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1120" r:id="rId3"/>
    <p:sldId id="1131" r:id="rId4"/>
    <p:sldId id="1122" r:id="rId5"/>
    <p:sldId id="1123" r:id="rId6"/>
    <p:sldId id="1126" r:id="rId7"/>
    <p:sldId id="1136" r:id="rId8"/>
    <p:sldId id="1137" r:id="rId9"/>
    <p:sldId id="1124" r:id="rId10"/>
    <p:sldId id="1128" r:id="rId11"/>
    <p:sldId id="1129" r:id="rId12"/>
    <p:sldId id="1138" r:id="rId13"/>
    <p:sldId id="1125" r:id="rId14"/>
    <p:sldId id="1130" r:id="rId15"/>
    <p:sldId id="1121" r:id="rId16"/>
    <p:sldId id="1139" r:id="rId17"/>
    <p:sldId id="1140" r:id="rId18"/>
    <p:sldId id="1142" r:id="rId19"/>
    <p:sldId id="106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D2"/>
    <a:srgbClr val="002D64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Stile chiaro 1 - Color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Stile chiaro 2 - Color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08"/>
    <p:restoredTop sz="77336" autoAdjust="0"/>
  </p:normalViewPr>
  <p:slideViewPr>
    <p:cSldViewPr showGuides="1">
      <p:cViewPr varScale="1">
        <p:scale>
          <a:sx n="119" d="100"/>
          <a:sy n="119" d="100"/>
        </p:scale>
        <p:origin x="2296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9" d="100"/>
          <a:sy n="99" d="100"/>
        </p:scale>
        <p:origin x="-3492" y="-96"/>
      </p:cViewPr>
      <p:guideLst>
        <p:guide orient="horz" pos="2880"/>
        <p:guide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24744" y="4343400"/>
            <a:ext cx="4608512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22876" y="8686800"/>
            <a:ext cx="835124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ource Sans Pro" pitchFamily="34" charset="0"/>
                <a:cs typeface="Arial" panose="020B0604020202020204" pitchFamily="34" charset="0"/>
              </a:defRPr>
            </a:lvl1pPr>
          </a:lstStyle>
          <a:p>
            <a:fld id="{49DD4D23-C98A-435E-AE88-9061F8349B02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033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513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The standard mean difference has a Confidence Interval including the 0</a:t>
            </a:r>
          </a:p>
          <a:p>
            <a:endParaRPr lang="it-IT" sz="1200" kern="1200" dirty="0">
              <a:solidFill>
                <a:schemeClr val="tx1"/>
              </a:solidFill>
              <a:effectLst/>
              <a:latin typeface="Source Sans Pro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0228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After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removing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trials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inadequate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unclear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allocation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concealment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inadequate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participant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blinding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remained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Ekeberg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2009). </a:t>
            </a:r>
          </a:p>
          <a:p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no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differences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between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groups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respect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improvement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function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(or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reduction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disability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),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measured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on the DASH scale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two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weeks (MD 4.00, 95% CI -5.15 to 13.15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points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, 100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point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scale)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six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weeks (MD -3.00, 95% CI -11.38 to 5.38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points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, 100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point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scale).</a:t>
            </a:r>
          </a:p>
          <a:p>
            <a:endParaRPr lang="it-IT" sz="1200" kern="1200" dirty="0">
              <a:solidFill>
                <a:schemeClr val="tx1"/>
              </a:solidFill>
              <a:effectLst/>
              <a:latin typeface="Source Sans Pro" pitchFamily="34" charset="0"/>
              <a:ea typeface="+mn-ea"/>
              <a:cs typeface="Arial" panose="020B0604020202020204" pitchFamily="34" charset="0"/>
            </a:endParaRPr>
          </a:p>
          <a:p>
            <a:endParaRPr lang="en-GB" dirty="0"/>
          </a:p>
          <a:p>
            <a:endParaRPr lang="it-IT" sz="1200" kern="1200" dirty="0">
              <a:solidFill>
                <a:schemeClr val="tx1"/>
              </a:solidFill>
              <a:effectLst/>
              <a:latin typeface="Source Sans Pro" pitchFamily="34" charset="0"/>
              <a:ea typeface="+mn-ea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9264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Moderate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quality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evidence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three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trials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suggests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probably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no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difference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incidence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adverse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events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between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ultrasound-guided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landmarkguided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/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intramuscular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glucocorticoid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.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2920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Mild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postinjection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observed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6/50 (12%)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participants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landmark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groups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and 2/50 (4%)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participants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ultrasound-guided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groups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two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trials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Naredo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2004;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Ucuncu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2009)</a:t>
            </a:r>
          </a:p>
          <a:p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while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Ekeberg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2009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reported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participant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glucocorticoid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shoulder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four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participants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glucocorticoid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gluteal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region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mild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post-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shoulder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;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nine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participants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both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groups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reported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mild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adverse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effects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such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facial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redness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dizziness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and a feeling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warmth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Ucuncu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2009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reported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patient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landmark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developed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skin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peeling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the site.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4873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If we consider only the clinical question: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whether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dirty="0"/>
              <a:t>in people with shoulder pain image‐guided glucocorticoid injection would be better than systemic glucocorticoid in terms of benefits and harms. </a:t>
            </a:r>
          </a:p>
          <a:p>
            <a:r>
              <a:rPr lang="en-GB" dirty="0"/>
              <a:t>We can conclude that </a:t>
            </a:r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b="1" dirty="0" err="1"/>
              <a:t>inadequate</a:t>
            </a:r>
            <a:r>
              <a:rPr lang="it-IT" b="1" dirty="0"/>
              <a:t> RCT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dirty="0"/>
              <a:t>to </a:t>
            </a:r>
            <a:r>
              <a:rPr lang="it-IT" dirty="0" err="1"/>
              <a:t>judge</a:t>
            </a:r>
            <a:r>
              <a:rPr lang="it-IT" dirty="0"/>
              <a:t> the </a:t>
            </a:r>
            <a:r>
              <a:rPr lang="it-IT" dirty="0" err="1"/>
              <a:t>effects</a:t>
            </a:r>
            <a:r>
              <a:rPr lang="it-IT" dirty="0"/>
              <a:t> of image‐</a:t>
            </a:r>
            <a:r>
              <a:rPr lang="it-IT" dirty="0" err="1"/>
              <a:t>guided</a:t>
            </a:r>
            <a:r>
              <a:rPr lang="it-IT" dirty="0"/>
              <a:t> </a:t>
            </a:r>
            <a:r>
              <a:rPr lang="it-IT" dirty="0" err="1"/>
              <a:t>glucocorticoid</a:t>
            </a:r>
            <a:r>
              <a:rPr lang="it-IT" dirty="0"/>
              <a:t> </a:t>
            </a:r>
            <a:r>
              <a:rPr lang="it-IT" dirty="0" err="1"/>
              <a:t>shoulder</a:t>
            </a:r>
            <a:r>
              <a:rPr lang="it-IT" dirty="0"/>
              <a:t> </a:t>
            </a:r>
            <a:r>
              <a:rPr lang="it-IT" dirty="0" err="1"/>
              <a:t>injections</a:t>
            </a:r>
            <a:r>
              <a:rPr lang="it-IT" dirty="0"/>
              <a:t>. </a:t>
            </a:r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b="1" dirty="0"/>
              <a:t>moderate </a:t>
            </a:r>
            <a:r>
              <a:rPr lang="it-IT" b="1" dirty="0" err="1"/>
              <a:t>quality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dirty="0"/>
              <a:t>from a </a:t>
            </a:r>
            <a:r>
              <a:rPr lang="it-IT" b="1" dirty="0"/>
              <a:t>single </a:t>
            </a:r>
            <a:r>
              <a:rPr lang="it-IT" b="1" dirty="0" err="1"/>
              <a:t>study</a:t>
            </a:r>
            <a:r>
              <a:rPr lang="it-IT" b="1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b="1" dirty="0"/>
              <a:t>image </a:t>
            </a:r>
            <a:r>
              <a:rPr lang="it-IT" b="1" dirty="0" err="1"/>
              <a:t>guided</a:t>
            </a:r>
            <a:r>
              <a:rPr lang="it-IT" b="1" dirty="0"/>
              <a:t> </a:t>
            </a:r>
            <a:r>
              <a:rPr lang="it-IT" b="1" dirty="0" err="1"/>
              <a:t>shoulder</a:t>
            </a:r>
            <a:r>
              <a:rPr lang="it-IT" b="1" dirty="0"/>
              <a:t> </a:t>
            </a:r>
            <a:r>
              <a:rPr lang="it-IT" b="1" dirty="0" err="1"/>
              <a:t>glucocorticoid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 </a:t>
            </a:r>
            <a:r>
              <a:rPr lang="it-IT" b="1" dirty="0" err="1"/>
              <a:t>may</a:t>
            </a:r>
            <a:r>
              <a:rPr lang="it-IT" b="1" dirty="0"/>
              <a:t> </a:t>
            </a:r>
            <a:r>
              <a:rPr lang="it-IT" b="1" dirty="0" err="1"/>
              <a:t>not</a:t>
            </a:r>
            <a:r>
              <a:rPr lang="it-IT" b="1" dirty="0"/>
              <a:t> </a:t>
            </a:r>
            <a:r>
              <a:rPr lang="it-IT" b="1" dirty="0" err="1"/>
              <a:t>improve</a:t>
            </a:r>
            <a:r>
              <a:rPr lang="it-IT" b="1" dirty="0"/>
              <a:t> </a:t>
            </a:r>
            <a:r>
              <a:rPr lang="it-IT" b="1" dirty="0" err="1"/>
              <a:t>pain</a:t>
            </a:r>
            <a:r>
              <a:rPr lang="it-IT" b="1" dirty="0"/>
              <a:t> or </a:t>
            </a:r>
            <a:r>
              <a:rPr lang="it-IT" b="1" dirty="0" err="1"/>
              <a:t>function</a:t>
            </a:r>
            <a:r>
              <a:rPr lang="it-IT" b="1" dirty="0"/>
              <a:t> </a:t>
            </a:r>
            <a:r>
              <a:rPr lang="it-IT" b="1" dirty="0" err="1"/>
              <a:t>any</a:t>
            </a:r>
            <a:r>
              <a:rPr lang="it-IT" b="1" dirty="0"/>
              <a:t> more </a:t>
            </a:r>
            <a:r>
              <a:rPr lang="it-IT" b="1" dirty="0" err="1"/>
              <a:t>at</a:t>
            </a:r>
            <a:r>
              <a:rPr lang="it-IT" b="1" dirty="0"/>
              <a:t> 1‐2 weeks or 6 weeks </a:t>
            </a:r>
            <a:r>
              <a:rPr lang="it-IT" b="1" dirty="0" err="1"/>
              <a:t>than</a:t>
            </a:r>
            <a:r>
              <a:rPr lang="it-IT" b="1" dirty="0"/>
              <a:t> a </a:t>
            </a:r>
            <a:r>
              <a:rPr lang="it-IT" b="1" dirty="0" err="1"/>
              <a:t>gluteal</a:t>
            </a:r>
            <a:r>
              <a:rPr lang="it-IT" b="1" dirty="0"/>
              <a:t> </a:t>
            </a:r>
            <a:r>
              <a:rPr lang="it-IT" b="1" dirty="0" err="1"/>
              <a:t>glucocorticoid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.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</a:t>
            </a:r>
            <a:r>
              <a:rPr lang="it-IT" dirty="0" err="1"/>
              <a:t>participants</a:t>
            </a:r>
            <a:r>
              <a:rPr lang="it-IT" dirty="0"/>
              <a:t> </a:t>
            </a:r>
            <a:r>
              <a:rPr lang="it-IT" dirty="0" err="1"/>
              <a:t>received</a:t>
            </a:r>
            <a:r>
              <a:rPr lang="it-IT" dirty="0"/>
              <a:t> an </a:t>
            </a:r>
            <a:r>
              <a:rPr lang="it-IT" b="1" dirty="0" err="1"/>
              <a:t>ultrasound‐guided</a:t>
            </a:r>
            <a:r>
              <a:rPr lang="it-IT" b="1" dirty="0"/>
              <a:t> </a:t>
            </a:r>
            <a:r>
              <a:rPr lang="it-IT" b="1" dirty="0" err="1"/>
              <a:t>shoulder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 of lidocaine. </a:t>
            </a:r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also</a:t>
            </a:r>
            <a:r>
              <a:rPr lang="it-IT" dirty="0"/>
              <a:t> moderate </a:t>
            </a:r>
            <a:r>
              <a:rPr lang="it-IT" dirty="0" err="1"/>
              <a:t>quality</a:t>
            </a:r>
            <a:r>
              <a:rPr lang="it-IT" dirty="0"/>
              <a:t> </a:t>
            </a:r>
            <a:r>
              <a:rPr lang="it-IT" dirty="0" err="1"/>
              <a:t>evidence</a:t>
            </a:r>
            <a:r>
              <a:rPr lang="it-IT" dirty="0"/>
              <a:t> of </a:t>
            </a:r>
            <a:r>
              <a:rPr lang="it-IT" b="1" dirty="0"/>
              <a:t>no </a:t>
            </a:r>
            <a:r>
              <a:rPr lang="it-IT" b="1" dirty="0" err="1"/>
              <a:t>difference</a:t>
            </a:r>
            <a:r>
              <a:rPr lang="it-IT" b="1" dirty="0"/>
              <a:t> </a:t>
            </a:r>
            <a:r>
              <a:rPr lang="it-IT" dirty="0"/>
              <a:t>in </a:t>
            </a:r>
            <a:r>
              <a:rPr lang="it-IT" dirty="0" err="1"/>
              <a:t>rates</a:t>
            </a:r>
            <a:r>
              <a:rPr lang="it-IT" dirty="0"/>
              <a:t> of </a:t>
            </a:r>
            <a:r>
              <a:rPr lang="it-IT" b="1" dirty="0" err="1"/>
              <a:t>adverse</a:t>
            </a:r>
            <a:r>
              <a:rPr lang="it-IT" b="1" dirty="0"/>
              <a:t> </a:t>
            </a:r>
            <a:r>
              <a:rPr lang="it-IT" b="1" dirty="0" err="1"/>
              <a:t>events</a:t>
            </a:r>
            <a:r>
              <a:rPr lang="it-IT" b="1" dirty="0"/>
              <a:t> </a:t>
            </a:r>
            <a:r>
              <a:rPr lang="it-IT" dirty="0" err="1"/>
              <a:t>when</a:t>
            </a:r>
            <a:r>
              <a:rPr lang="it-IT" dirty="0"/>
              <a:t> </a:t>
            </a:r>
            <a:r>
              <a:rPr lang="it-IT" b="1" dirty="0"/>
              <a:t>image </a:t>
            </a:r>
            <a:r>
              <a:rPr lang="it-IT" b="1" dirty="0" err="1"/>
              <a:t>guided</a:t>
            </a:r>
            <a:r>
              <a:rPr lang="it-IT" b="1" dirty="0"/>
              <a:t> </a:t>
            </a:r>
            <a:r>
              <a:rPr lang="it-IT" b="1" dirty="0" err="1"/>
              <a:t>shoulder</a:t>
            </a:r>
            <a:r>
              <a:rPr lang="it-IT" b="1" dirty="0"/>
              <a:t> </a:t>
            </a:r>
            <a:r>
              <a:rPr lang="it-IT" b="1" dirty="0" err="1"/>
              <a:t>glucocorticoid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b="1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compared</a:t>
            </a:r>
            <a:r>
              <a:rPr lang="it-IT" dirty="0"/>
              <a:t> with </a:t>
            </a:r>
            <a:r>
              <a:rPr lang="it-IT" dirty="0" err="1"/>
              <a:t>either</a:t>
            </a:r>
            <a:r>
              <a:rPr lang="it-IT" dirty="0"/>
              <a:t> </a:t>
            </a:r>
            <a:r>
              <a:rPr lang="it-IT" b="1" dirty="0" err="1"/>
              <a:t>gluteal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b="1" dirty="0"/>
              <a:t> </a:t>
            </a:r>
            <a:r>
              <a:rPr lang="it-IT" dirty="0"/>
              <a:t>or </a:t>
            </a:r>
            <a:r>
              <a:rPr lang="it-IT" b="1" dirty="0"/>
              <a:t>non‐image </a:t>
            </a:r>
            <a:r>
              <a:rPr lang="it-IT" b="1" dirty="0" err="1"/>
              <a:t>guided</a:t>
            </a:r>
            <a:r>
              <a:rPr lang="it-IT" b="1" dirty="0"/>
              <a:t> </a:t>
            </a:r>
            <a:r>
              <a:rPr lang="it-IT" b="1" dirty="0" err="1"/>
              <a:t>shoulder</a:t>
            </a:r>
            <a:r>
              <a:rPr lang="it-IT" b="1" dirty="0"/>
              <a:t> </a:t>
            </a:r>
            <a:r>
              <a:rPr lang="it-IT" b="1" dirty="0" err="1"/>
              <a:t>glucocorticoid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018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is only 1 Cochrane Systematic review comparing image-guided injection technique versus non image-guided injection. In particular this Cochrane Review compares 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image-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glucocorticoid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versus </a:t>
            </a:r>
          </a:p>
          <a:p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landmark-guided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systemic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intramuscular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shoulder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Review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included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5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randomised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controlled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trials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RCTs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) and quasi-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randomised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controlled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clinical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trials (CCT). </a:t>
            </a: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9236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table summarizes the characteristics of the 5 included studies: 3 RCT and 2 CCT. </a:t>
            </a:r>
          </a:p>
          <a:p>
            <a:r>
              <a:rPr lang="en-GB" dirty="0"/>
              <a:t>In the picture you can see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risk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bias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for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each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included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study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you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can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the green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circles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the RCT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Ekberg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study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assessed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low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risk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bias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categories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Ekberg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study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compares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ultrasound-guided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glucorticoid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versus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systemic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gluteal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glucorticoid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other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trials compare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ultrasound-guided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glucorticoid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versus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landmark-guided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interesting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notice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most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trials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they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considered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experienced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physician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for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ultrasound-guided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physician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less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years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experience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performs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landmark-guided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endParaRPr lang="it-IT" sz="1200" kern="1200" dirty="0">
              <a:solidFill>
                <a:schemeClr val="tx1"/>
              </a:solidFill>
              <a:effectLst/>
              <a:latin typeface="Source Sans Pro" pitchFamily="34" charset="0"/>
              <a:ea typeface="+mn-ea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2376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can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from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summary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findings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moderate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quality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evidence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indicates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no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difference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ultrasound-guided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systemic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intramuscular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glucocorticoid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5858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standard mean difference has a Confidence Interval including the 0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12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The standard mean difference has a Confidence Interval including the 0</a:t>
            </a: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054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sensitivity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analysis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performed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after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removing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trials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inadequate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unclear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allocation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concealment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inadequate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participant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blinding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remained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Ekeberg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2009). </a:t>
            </a:r>
          </a:p>
          <a:p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no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differences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between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groups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respect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improvement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pain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two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weeks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six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weeks. </a:t>
            </a:r>
          </a:p>
          <a:p>
            <a:endParaRPr lang="it-IT" sz="1200" kern="1200" dirty="0">
              <a:solidFill>
                <a:schemeClr val="tx1"/>
              </a:solidFill>
              <a:effectLst/>
              <a:latin typeface="Source Sans Pro" pitchFamily="34" charset="0"/>
              <a:ea typeface="+mn-ea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1135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we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can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from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summary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findings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moderate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quality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evidence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trial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indicates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no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difference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function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ultrasound-guided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systemic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intramuscular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injection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glucocorticoid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Source Sans Pro" pitchFamily="34" charset="0"/>
                <a:ea typeface="+mn-ea"/>
                <a:cs typeface="Arial" panose="020B0604020202020204" pitchFamily="34" charset="0"/>
              </a:rPr>
              <a:t>.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838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The standard mean difference has a Confidence Interval including the 0</a:t>
            </a: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9123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123230"/>
            <a:ext cx="5952000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3439800"/>
            <a:ext cx="59520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86321" y="5695200"/>
            <a:ext cx="2863519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Trusted evidence.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Informed decisions.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Better health.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543" y="0"/>
            <a:ext cx="509946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8932974">
            <a:off x="8583898" y="5783852"/>
            <a:ext cx="655408" cy="63236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2F699A1E-418C-4A45-8C14-09D48D9AA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279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586317" y="2232000"/>
            <a:ext cx="8208000" cy="3816000"/>
          </a:xfrm>
          <a:solidFill>
            <a:schemeClr val="accent5"/>
          </a:solidFill>
        </p:spPr>
        <p:txBody>
          <a:bodyPr lIns="216000" tIns="108000"/>
          <a:lstStyle>
            <a:lvl1pPr marL="0" indent="0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86319" y="6162675"/>
            <a:ext cx="8235949" cy="374650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00545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317" y="1202400"/>
            <a:ext cx="8160000" cy="460800"/>
          </a:xfrm>
        </p:spPr>
        <p:txBody>
          <a:bodyPr anchor="t" anchorCtr="0"/>
          <a:lstStyle>
            <a:lvl1pPr>
              <a:defRPr sz="2000"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86319" y="6162675"/>
            <a:ext cx="8235949" cy="374650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</a:lstStyle>
          <a:p>
            <a:pPr lvl="0"/>
            <a:r>
              <a:rPr lang="it-IT"/>
              <a:t>Modifica gli stili del testo dello schema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365063DC-DB00-A245-84EF-1450B11E57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539270F3-68A3-504A-80AA-1D33F0DCA9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>
            <a:extLst>
              <a:ext uri="{FF2B5EF4-FFF2-40B4-BE49-F238E27FC236}">
                <a16:creationId xmlns:a16="http://schemas.microsoft.com/office/drawing/2014/main" id="{82B329A2-8C87-7142-9CCD-6C96009CFA0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7200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7743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 lIns="432000" tIns="324000"/>
          <a:lstStyle>
            <a:lvl1pPr marL="0" indent="0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1671985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 Slide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296030"/>
            <a:ext cx="5952000" cy="562375"/>
          </a:xfrm>
        </p:spPr>
        <p:txBody>
          <a:bodyPr anchor="t" anchorCtr="0"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9" y="2849400"/>
            <a:ext cx="5590116" cy="208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543" y="0"/>
            <a:ext cx="5099460" cy="6858000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2EF5CF62-BB21-FF4B-B6EA-FE0CE9E38C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6" name="Picture 9">
            <a:extLst>
              <a:ext uri="{FF2B5EF4-FFF2-40B4-BE49-F238E27FC236}">
                <a16:creationId xmlns:a16="http://schemas.microsoft.com/office/drawing/2014/main" id="{A1331C56-9CF4-EF4F-9852-4EC641DAB1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4">
            <a:extLst>
              <a:ext uri="{FF2B5EF4-FFF2-40B4-BE49-F238E27FC236}">
                <a16:creationId xmlns:a16="http://schemas.microsoft.com/office/drawing/2014/main" id="{EE5CA53B-DC13-7B43-9A15-8B2EC4CEAB3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8">
            <a:extLst>
              <a:ext uri="{FF2B5EF4-FFF2-40B4-BE49-F238E27FC236}">
                <a16:creationId xmlns:a16="http://schemas.microsoft.com/office/drawing/2014/main" id="{1102EDBD-6BA6-A444-8F69-EB689E683EDD}"/>
              </a:ext>
            </a:extLst>
          </p:cNvPr>
          <p:cNvSpPr/>
          <p:nvPr userDrawn="1"/>
        </p:nvSpPr>
        <p:spPr>
          <a:xfrm rot="18932974">
            <a:off x="8591713" y="5776037"/>
            <a:ext cx="655408" cy="63236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473465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 Slid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296030"/>
            <a:ext cx="5952000" cy="562375"/>
          </a:xfrm>
        </p:spPr>
        <p:txBody>
          <a:bodyPr anchor="t" anchorCtr="0"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9" y="2849400"/>
            <a:ext cx="5590116" cy="21978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521" y="-388"/>
            <a:ext cx="4058567" cy="6858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865CD29-1FD8-C74A-ABEA-76C39CD085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3" name="Picture 9">
            <a:extLst>
              <a:ext uri="{FF2B5EF4-FFF2-40B4-BE49-F238E27FC236}">
                <a16:creationId xmlns:a16="http://schemas.microsoft.com/office/drawing/2014/main" id="{0143FC5D-D01D-1D4E-A2C5-C2FDDA67A1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4">
            <a:extLst>
              <a:ext uri="{FF2B5EF4-FFF2-40B4-BE49-F238E27FC236}">
                <a16:creationId xmlns:a16="http://schemas.microsoft.com/office/drawing/2014/main" id="{160A3C88-B7F4-3B43-8B4A-79A7DAADA93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8">
            <a:extLst>
              <a:ext uri="{FF2B5EF4-FFF2-40B4-BE49-F238E27FC236}">
                <a16:creationId xmlns:a16="http://schemas.microsoft.com/office/drawing/2014/main" id="{6C31239F-E0F4-EA43-BD72-ED9BDD509D02}"/>
              </a:ext>
            </a:extLst>
          </p:cNvPr>
          <p:cNvSpPr/>
          <p:nvPr userDrawn="1"/>
        </p:nvSpPr>
        <p:spPr>
          <a:xfrm rot="18932974">
            <a:off x="8591713" y="5776037"/>
            <a:ext cx="655408" cy="63236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118971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440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123230"/>
            <a:ext cx="5952000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3439800"/>
            <a:ext cx="59520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86321" y="5695200"/>
            <a:ext cx="2863519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Trusted evidence.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Informed decisions.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Better health.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521" y="-388"/>
            <a:ext cx="4058567" cy="6858000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9EA84C2C-4B85-5F4E-A81C-26011130D6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7" name="Picture 9">
            <a:extLst>
              <a:ext uri="{FF2B5EF4-FFF2-40B4-BE49-F238E27FC236}">
                <a16:creationId xmlns:a16="http://schemas.microsoft.com/office/drawing/2014/main" id="{409F31A7-EC3D-0F4F-82B9-E29B833A52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4">
            <a:extLst>
              <a:ext uri="{FF2B5EF4-FFF2-40B4-BE49-F238E27FC236}">
                <a16:creationId xmlns:a16="http://schemas.microsoft.com/office/drawing/2014/main" id="{7D105A84-8D2C-DF4F-83AB-F7830F13435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8">
            <a:extLst>
              <a:ext uri="{FF2B5EF4-FFF2-40B4-BE49-F238E27FC236}">
                <a16:creationId xmlns:a16="http://schemas.microsoft.com/office/drawing/2014/main" id="{3DDEBC9A-33E1-1843-BB3B-8CDFD5A039C7}"/>
              </a:ext>
            </a:extLst>
          </p:cNvPr>
          <p:cNvSpPr/>
          <p:nvPr userDrawn="1"/>
        </p:nvSpPr>
        <p:spPr>
          <a:xfrm rot="18932974">
            <a:off x="8591713" y="5776037"/>
            <a:ext cx="655408" cy="63236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447236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586321" y="5695200"/>
            <a:ext cx="2863519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Trusted evidence.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Informed decisions.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Better health.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5232000" y="0"/>
            <a:ext cx="6960000" cy="68580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44000" y="1964830"/>
            <a:ext cx="5808000" cy="1080775"/>
          </a:xfrm>
        </p:spPr>
        <p:txBody>
          <a:bodyPr/>
          <a:lstStyle>
            <a:lvl1pPr algn="l">
              <a:lnSpc>
                <a:spcPts val="38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44000" y="3835800"/>
            <a:ext cx="53952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8" b="16524"/>
          <a:stretch/>
        </p:blipFill>
        <p:spPr>
          <a:xfrm>
            <a:off x="2764918" y="0"/>
            <a:ext cx="3702817" cy="6858000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8080FCB9-2AA9-8B4B-A77D-C3E111126F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5" name="Picture 9">
            <a:extLst>
              <a:ext uri="{FF2B5EF4-FFF2-40B4-BE49-F238E27FC236}">
                <a16:creationId xmlns:a16="http://schemas.microsoft.com/office/drawing/2014/main" id="{0A18D9FF-457D-914E-8190-C86B04AADF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>
            <a:extLst>
              <a:ext uri="{FF2B5EF4-FFF2-40B4-BE49-F238E27FC236}">
                <a16:creationId xmlns:a16="http://schemas.microsoft.com/office/drawing/2014/main" id="{64A4AAC5-ADD9-E045-B555-DD8E51883AC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355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v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3563226"/>
            <a:ext cx="5952000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4728600"/>
            <a:ext cx="59520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86321" y="5695200"/>
            <a:ext cx="2863519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Trusted evidence.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Informed decisions.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Better health.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113" y="0"/>
            <a:ext cx="570992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9160196">
            <a:off x="8331833" y="5434886"/>
            <a:ext cx="1147596" cy="954903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A67609D3-3872-124D-8FA2-D48104FFCF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5" name="Picture 9">
            <a:extLst>
              <a:ext uri="{FF2B5EF4-FFF2-40B4-BE49-F238E27FC236}">
                <a16:creationId xmlns:a16="http://schemas.microsoft.com/office/drawing/2014/main" id="{653D9CCF-D20B-7546-8F2A-296DF188B8E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>
            <a:extLst>
              <a:ext uri="{FF2B5EF4-FFF2-40B4-BE49-F238E27FC236}">
                <a16:creationId xmlns:a16="http://schemas.microsoft.com/office/drawing/2014/main" id="{C4F7168D-0276-B041-875B-9F21EDF00A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716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02000"/>
            <a:ext cx="12192000" cy="4356000"/>
          </a:xfrm>
          <a:solidFill>
            <a:schemeClr val="accent5"/>
          </a:solidFill>
        </p:spPr>
        <p:txBody>
          <a:bodyPr lIns="432000" tIns="108000"/>
          <a:lstStyle>
            <a:lvl1pPr marL="0" indent="0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1295227"/>
            <a:ext cx="5952000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8400" y="1409400"/>
            <a:ext cx="44352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96CF2CC6-9257-6342-B3C4-5127319C57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4F5EB54B-1627-B647-A840-D980174700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>
            <a:extLst>
              <a:ext uri="{FF2B5EF4-FFF2-40B4-BE49-F238E27FC236}">
                <a16:creationId xmlns:a16="http://schemas.microsoft.com/office/drawing/2014/main" id="{33EDAB70-28AC-FE4D-ABDA-C4BF629840D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04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699230"/>
            <a:ext cx="5490483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3958200"/>
            <a:ext cx="5490483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86321" y="5695200"/>
            <a:ext cx="2863519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Trusted evidence.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Informed decisions.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Better health.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3"/>
          <a:stretch/>
        </p:blipFill>
        <p:spPr>
          <a:xfrm>
            <a:off x="7378701" y="0"/>
            <a:ext cx="4161307" cy="6858000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6192000" y="1324800"/>
            <a:ext cx="6000000" cy="3384000"/>
          </a:xfrm>
          <a:solidFill>
            <a:schemeClr val="accent5"/>
          </a:solidFill>
        </p:spPr>
        <p:txBody>
          <a:bodyPr lIns="432000" tIns="108000"/>
          <a:lstStyle>
            <a:lvl1pPr marL="0" indent="0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Insert image here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ED2C5E2-8474-0A48-BDC1-757E0FB2F5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4" name="Picture 9">
            <a:extLst>
              <a:ext uri="{FF2B5EF4-FFF2-40B4-BE49-F238E27FC236}">
                <a16:creationId xmlns:a16="http://schemas.microsoft.com/office/drawing/2014/main" id="{C09068C0-7921-B845-B0A2-E15ABB4BD9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1955B86-E379-BE47-BBFF-BB61F71D49C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9529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Large Imag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02000"/>
            <a:ext cx="12192000" cy="4356000"/>
          </a:xfrm>
          <a:solidFill>
            <a:schemeClr val="accent5"/>
          </a:solidFill>
        </p:spPr>
        <p:txBody>
          <a:bodyPr lIns="432000" tIns="108000"/>
          <a:lstStyle>
            <a:lvl1pPr marL="0" indent="0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3419226"/>
            <a:ext cx="5952000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4627800"/>
            <a:ext cx="44352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939F4CDE-AFD1-AB4B-8D32-ED08626CF9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A0D15042-5ED3-924A-A79D-FF4AF05CB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>
            <a:extLst>
              <a:ext uri="{FF2B5EF4-FFF2-40B4-BE49-F238E27FC236}">
                <a16:creationId xmlns:a16="http://schemas.microsoft.com/office/drawing/2014/main" id="{A43A2745-AE36-4741-809A-5A9887C7040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30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1083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511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tif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6317" y="1317600"/>
            <a:ext cx="8160000" cy="63283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6317" y="2275200"/>
            <a:ext cx="8160000" cy="390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8208" y="0"/>
            <a:ext cx="2653792" cy="68580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DBF372A6-1815-FA49-A64A-4F90D93CA710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6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50" r:id="rId8"/>
    <p:sldLayoutId id="2147483656" r:id="rId9"/>
    <p:sldLayoutId id="2147483664" r:id="rId10"/>
    <p:sldLayoutId id="2147483657" r:id="rId11"/>
    <p:sldLayoutId id="2147483654" r:id="rId12"/>
    <p:sldLayoutId id="2147483665" r:id="rId13"/>
    <p:sldLayoutId id="2147483666" r:id="rId14"/>
    <p:sldLayoutId id="2147483667" r:id="rId15"/>
    <p:sldLayoutId id="2147483655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kern="1200" spc="-40" baseline="0">
          <a:solidFill>
            <a:srgbClr val="008CD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1134"/>
        </a:spcBef>
        <a:spcAft>
          <a:spcPts val="0"/>
        </a:spcAft>
        <a:buClr>
          <a:schemeClr val="bg2"/>
        </a:buClr>
        <a:buFont typeface="Arial" pitchFamily="34" charset="0"/>
        <a:buNone/>
        <a:defRPr sz="2000" kern="1200" spc="-20" baseline="0">
          <a:solidFill>
            <a:schemeClr val="tx2"/>
          </a:solidFill>
          <a:latin typeface="+mj-lt"/>
          <a:ea typeface="+mn-ea"/>
          <a:cs typeface="+mn-cs"/>
        </a:defRPr>
      </a:lvl1pPr>
      <a:lvl2pPr marL="179388" indent="-179388" algn="l" defTabSz="914400" rtl="0" eaLnBrk="1" latinLnBrk="0" hangingPunct="1">
        <a:spcBef>
          <a:spcPts val="1134"/>
        </a:spcBef>
        <a:spcAft>
          <a:spcPts val="0"/>
        </a:spcAft>
        <a:buClr>
          <a:schemeClr val="bg2"/>
        </a:buClr>
        <a:buFont typeface="Arial" pitchFamily="34" charset="0"/>
        <a:buChar char="•"/>
        <a:defRPr sz="2000" kern="1200" spc="-20" baseline="0">
          <a:solidFill>
            <a:schemeClr val="tx2"/>
          </a:solidFill>
          <a:latin typeface="+mj-lt"/>
          <a:ea typeface="+mn-ea"/>
          <a:cs typeface="+mn-cs"/>
        </a:defRPr>
      </a:lvl2pPr>
      <a:lvl3pPr marL="388938" indent="-158750" algn="l" defTabSz="914400" rtl="0" eaLnBrk="1" latinLnBrk="0" hangingPunct="1">
        <a:spcBef>
          <a:spcPts val="567"/>
        </a:spcBef>
        <a:buClr>
          <a:schemeClr val="bg2"/>
        </a:buClr>
        <a:buFont typeface="Source Sans Pro" pitchFamily="34" charset="0"/>
        <a:buChar char="–"/>
        <a:defRPr sz="1800" kern="1200" spc="-20" baseline="0">
          <a:solidFill>
            <a:schemeClr val="tx2"/>
          </a:solidFill>
          <a:latin typeface="+mj-lt"/>
          <a:ea typeface="+mn-ea"/>
          <a:cs typeface="+mn-cs"/>
        </a:defRPr>
      </a:lvl3pPr>
      <a:lvl4pPr marL="612775" indent="-195263" algn="l" defTabSz="914400" rtl="0" eaLnBrk="1" latinLnBrk="0" hangingPunct="1">
        <a:spcBef>
          <a:spcPts val="567"/>
        </a:spcBef>
        <a:buClr>
          <a:schemeClr val="bg2"/>
        </a:buClr>
        <a:buFont typeface="Arial" pitchFamily="34" charset="0"/>
        <a:buChar char="•"/>
        <a:defRPr sz="1800" kern="1200" spc="-20" baseline="0">
          <a:solidFill>
            <a:schemeClr val="tx2"/>
          </a:solidFill>
          <a:latin typeface="+mj-lt"/>
          <a:ea typeface="+mn-ea"/>
          <a:cs typeface="+mn-cs"/>
        </a:defRPr>
      </a:lvl4pPr>
      <a:lvl5pPr marL="849313" indent="-187325" algn="l" defTabSz="914400" rtl="0" eaLnBrk="1" latinLnBrk="0" hangingPunct="1">
        <a:spcBef>
          <a:spcPts val="567"/>
        </a:spcBef>
        <a:buClr>
          <a:schemeClr val="bg2"/>
        </a:buClr>
        <a:buFont typeface="Source Sans Pro" pitchFamily="34" charset="0"/>
        <a:buChar char="–"/>
        <a:defRPr sz="1800" kern="1200" spc="-20" baseline="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hyperlink" Target="mailto:cochrane.rehabilitation@gmail.com" TargetMode="External"/><Relationship Id="rId7" Type="http://schemas.openxmlformats.org/officeDocument/2006/relationships/image" Target="../media/image38.png"/><Relationship Id="rId2" Type="http://schemas.openxmlformats.org/officeDocument/2006/relationships/hyperlink" Target="http://rehabilitation.cochrane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emf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534048"/>
            <a:ext cx="5952000" cy="1080775"/>
          </a:xfrm>
        </p:spPr>
        <p:txBody>
          <a:bodyPr/>
          <a:lstStyle/>
          <a:p>
            <a:r>
              <a:rPr lang="it-IT" dirty="0" err="1"/>
              <a:t>Cochrane</a:t>
            </a:r>
            <a:r>
              <a:rPr lang="it-IT" dirty="0"/>
              <a:t> </a:t>
            </a:r>
            <a:r>
              <a:rPr lang="it-IT" dirty="0" err="1"/>
              <a:t>evidence</a:t>
            </a:r>
            <a:r>
              <a:rPr lang="it-IT" dirty="0"/>
              <a:t>: </a:t>
            </a:r>
            <a:br>
              <a:rPr lang="it-IT" dirty="0"/>
            </a:br>
            <a:r>
              <a:rPr lang="it-IT" dirty="0" err="1"/>
              <a:t>ultrasound-guided</a:t>
            </a:r>
            <a:r>
              <a:rPr lang="it-IT" dirty="0"/>
              <a:t> vs. </a:t>
            </a:r>
            <a:r>
              <a:rPr lang="it-IT" dirty="0" err="1"/>
              <a:t>landmark-guided</a:t>
            </a:r>
            <a:r>
              <a:rPr lang="it-IT" dirty="0"/>
              <a:t> </a:t>
            </a:r>
            <a:r>
              <a:rPr lang="it-IT" dirty="0" err="1"/>
              <a:t>injections</a:t>
            </a:r>
            <a:r>
              <a:rPr lang="it-IT" dirty="0"/>
              <a:t> in </a:t>
            </a:r>
            <a:r>
              <a:rPr lang="it-IT" dirty="0" err="1"/>
              <a:t>musculoskeletal</a:t>
            </a:r>
            <a:r>
              <a:rPr lang="it-IT" dirty="0"/>
              <a:t> PRM  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3850618"/>
            <a:ext cx="5952000" cy="822600"/>
          </a:xfrm>
        </p:spPr>
        <p:txBody>
          <a:bodyPr/>
          <a:lstStyle/>
          <a:p>
            <a:r>
              <a:rPr lang="en-GB" dirty="0"/>
              <a:t>Francesca Gimigliano</a:t>
            </a:r>
            <a:endParaRPr lang="en-GB" sz="1600" b="0" u="sng" dirty="0"/>
          </a:p>
        </p:txBody>
      </p:sp>
    </p:spTree>
    <p:extLst>
      <p:ext uri="{BB962C8B-B14F-4D97-AF65-F5344CB8AC3E}">
        <p14:creationId xmlns:p14="http://schemas.microsoft.com/office/powerpoint/2010/main" val="177279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F8E82-5830-0F44-A625-F1BED22E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at 1‐2 weeks 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F3965AC-4055-244E-9623-EDA835378B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1600" dirty="0" err="1"/>
              <a:t>Based</a:t>
            </a:r>
            <a:r>
              <a:rPr lang="it-IT" sz="1600" dirty="0"/>
              <a:t> </a:t>
            </a:r>
            <a:r>
              <a:rPr lang="it-IT" sz="1600" dirty="0" err="1"/>
              <a:t>upon</a:t>
            </a:r>
            <a:r>
              <a:rPr lang="it-IT" sz="1600" dirty="0"/>
              <a:t> 2 trials (</a:t>
            </a:r>
            <a:r>
              <a:rPr lang="it-IT" sz="1600" dirty="0" err="1"/>
              <a:t>Ekeberg</a:t>
            </a:r>
            <a:r>
              <a:rPr lang="it-IT" sz="1600" dirty="0"/>
              <a:t> 2009; Lee 2009), </a:t>
            </a:r>
            <a:r>
              <a:rPr lang="it-IT" sz="1600" dirty="0" err="1"/>
              <a:t>there</a:t>
            </a:r>
            <a:r>
              <a:rPr lang="it-IT" sz="1600" dirty="0"/>
              <a:t> </a:t>
            </a:r>
            <a:r>
              <a:rPr lang="it-IT" sz="1600" dirty="0" err="1"/>
              <a:t>was</a:t>
            </a:r>
            <a:r>
              <a:rPr lang="it-IT" sz="1600" dirty="0"/>
              <a:t> </a:t>
            </a:r>
            <a:r>
              <a:rPr lang="it-IT" sz="1600" b="1" dirty="0"/>
              <a:t>no </a:t>
            </a:r>
            <a:r>
              <a:rPr lang="it-IT" sz="1600" b="1" dirty="0" err="1"/>
              <a:t>difference</a:t>
            </a:r>
            <a:r>
              <a:rPr lang="it-IT" sz="1600" b="1" dirty="0"/>
              <a:t> </a:t>
            </a:r>
            <a:r>
              <a:rPr lang="it-IT" sz="1600" b="1" dirty="0" err="1"/>
              <a:t>between</a:t>
            </a:r>
            <a:r>
              <a:rPr lang="it-IT" sz="1600" b="1" dirty="0"/>
              <a:t> </a:t>
            </a:r>
            <a:r>
              <a:rPr lang="it-IT" sz="1600" b="1" dirty="0" err="1"/>
              <a:t>ultrasound-guided</a:t>
            </a:r>
            <a:r>
              <a:rPr lang="it-IT" sz="1600" b="1" dirty="0"/>
              <a:t> and </a:t>
            </a:r>
            <a:r>
              <a:rPr lang="it-IT" sz="1600" b="1" dirty="0" err="1"/>
              <a:t>landmarkguided</a:t>
            </a:r>
            <a:r>
              <a:rPr lang="it-IT" sz="1600" b="1" dirty="0"/>
              <a:t>/</a:t>
            </a:r>
            <a:r>
              <a:rPr lang="it-IT" sz="1600" b="1" dirty="0" err="1"/>
              <a:t>intramuscular</a:t>
            </a:r>
            <a:r>
              <a:rPr lang="it-IT" sz="1600" b="1" dirty="0"/>
              <a:t> </a:t>
            </a:r>
            <a:r>
              <a:rPr lang="it-IT" sz="1600" b="1" dirty="0" err="1"/>
              <a:t>injection</a:t>
            </a:r>
            <a:r>
              <a:rPr lang="it-IT" sz="1600" dirty="0"/>
              <a:t> in </a:t>
            </a:r>
            <a:r>
              <a:rPr lang="it-IT" sz="1600" dirty="0" err="1"/>
              <a:t>terms</a:t>
            </a:r>
            <a:r>
              <a:rPr lang="it-IT" sz="1600" dirty="0"/>
              <a:t> of </a:t>
            </a:r>
            <a:r>
              <a:rPr lang="it-IT" sz="1600" b="1" dirty="0" err="1"/>
              <a:t>improvement</a:t>
            </a:r>
            <a:r>
              <a:rPr lang="it-IT" sz="1600" b="1" dirty="0"/>
              <a:t> in </a:t>
            </a:r>
            <a:r>
              <a:rPr lang="it-IT" sz="1600" b="1" dirty="0" err="1"/>
              <a:t>function</a:t>
            </a:r>
            <a:r>
              <a:rPr lang="it-IT" sz="1600" b="1" dirty="0"/>
              <a:t> </a:t>
            </a:r>
            <a:r>
              <a:rPr lang="it-IT" sz="1600" b="1" dirty="0" err="1"/>
              <a:t>at</a:t>
            </a:r>
            <a:r>
              <a:rPr lang="it-IT" sz="1600" b="1" dirty="0"/>
              <a:t> 1-2 weeks</a:t>
            </a:r>
            <a:r>
              <a:rPr lang="it-IT" sz="1600" dirty="0"/>
              <a:t>, </a:t>
            </a:r>
            <a:r>
              <a:rPr lang="it-IT" sz="1600" dirty="0" err="1"/>
              <a:t>however</a:t>
            </a:r>
            <a:r>
              <a:rPr lang="it-IT" sz="1600" dirty="0"/>
              <a:t> </a:t>
            </a:r>
            <a:r>
              <a:rPr lang="it-IT" sz="1600" dirty="0" err="1"/>
              <a:t>there</a:t>
            </a:r>
            <a:r>
              <a:rPr lang="it-IT" sz="1600" dirty="0"/>
              <a:t> </a:t>
            </a:r>
            <a:r>
              <a:rPr lang="it-IT" sz="1600" dirty="0" err="1"/>
              <a:t>was</a:t>
            </a:r>
            <a:r>
              <a:rPr lang="it-IT" sz="1600" dirty="0"/>
              <a:t> </a:t>
            </a:r>
            <a:r>
              <a:rPr lang="it-IT" sz="1600" b="1" dirty="0" err="1"/>
              <a:t>considerable</a:t>
            </a:r>
            <a:r>
              <a:rPr lang="it-IT" sz="1600" b="1" dirty="0"/>
              <a:t> </a:t>
            </a:r>
            <a:r>
              <a:rPr lang="it-IT" sz="1600" b="1" dirty="0" err="1"/>
              <a:t>statistical</a:t>
            </a:r>
            <a:r>
              <a:rPr lang="it-IT" sz="1600" b="1" dirty="0"/>
              <a:t> </a:t>
            </a:r>
            <a:r>
              <a:rPr lang="it-IT" sz="1600" b="1" dirty="0" err="1"/>
              <a:t>heterogeneity</a:t>
            </a:r>
            <a:r>
              <a:rPr lang="it-IT" sz="1600" dirty="0"/>
              <a:t> (I</a:t>
            </a:r>
            <a:r>
              <a:rPr lang="it-IT" sz="1600" baseline="30000" dirty="0"/>
              <a:t>2</a:t>
            </a:r>
            <a:r>
              <a:rPr lang="it-IT" sz="1600" dirty="0"/>
              <a:t>=96%).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F4172684-D2F1-284B-B956-50D3A649FAEB}"/>
              </a:ext>
            </a:extLst>
          </p:cNvPr>
          <p:cNvGrpSpPr/>
          <p:nvPr/>
        </p:nvGrpSpPr>
        <p:grpSpPr>
          <a:xfrm>
            <a:off x="556683" y="4064005"/>
            <a:ext cx="8130117" cy="2765920"/>
            <a:chOff x="556683" y="3598333"/>
            <a:chExt cx="8130117" cy="2765920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330B24B9-B93F-C445-8FB8-9B458CC54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6683" y="5763682"/>
              <a:ext cx="8130117" cy="600571"/>
            </a:xfrm>
            <a:prstGeom prst="rect">
              <a:avLst/>
            </a:prstGeom>
          </p:spPr>
        </p:pic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055D0D8E-4FAC-DF4D-853C-EA8E7BB69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3617" y="3598333"/>
              <a:ext cx="8104716" cy="2180321"/>
            </a:xfrm>
            <a:prstGeom prst="rect">
              <a:avLst/>
            </a:prstGeom>
          </p:spPr>
        </p:pic>
      </p:grpSp>
      <p:sp>
        <p:nvSpPr>
          <p:cNvPr id="9" name="Rettangolo 8">
            <a:extLst>
              <a:ext uri="{FF2B5EF4-FFF2-40B4-BE49-F238E27FC236}">
                <a16:creationId xmlns:a16="http://schemas.microsoft.com/office/drawing/2014/main" id="{B0068597-22B6-9443-A02C-C78A150FF015}"/>
              </a:ext>
            </a:extLst>
          </p:cNvPr>
          <p:cNvSpPr/>
          <p:nvPr/>
        </p:nvSpPr>
        <p:spPr>
          <a:xfrm>
            <a:off x="7294652" y="5551030"/>
            <a:ext cx="1363612" cy="312377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E16106B0-6E09-FB41-87CC-9D73EFC455E1}"/>
              </a:ext>
            </a:extLst>
          </p:cNvPr>
          <p:cNvSpPr/>
          <p:nvPr/>
        </p:nvSpPr>
        <p:spPr>
          <a:xfrm>
            <a:off x="3721506" y="5801070"/>
            <a:ext cx="466542" cy="218665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1759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F8E82-5830-0F44-A625-F1BED22E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at 6 weeks 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F3965AC-4055-244E-9623-EDA835378B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1600" dirty="0" err="1"/>
              <a:t>Based</a:t>
            </a:r>
            <a:r>
              <a:rPr lang="it-IT" sz="1600" dirty="0"/>
              <a:t> </a:t>
            </a:r>
            <a:r>
              <a:rPr lang="it-IT" sz="1600" dirty="0" err="1"/>
              <a:t>upon</a:t>
            </a:r>
            <a:r>
              <a:rPr lang="it-IT" sz="1600" dirty="0"/>
              <a:t> 3 trials (</a:t>
            </a:r>
            <a:r>
              <a:rPr lang="it-IT" sz="1600" dirty="0" err="1"/>
              <a:t>Ekeberg</a:t>
            </a:r>
            <a:r>
              <a:rPr lang="it-IT" sz="1600" dirty="0"/>
              <a:t> 2009; </a:t>
            </a:r>
            <a:r>
              <a:rPr lang="it-IT" sz="1600" dirty="0" err="1"/>
              <a:t>Naredo</a:t>
            </a:r>
            <a:r>
              <a:rPr lang="it-IT" sz="1600" dirty="0"/>
              <a:t> 2004; </a:t>
            </a:r>
            <a:r>
              <a:rPr lang="it-IT" sz="1600" dirty="0" err="1"/>
              <a:t>Ucuncu</a:t>
            </a:r>
            <a:r>
              <a:rPr lang="it-IT" sz="1600" dirty="0"/>
              <a:t> 2009), </a:t>
            </a:r>
            <a:r>
              <a:rPr lang="it-IT" sz="1600" dirty="0" err="1"/>
              <a:t>there</a:t>
            </a:r>
            <a:r>
              <a:rPr lang="it-IT" sz="1600" dirty="0"/>
              <a:t> </a:t>
            </a:r>
            <a:r>
              <a:rPr lang="it-IT" sz="1600" dirty="0" err="1"/>
              <a:t>was</a:t>
            </a:r>
            <a:r>
              <a:rPr lang="it-IT" sz="1600" dirty="0"/>
              <a:t> </a:t>
            </a:r>
            <a:r>
              <a:rPr lang="it-IT" sz="1600" b="1" dirty="0"/>
              <a:t>no </a:t>
            </a:r>
            <a:r>
              <a:rPr lang="it-IT" sz="1600" b="1" dirty="0" err="1"/>
              <a:t>difference</a:t>
            </a:r>
            <a:r>
              <a:rPr lang="it-IT" sz="1600" b="1" dirty="0"/>
              <a:t> </a:t>
            </a:r>
            <a:r>
              <a:rPr lang="it-IT" sz="1600" b="1" dirty="0" err="1"/>
              <a:t>between</a:t>
            </a:r>
            <a:r>
              <a:rPr lang="it-IT" sz="1600" b="1" dirty="0"/>
              <a:t> </a:t>
            </a:r>
            <a:r>
              <a:rPr lang="it-IT" sz="1600" b="1" dirty="0" err="1"/>
              <a:t>ultrasound-guided</a:t>
            </a:r>
            <a:r>
              <a:rPr lang="it-IT" sz="1600" b="1" dirty="0"/>
              <a:t> and </a:t>
            </a:r>
            <a:r>
              <a:rPr lang="it-IT" sz="1600" b="1" dirty="0" err="1"/>
              <a:t>landmark-guided</a:t>
            </a:r>
            <a:r>
              <a:rPr lang="it-IT" sz="1600" b="1" dirty="0"/>
              <a:t>/</a:t>
            </a:r>
            <a:r>
              <a:rPr lang="it-IT" sz="1600" b="1" dirty="0" err="1"/>
              <a:t>intramuscular</a:t>
            </a:r>
            <a:r>
              <a:rPr lang="it-IT" sz="1600" b="1" dirty="0"/>
              <a:t> </a:t>
            </a:r>
            <a:r>
              <a:rPr lang="it-IT" sz="1600" b="1" dirty="0" err="1"/>
              <a:t>injection</a:t>
            </a:r>
            <a:r>
              <a:rPr lang="it-IT" sz="1600" b="1" dirty="0"/>
              <a:t> </a:t>
            </a:r>
            <a:r>
              <a:rPr lang="it-IT" sz="1600" dirty="0"/>
              <a:t>in </a:t>
            </a:r>
            <a:r>
              <a:rPr lang="it-IT" sz="1600" dirty="0" err="1"/>
              <a:t>terms</a:t>
            </a:r>
            <a:r>
              <a:rPr lang="it-IT" sz="1600" dirty="0"/>
              <a:t> of </a:t>
            </a:r>
            <a:r>
              <a:rPr lang="it-IT" sz="1600" b="1" dirty="0" err="1"/>
              <a:t>improvement</a:t>
            </a:r>
            <a:r>
              <a:rPr lang="it-IT" sz="1600" b="1" dirty="0"/>
              <a:t> in </a:t>
            </a:r>
            <a:r>
              <a:rPr lang="it-IT" sz="1600" b="1" dirty="0" err="1"/>
              <a:t>function</a:t>
            </a:r>
            <a:r>
              <a:rPr lang="it-IT" sz="1600" b="1" dirty="0"/>
              <a:t> </a:t>
            </a:r>
            <a:r>
              <a:rPr lang="it-IT" sz="1600" b="1" dirty="0" err="1"/>
              <a:t>at</a:t>
            </a:r>
            <a:r>
              <a:rPr lang="it-IT" sz="1600" b="1" dirty="0"/>
              <a:t> 6 weeks</a:t>
            </a:r>
            <a:r>
              <a:rPr lang="it-IT" sz="1600" dirty="0"/>
              <a:t>, </a:t>
            </a:r>
            <a:r>
              <a:rPr lang="it-IT" sz="1600" dirty="0" err="1"/>
              <a:t>however</a:t>
            </a:r>
            <a:r>
              <a:rPr lang="it-IT" sz="1600" dirty="0"/>
              <a:t> </a:t>
            </a:r>
            <a:r>
              <a:rPr lang="it-IT" sz="1600" dirty="0" err="1"/>
              <a:t>there</a:t>
            </a:r>
            <a:r>
              <a:rPr lang="it-IT" sz="1600" dirty="0"/>
              <a:t> </a:t>
            </a:r>
            <a:r>
              <a:rPr lang="it-IT" sz="1600" dirty="0" err="1"/>
              <a:t>was</a:t>
            </a:r>
            <a:r>
              <a:rPr lang="it-IT" sz="1600" dirty="0"/>
              <a:t> </a:t>
            </a:r>
            <a:r>
              <a:rPr lang="it-IT" sz="1600" b="1" dirty="0" err="1"/>
              <a:t>considerable</a:t>
            </a:r>
            <a:r>
              <a:rPr lang="it-IT" sz="1600" b="1" dirty="0"/>
              <a:t> </a:t>
            </a:r>
            <a:r>
              <a:rPr lang="it-IT" sz="1600" b="1" dirty="0" err="1"/>
              <a:t>statistical</a:t>
            </a:r>
            <a:r>
              <a:rPr lang="it-IT" sz="1600" b="1" dirty="0"/>
              <a:t> </a:t>
            </a:r>
            <a:r>
              <a:rPr lang="it-IT" sz="1600" b="1" dirty="0" err="1"/>
              <a:t>heterogeneity</a:t>
            </a:r>
            <a:r>
              <a:rPr lang="it-IT" sz="1600" b="1" dirty="0"/>
              <a:t> </a:t>
            </a:r>
            <a:r>
              <a:rPr lang="it-IT" sz="1600" dirty="0"/>
              <a:t>(I</a:t>
            </a:r>
            <a:r>
              <a:rPr lang="it-IT" sz="1600" baseline="30000" dirty="0"/>
              <a:t>2</a:t>
            </a:r>
            <a:r>
              <a:rPr lang="it-IT" sz="1600" dirty="0"/>
              <a:t>=81%).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5EBE2995-96E2-0E49-903F-919C622698B1}"/>
              </a:ext>
            </a:extLst>
          </p:cNvPr>
          <p:cNvGrpSpPr/>
          <p:nvPr/>
        </p:nvGrpSpPr>
        <p:grpSpPr>
          <a:xfrm>
            <a:off x="499532" y="3762997"/>
            <a:ext cx="8339667" cy="3042663"/>
            <a:chOff x="499532" y="3762997"/>
            <a:chExt cx="8339667" cy="3042663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7EEF39F7-66E1-3846-8BA9-26168EFFAFF7}"/>
                </a:ext>
              </a:extLst>
            </p:cNvPr>
            <p:cNvGrpSpPr/>
            <p:nvPr/>
          </p:nvGrpSpPr>
          <p:grpSpPr>
            <a:xfrm>
              <a:off x="499532" y="3762997"/>
              <a:ext cx="8339667" cy="3042663"/>
              <a:chOff x="499532" y="3762997"/>
              <a:chExt cx="8339667" cy="3042663"/>
            </a:xfrm>
          </p:grpSpPr>
          <p:pic>
            <p:nvPicPr>
              <p:cNvPr id="6" name="Immagine 5">
                <a:extLst>
                  <a:ext uri="{FF2B5EF4-FFF2-40B4-BE49-F238E27FC236}">
                    <a16:creationId xmlns:a16="http://schemas.microsoft.com/office/drawing/2014/main" id="{C7118892-4BB7-CE40-9DDD-64BEF06E33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9532" y="3762997"/>
                <a:ext cx="8339667" cy="753972"/>
              </a:xfrm>
              <a:prstGeom prst="rect">
                <a:avLst/>
              </a:prstGeom>
            </p:spPr>
          </p:pic>
          <p:pic>
            <p:nvPicPr>
              <p:cNvPr id="5" name="Immagine 4">
                <a:extLst>
                  <a:ext uri="{FF2B5EF4-FFF2-40B4-BE49-F238E27FC236}">
                    <a16:creationId xmlns:a16="http://schemas.microsoft.com/office/drawing/2014/main" id="{716BE2BC-3BFC-EE4F-BEFB-92F44F8923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7267" y="4516804"/>
                <a:ext cx="8238066" cy="2288856"/>
              </a:xfrm>
              <a:prstGeom prst="rect">
                <a:avLst/>
              </a:prstGeom>
            </p:spPr>
          </p:pic>
        </p:grp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375EA9E2-77BB-9C40-803D-BF5D294546A2}"/>
                </a:ext>
              </a:extLst>
            </p:cNvPr>
            <p:cNvSpPr/>
            <p:nvPr/>
          </p:nvSpPr>
          <p:spPr>
            <a:xfrm>
              <a:off x="7397392" y="5520208"/>
              <a:ext cx="1312241" cy="312377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67E16C51-5207-1D46-BFAD-C2F2C98C0A51}"/>
                </a:ext>
              </a:extLst>
            </p:cNvPr>
            <p:cNvSpPr/>
            <p:nvPr/>
          </p:nvSpPr>
          <p:spPr>
            <a:xfrm>
              <a:off x="3700958" y="5770248"/>
              <a:ext cx="466542" cy="218665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511133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F8E82-5830-0F44-A625-F1BED22E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at 6 weeks 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F3965AC-4055-244E-9623-EDA835378B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1600" b="1" dirty="0" err="1"/>
              <a:t>Sensitivity</a:t>
            </a:r>
            <a:r>
              <a:rPr lang="it-IT" sz="1600" b="1" dirty="0"/>
              <a:t> </a:t>
            </a:r>
            <a:r>
              <a:rPr lang="it-IT" sz="1600" b="1" dirty="0" err="1"/>
              <a:t>analyses</a:t>
            </a:r>
            <a:endParaRPr lang="it-IT" sz="1600" b="1" dirty="0"/>
          </a:p>
          <a:p>
            <a:r>
              <a:rPr lang="it-IT" sz="1600" dirty="0" err="1"/>
              <a:t>There</a:t>
            </a:r>
            <a:r>
              <a:rPr lang="it-IT" sz="1600" dirty="0"/>
              <a:t> </a:t>
            </a:r>
            <a:r>
              <a:rPr lang="it-IT" sz="1600" dirty="0" err="1"/>
              <a:t>were</a:t>
            </a:r>
            <a:r>
              <a:rPr lang="it-IT" sz="1600" dirty="0"/>
              <a:t> </a:t>
            </a:r>
            <a:r>
              <a:rPr lang="it-IT" sz="1600" b="1" dirty="0"/>
              <a:t>no </a:t>
            </a:r>
            <a:r>
              <a:rPr lang="it-IT" sz="1600" b="1" dirty="0" err="1"/>
              <a:t>differences</a:t>
            </a:r>
            <a:r>
              <a:rPr lang="it-IT" sz="1600" b="1" dirty="0"/>
              <a:t> </a:t>
            </a:r>
            <a:r>
              <a:rPr lang="it-IT" sz="1600" b="1" dirty="0" err="1"/>
              <a:t>between</a:t>
            </a:r>
            <a:r>
              <a:rPr lang="it-IT" sz="1600" b="1" dirty="0"/>
              <a:t> </a:t>
            </a:r>
            <a:r>
              <a:rPr lang="it-IT" sz="1600" b="1" dirty="0" err="1"/>
              <a:t>groups</a:t>
            </a:r>
            <a:r>
              <a:rPr lang="it-IT" sz="1600" b="1" dirty="0"/>
              <a:t> with </a:t>
            </a:r>
            <a:r>
              <a:rPr lang="it-IT" sz="1600" b="1" dirty="0" err="1"/>
              <a:t>respect</a:t>
            </a:r>
            <a:r>
              <a:rPr lang="it-IT" sz="1600" b="1" dirty="0"/>
              <a:t> to </a:t>
            </a:r>
            <a:r>
              <a:rPr lang="it-IT" sz="1600" b="1" dirty="0" err="1"/>
              <a:t>improvement</a:t>
            </a:r>
            <a:r>
              <a:rPr lang="it-IT" sz="1600" b="1" dirty="0"/>
              <a:t> in </a:t>
            </a:r>
            <a:r>
              <a:rPr lang="it-IT" sz="1600" b="1" dirty="0" err="1"/>
              <a:t>function</a:t>
            </a:r>
            <a:r>
              <a:rPr lang="it-IT" sz="1600" b="1" dirty="0"/>
              <a:t> </a:t>
            </a:r>
            <a:r>
              <a:rPr lang="it-IT" sz="1600" dirty="0"/>
              <a:t>(or </a:t>
            </a:r>
            <a:r>
              <a:rPr lang="it-IT" sz="1600" dirty="0" err="1"/>
              <a:t>reduction</a:t>
            </a:r>
            <a:r>
              <a:rPr lang="it-IT" sz="1600" dirty="0"/>
              <a:t> in </a:t>
            </a:r>
            <a:r>
              <a:rPr lang="it-IT" sz="1600" dirty="0" err="1"/>
              <a:t>disability</a:t>
            </a:r>
            <a:r>
              <a:rPr lang="it-IT" sz="1600" dirty="0"/>
              <a:t>), </a:t>
            </a:r>
            <a:r>
              <a:rPr lang="it-IT" sz="1600" dirty="0" err="1"/>
              <a:t>measured</a:t>
            </a:r>
            <a:r>
              <a:rPr lang="it-IT" sz="1600" dirty="0"/>
              <a:t> </a:t>
            </a:r>
            <a:r>
              <a:rPr lang="it-IT" sz="1600" b="1" dirty="0" err="1"/>
              <a:t>at</a:t>
            </a:r>
            <a:r>
              <a:rPr lang="it-IT" sz="1600" b="1" dirty="0"/>
              <a:t> 1 to 2 weeks </a:t>
            </a:r>
            <a:r>
              <a:rPr lang="it-IT" sz="1600" dirty="0"/>
              <a:t>(MD 4.00, 95% CI -5.15 to 13.15 </a:t>
            </a:r>
            <a:r>
              <a:rPr lang="it-IT" sz="1600" dirty="0" err="1"/>
              <a:t>points</a:t>
            </a:r>
            <a:r>
              <a:rPr lang="it-IT" sz="1600" dirty="0"/>
              <a:t>) or </a:t>
            </a:r>
            <a:r>
              <a:rPr lang="it-IT" sz="1600" dirty="0" err="1"/>
              <a:t>at</a:t>
            </a:r>
            <a:r>
              <a:rPr lang="it-IT" sz="1600" dirty="0"/>
              <a:t> </a:t>
            </a:r>
            <a:r>
              <a:rPr lang="it-IT" sz="1600" b="1" dirty="0"/>
              <a:t>6 weeks </a:t>
            </a:r>
            <a:r>
              <a:rPr lang="it-IT" sz="1600" dirty="0"/>
              <a:t>(MD -3.00, 95% CI -11.38 to 5.38 </a:t>
            </a:r>
            <a:r>
              <a:rPr lang="it-IT" sz="1600" dirty="0" err="1"/>
              <a:t>points</a:t>
            </a:r>
            <a:r>
              <a:rPr lang="it-IT" sz="1600" dirty="0"/>
              <a:t>) on the 100 </a:t>
            </a:r>
            <a:r>
              <a:rPr lang="it-IT" sz="1600" dirty="0" err="1"/>
              <a:t>point</a:t>
            </a:r>
            <a:r>
              <a:rPr lang="it-IT" sz="1600" dirty="0"/>
              <a:t> </a:t>
            </a:r>
            <a:r>
              <a:rPr lang="it-IT" sz="1600" b="1" dirty="0"/>
              <a:t>DASH scale</a:t>
            </a:r>
            <a:r>
              <a:rPr lang="it-IT" sz="1600" dirty="0"/>
              <a:t>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B4546FD-4D08-7544-AFEC-2362FB042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55" y="4017197"/>
            <a:ext cx="8340079" cy="251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3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DF21DE5-6D47-7245-A60E-1CD0FB5F5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400" dirty="0"/>
              <a:t>Summary of findings – adverse events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86577C63-2A69-B448-A2ED-7A2A232699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5788" y="2001926"/>
            <a:ext cx="8159750" cy="215300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D56DE065-D3C8-D34B-8AA0-E6E9362DA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200" y="4163373"/>
            <a:ext cx="8102600" cy="246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021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F8E82-5830-0F44-A625-F1BED22E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# of adverse events at 6 weeks 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F3965AC-4055-244E-9623-EDA835378B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1600" dirty="0" err="1"/>
              <a:t>There</a:t>
            </a:r>
            <a:r>
              <a:rPr lang="it-IT" sz="1600" dirty="0"/>
              <a:t> </a:t>
            </a:r>
            <a:r>
              <a:rPr lang="it-IT" sz="1600" dirty="0" err="1"/>
              <a:t>were</a:t>
            </a:r>
            <a:r>
              <a:rPr lang="it-IT" sz="1600" dirty="0"/>
              <a:t> </a:t>
            </a:r>
            <a:r>
              <a:rPr lang="it-IT" sz="1600" b="1" dirty="0"/>
              <a:t>no </a:t>
            </a:r>
            <a:r>
              <a:rPr lang="it-IT" sz="1600" b="1" dirty="0" err="1"/>
              <a:t>important</a:t>
            </a:r>
            <a:r>
              <a:rPr lang="it-IT" sz="1600" b="1" dirty="0"/>
              <a:t> </a:t>
            </a:r>
            <a:r>
              <a:rPr lang="it-IT" sz="1600" b="1" dirty="0" err="1"/>
              <a:t>differences</a:t>
            </a:r>
            <a:r>
              <a:rPr lang="it-IT" sz="1600" b="1" dirty="0"/>
              <a:t> </a:t>
            </a:r>
            <a:r>
              <a:rPr lang="it-IT" sz="1600" b="1" dirty="0" err="1"/>
              <a:t>between</a:t>
            </a:r>
            <a:r>
              <a:rPr lang="it-IT" sz="1600" b="1" dirty="0"/>
              <a:t> </a:t>
            </a:r>
            <a:r>
              <a:rPr lang="it-IT" sz="1600" b="1" dirty="0" err="1"/>
              <a:t>groups</a:t>
            </a:r>
            <a:r>
              <a:rPr lang="it-IT" sz="1600" b="1" dirty="0"/>
              <a:t> with </a:t>
            </a:r>
            <a:r>
              <a:rPr lang="it-IT" sz="1600" b="1" dirty="0" err="1"/>
              <a:t>respect</a:t>
            </a:r>
            <a:r>
              <a:rPr lang="it-IT" sz="1600" b="1" dirty="0"/>
              <a:t> to </a:t>
            </a:r>
            <a:r>
              <a:rPr lang="it-IT" sz="1600" b="1" dirty="0" err="1"/>
              <a:t>reported</a:t>
            </a:r>
            <a:r>
              <a:rPr lang="it-IT" sz="1600" b="1" dirty="0"/>
              <a:t> </a:t>
            </a:r>
            <a:r>
              <a:rPr lang="it-IT" sz="1600" b="1" dirty="0" err="1"/>
              <a:t>adverse</a:t>
            </a:r>
            <a:r>
              <a:rPr lang="it-IT" sz="1600" b="1" dirty="0"/>
              <a:t> </a:t>
            </a:r>
            <a:r>
              <a:rPr lang="it-IT" sz="1600" b="1" dirty="0" err="1"/>
              <a:t>events</a:t>
            </a:r>
            <a:r>
              <a:rPr lang="it-IT" sz="1600" b="1" dirty="0"/>
              <a:t> </a:t>
            </a:r>
            <a:r>
              <a:rPr lang="it-IT" sz="1600" dirty="0"/>
              <a:t>in 3 trials: 10/104 </a:t>
            </a:r>
            <a:r>
              <a:rPr lang="it-IT" sz="1600" dirty="0" err="1"/>
              <a:t>participants</a:t>
            </a:r>
            <a:r>
              <a:rPr lang="it-IT" sz="1600" dirty="0"/>
              <a:t> in the </a:t>
            </a:r>
            <a:r>
              <a:rPr lang="it-IT" sz="1600" dirty="0" err="1"/>
              <a:t>ultrasound-guided</a:t>
            </a:r>
            <a:r>
              <a:rPr lang="it-IT" sz="1600" dirty="0"/>
              <a:t> </a:t>
            </a:r>
            <a:r>
              <a:rPr lang="it-IT" sz="1600" dirty="0" err="1"/>
              <a:t>group</a:t>
            </a:r>
            <a:r>
              <a:rPr lang="it-IT" sz="1600" dirty="0"/>
              <a:t> and 16/103 in the </a:t>
            </a:r>
            <a:r>
              <a:rPr lang="it-IT" sz="1600" dirty="0" err="1"/>
              <a:t>landmark</a:t>
            </a:r>
            <a:r>
              <a:rPr lang="it-IT" sz="1600" dirty="0"/>
              <a:t> or </a:t>
            </a:r>
            <a:r>
              <a:rPr lang="it-IT" sz="1600" dirty="0" err="1"/>
              <a:t>intramuscular</a:t>
            </a:r>
            <a:r>
              <a:rPr lang="it-IT" sz="1600" dirty="0"/>
              <a:t> </a:t>
            </a:r>
            <a:r>
              <a:rPr lang="it-IT" sz="1600" dirty="0" err="1"/>
              <a:t>injection</a:t>
            </a:r>
            <a:r>
              <a:rPr lang="it-IT" sz="1600" dirty="0"/>
              <a:t> </a:t>
            </a:r>
            <a:r>
              <a:rPr lang="it-IT" sz="1600" dirty="0" err="1"/>
              <a:t>groups</a:t>
            </a:r>
            <a:r>
              <a:rPr lang="it-IT" sz="1600" dirty="0"/>
              <a:t> </a:t>
            </a:r>
            <a:r>
              <a:rPr lang="it-IT" sz="1600" dirty="0" err="1"/>
              <a:t>reported</a:t>
            </a:r>
            <a:r>
              <a:rPr lang="it-IT" sz="1600" dirty="0"/>
              <a:t> </a:t>
            </a:r>
            <a:r>
              <a:rPr lang="it-IT" sz="1600" dirty="0" err="1"/>
              <a:t>adverse</a:t>
            </a:r>
            <a:r>
              <a:rPr lang="it-IT" sz="1600" dirty="0"/>
              <a:t> </a:t>
            </a:r>
            <a:r>
              <a:rPr lang="it-IT" sz="1600" dirty="0" err="1"/>
              <a:t>events</a:t>
            </a:r>
            <a:r>
              <a:rPr lang="it-IT" sz="1600" dirty="0"/>
              <a:t> (</a:t>
            </a:r>
            <a:r>
              <a:rPr lang="it-IT" sz="1600" dirty="0" err="1"/>
              <a:t>Ekeberg</a:t>
            </a:r>
            <a:r>
              <a:rPr lang="it-IT" sz="1600" dirty="0"/>
              <a:t> 2009; </a:t>
            </a:r>
            <a:r>
              <a:rPr lang="it-IT" sz="1600" dirty="0" err="1"/>
              <a:t>Naredo</a:t>
            </a:r>
            <a:r>
              <a:rPr lang="it-IT" sz="1600" dirty="0"/>
              <a:t> 2004; </a:t>
            </a:r>
            <a:r>
              <a:rPr lang="it-IT" sz="1600" dirty="0" err="1"/>
              <a:t>Ucuncu</a:t>
            </a:r>
            <a:r>
              <a:rPr lang="it-IT" sz="1600" dirty="0"/>
              <a:t> 2009). </a:t>
            </a:r>
          </a:p>
          <a:p>
            <a:r>
              <a:rPr lang="it-IT" sz="1600" dirty="0"/>
              <a:t>The </a:t>
            </a:r>
            <a:r>
              <a:rPr lang="it-IT" sz="1600" dirty="0" err="1"/>
              <a:t>other</a:t>
            </a:r>
            <a:r>
              <a:rPr lang="it-IT" sz="1600" dirty="0"/>
              <a:t> 2 trials </a:t>
            </a:r>
            <a:r>
              <a:rPr lang="it-IT" sz="1600" dirty="0" err="1"/>
              <a:t>did</a:t>
            </a:r>
            <a:r>
              <a:rPr lang="it-IT" sz="1600" dirty="0"/>
              <a:t> </a:t>
            </a:r>
            <a:r>
              <a:rPr lang="it-IT" sz="1600" dirty="0" err="1"/>
              <a:t>not</a:t>
            </a:r>
            <a:r>
              <a:rPr lang="it-IT" sz="1600" dirty="0"/>
              <a:t> report </a:t>
            </a:r>
            <a:r>
              <a:rPr lang="it-IT" sz="1600" dirty="0" err="1"/>
              <a:t>whether</a:t>
            </a:r>
            <a:r>
              <a:rPr lang="it-IT" sz="1600" dirty="0"/>
              <a:t> or </a:t>
            </a:r>
            <a:r>
              <a:rPr lang="it-IT" sz="1600" dirty="0" err="1"/>
              <a:t>not</a:t>
            </a:r>
            <a:r>
              <a:rPr lang="it-IT" sz="1600" dirty="0"/>
              <a:t> </a:t>
            </a:r>
            <a:r>
              <a:rPr lang="it-IT" sz="1600" dirty="0" err="1"/>
              <a:t>adverse</a:t>
            </a:r>
            <a:r>
              <a:rPr lang="it-IT" sz="1600" dirty="0"/>
              <a:t> </a:t>
            </a:r>
            <a:r>
              <a:rPr lang="it-IT" sz="1600" dirty="0" err="1"/>
              <a:t>events</a:t>
            </a:r>
            <a:r>
              <a:rPr lang="it-IT" sz="1600" dirty="0"/>
              <a:t> </a:t>
            </a:r>
            <a:r>
              <a:rPr lang="it-IT" sz="1600" dirty="0" err="1"/>
              <a:t>occurred</a:t>
            </a:r>
            <a:r>
              <a:rPr lang="it-IT" sz="1600" dirty="0"/>
              <a:t> and no </a:t>
            </a:r>
            <a:r>
              <a:rPr lang="it-IT" sz="1600" dirty="0" err="1"/>
              <a:t>serious</a:t>
            </a:r>
            <a:r>
              <a:rPr lang="it-IT" sz="1600" dirty="0"/>
              <a:t> </a:t>
            </a:r>
            <a:r>
              <a:rPr lang="it-IT" sz="1600" dirty="0" err="1"/>
              <a:t>adverse</a:t>
            </a:r>
            <a:r>
              <a:rPr lang="it-IT" sz="1600" dirty="0"/>
              <a:t> </a:t>
            </a:r>
            <a:r>
              <a:rPr lang="it-IT" sz="1600" dirty="0" err="1"/>
              <a:t>events</a:t>
            </a:r>
            <a:r>
              <a:rPr lang="it-IT" sz="1600" dirty="0"/>
              <a:t> </a:t>
            </a:r>
            <a:r>
              <a:rPr lang="it-IT" sz="1600" dirty="0" err="1"/>
              <a:t>were</a:t>
            </a:r>
            <a:r>
              <a:rPr lang="it-IT" sz="1600" dirty="0"/>
              <a:t> </a:t>
            </a:r>
            <a:r>
              <a:rPr lang="it-IT" sz="1600" dirty="0" err="1"/>
              <a:t>reported</a:t>
            </a:r>
            <a:r>
              <a:rPr lang="it-IT" sz="1600" dirty="0"/>
              <a:t> in </a:t>
            </a:r>
            <a:r>
              <a:rPr lang="it-IT" sz="1600" dirty="0" err="1"/>
              <a:t>any</a:t>
            </a:r>
            <a:r>
              <a:rPr lang="it-IT" sz="1600" dirty="0"/>
              <a:t> trials.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A92EC0C-DA31-EC46-A048-4F341A89D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" y="3881633"/>
            <a:ext cx="7670801" cy="2995107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EC6CFE29-30BC-7545-BEB1-1A088E2CBB57}"/>
              </a:ext>
            </a:extLst>
          </p:cNvPr>
          <p:cNvSpPr/>
          <p:nvPr/>
        </p:nvSpPr>
        <p:spPr>
          <a:xfrm>
            <a:off x="6893960" y="5499660"/>
            <a:ext cx="1291694" cy="312377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D54F5DE-8171-6041-88E8-0F612395ADFF}"/>
              </a:ext>
            </a:extLst>
          </p:cNvPr>
          <p:cNvSpPr/>
          <p:nvPr/>
        </p:nvSpPr>
        <p:spPr>
          <a:xfrm>
            <a:off x="3403012" y="5914084"/>
            <a:ext cx="466542" cy="218665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1314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250740BA-2EA5-F84B-BA2B-308361CBE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317" y="902732"/>
            <a:ext cx="8160000" cy="632838"/>
          </a:xfrm>
        </p:spPr>
        <p:txBody>
          <a:bodyPr/>
          <a:lstStyle/>
          <a:p>
            <a:r>
              <a:rPr lang="en-GB" dirty="0"/>
              <a:t>Clinical Question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E973200-DB66-4842-B45A-05B6E7D9D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1623264"/>
            <a:ext cx="8160000" cy="688136"/>
          </a:xfrm>
        </p:spPr>
        <p:txBody>
          <a:bodyPr/>
          <a:lstStyle/>
          <a:p>
            <a:r>
              <a:rPr lang="en-GB" dirty="0"/>
              <a:t>In people with shoulder pain, what are the benefits and harms of image‐guided compared with systemic glucocorticoid injection?</a:t>
            </a:r>
          </a:p>
          <a:p>
            <a:endParaRPr lang="en-GB" dirty="0"/>
          </a:p>
        </p:txBody>
      </p:sp>
      <p:sp>
        <p:nvSpPr>
          <p:cNvPr id="5" name="Titolo 2">
            <a:extLst>
              <a:ext uri="{FF2B5EF4-FFF2-40B4-BE49-F238E27FC236}">
                <a16:creationId xmlns:a16="http://schemas.microsoft.com/office/drawing/2014/main" id="{AC802A13-66B3-1A44-9F0A-81EDA5F875AB}"/>
              </a:ext>
            </a:extLst>
          </p:cNvPr>
          <p:cNvSpPr txBox="1">
            <a:spLocks/>
          </p:cNvSpPr>
          <p:nvPr/>
        </p:nvSpPr>
        <p:spPr>
          <a:xfrm>
            <a:off x="577850" y="2291266"/>
            <a:ext cx="8160000" cy="63283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 spc="-40" baseline="0">
                <a:solidFill>
                  <a:srgbClr val="008CD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 err="1"/>
              <a:t>Clinical</a:t>
            </a:r>
            <a:r>
              <a:rPr lang="it-IT" dirty="0"/>
              <a:t> </a:t>
            </a:r>
            <a:r>
              <a:rPr lang="it-IT" dirty="0" err="1"/>
              <a:t>Answer</a:t>
            </a:r>
            <a:endParaRPr lang="it-IT" dirty="0"/>
          </a:p>
        </p:txBody>
      </p:sp>
      <p:sp>
        <p:nvSpPr>
          <p:cNvPr id="6" name="Segnaposto contenuto 3">
            <a:extLst>
              <a:ext uri="{FF2B5EF4-FFF2-40B4-BE49-F238E27FC236}">
                <a16:creationId xmlns:a16="http://schemas.microsoft.com/office/drawing/2014/main" id="{CA0B3712-56CC-654B-BE5B-BF9EA9631526}"/>
              </a:ext>
            </a:extLst>
          </p:cNvPr>
          <p:cNvSpPr txBox="1">
            <a:spLocks/>
          </p:cNvSpPr>
          <p:nvPr/>
        </p:nvSpPr>
        <p:spPr>
          <a:xfrm>
            <a:off x="569384" y="3037199"/>
            <a:ext cx="8160000" cy="33636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134"/>
              </a:spcBef>
              <a:spcAft>
                <a:spcPts val="0"/>
              </a:spcAft>
              <a:buClr>
                <a:schemeClr val="bg2"/>
              </a:buClr>
              <a:buFont typeface="Arial" pitchFamily="34" charset="0"/>
              <a:buNone/>
              <a:defRPr sz="2000" kern="1200" spc="-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1134"/>
              </a:spcBef>
              <a:spcAft>
                <a:spcPts val="0"/>
              </a:spcAft>
              <a:buClr>
                <a:schemeClr val="bg2"/>
              </a:buClr>
              <a:buFont typeface="Arial" pitchFamily="34" charset="0"/>
              <a:buChar char="•"/>
              <a:defRPr sz="2000" kern="1200" spc="-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2pPr>
            <a:lvl3pPr marL="388938" indent="-158750" algn="l" defTabSz="914400" rtl="0" eaLnBrk="1" latinLnBrk="0" hangingPunct="1">
              <a:spcBef>
                <a:spcPts val="567"/>
              </a:spcBef>
              <a:buClr>
                <a:schemeClr val="bg2"/>
              </a:buClr>
              <a:buFont typeface="Source Sans Pro" pitchFamily="34" charset="0"/>
              <a:buChar char="–"/>
              <a:defRPr sz="1800" kern="1200" spc="-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612775" indent="-195263" algn="l" defTabSz="914400" rtl="0" eaLnBrk="1" latinLnBrk="0" hangingPunct="1">
              <a:spcBef>
                <a:spcPts val="567"/>
              </a:spcBef>
              <a:buClr>
                <a:schemeClr val="bg2"/>
              </a:buClr>
              <a:buFont typeface="Arial" pitchFamily="34" charset="0"/>
              <a:buChar char="•"/>
              <a:defRPr sz="1800" kern="1200" spc="-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4pPr>
            <a:lvl5pPr marL="849313" indent="-187325" algn="l" defTabSz="914400" rtl="0" eaLnBrk="1" latinLnBrk="0" hangingPunct="1">
              <a:spcBef>
                <a:spcPts val="567"/>
              </a:spcBef>
              <a:buClr>
                <a:schemeClr val="bg2"/>
              </a:buClr>
              <a:buFont typeface="Source Sans Pro" pitchFamily="34" charset="0"/>
              <a:buChar char="–"/>
              <a:defRPr sz="1800" kern="1200" spc="-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b="1" dirty="0" err="1"/>
              <a:t>inadequate</a:t>
            </a:r>
            <a:r>
              <a:rPr lang="it-IT" b="1" dirty="0"/>
              <a:t> RCT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dirty="0"/>
              <a:t>to </a:t>
            </a:r>
            <a:r>
              <a:rPr lang="it-IT" dirty="0" err="1"/>
              <a:t>judge</a:t>
            </a:r>
            <a:r>
              <a:rPr lang="it-IT" dirty="0"/>
              <a:t> the </a:t>
            </a:r>
            <a:r>
              <a:rPr lang="it-IT" dirty="0" err="1"/>
              <a:t>effects</a:t>
            </a:r>
            <a:r>
              <a:rPr lang="it-IT" dirty="0"/>
              <a:t> of image‐</a:t>
            </a:r>
            <a:r>
              <a:rPr lang="it-IT" dirty="0" err="1"/>
              <a:t>guided</a:t>
            </a:r>
            <a:r>
              <a:rPr lang="it-IT" dirty="0"/>
              <a:t> </a:t>
            </a:r>
            <a:r>
              <a:rPr lang="it-IT" dirty="0" err="1"/>
              <a:t>glucocorticoid</a:t>
            </a:r>
            <a:r>
              <a:rPr lang="it-IT" dirty="0"/>
              <a:t> </a:t>
            </a:r>
            <a:r>
              <a:rPr lang="it-IT" dirty="0" err="1"/>
              <a:t>shoulder</a:t>
            </a:r>
            <a:r>
              <a:rPr lang="it-IT" dirty="0"/>
              <a:t> </a:t>
            </a:r>
            <a:r>
              <a:rPr lang="it-IT" dirty="0" err="1"/>
              <a:t>injections</a:t>
            </a:r>
            <a:r>
              <a:rPr lang="it-IT" dirty="0"/>
              <a:t>. </a:t>
            </a:r>
          </a:p>
          <a:p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b="1" dirty="0"/>
              <a:t>moderate </a:t>
            </a:r>
            <a:r>
              <a:rPr lang="it-IT" b="1" dirty="0" err="1"/>
              <a:t>quality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dirty="0"/>
              <a:t>from a </a:t>
            </a:r>
            <a:r>
              <a:rPr lang="it-IT" b="1" dirty="0"/>
              <a:t>single </a:t>
            </a:r>
            <a:r>
              <a:rPr lang="it-IT" b="1" dirty="0" err="1"/>
              <a:t>study</a:t>
            </a:r>
            <a:r>
              <a:rPr lang="it-IT" b="1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b="1" dirty="0"/>
              <a:t>image </a:t>
            </a:r>
            <a:r>
              <a:rPr lang="it-IT" b="1" dirty="0" err="1"/>
              <a:t>guided</a:t>
            </a:r>
            <a:r>
              <a:rPr lang="it-IT" b="1" dirty="0"/>
              <a:t> </a:t>
            </a:r>
            <a:r>
              <a:rPr lang="it-IT" b="1" dirty="0" err="1"/>
              <a:t>shoulder</a:t>
            </a:r>
            <a:r>
              <a:rPr lang="it-IT" b="1" dirty="0"/>
              <a:t> </a:t>
            </a:r>
            <a:r>
              <a:rPr lang="it-IT" b="1" dirty="0" err="1"/>
              <a:t>glucocorticoid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 </a:t>
            </a:r>
            <a:r>
              <a:rPr lang="it-IT" b="1" dirty="0" err="1"/>
              <a:t>may</a:t>
            </a:r>
            <a:r>
              <a:rPr lang="it-IT" b="1" dirty="0"/>
              <a:t> </a:t>
            </a:r>
            <a:r>
              <a:rPr lang="it-IT" b="1" dirty="0" err="1"/>
              <a:t>not</a:t>
            </a:r>
            <a:r>
              <a:rPr lang="it-IT" b="1" dirty="0"/>
              <a:t> </a:t>
            </a:r>
            <a:r>
              <a:rPr lang="it-IT" b="1" dirty="0" err="1"/>
              <a:t>improve</a:t>
            </a:r>
            <a:r>
              <a:rPr lang="it-IT" b="1" dirty="0"/>
              <a:t> </a:t>
            </a:r>
            <a:r>
              <a:rPr lang="it-IT" b="1" dirty="0" err="1"/>
              <a:t>pain</a:t>
            </a:r>
            <a:r>
              <a:rPr lang="it-IT" b="1" dirty="0"/>
              <a:t> or </a:t>
            </a:r>
            <a:r>
              <a:rPr lang="it-IT" b="1" dirty="0" err="1"/>
              <a:t>function</a:t>
            </a:r>
            <a:r>
              <a:rPr lang="it-IT" b="1" dirty="0"/>
              <a:t> </a:t>
            </a:r>
            <a:r>
              <a:rPr lang="it-IT" b="1" dirty="0" err="1"/>
              <a:t>any</a:t>
            </a:r>
            <a:r>
              <a:rPr lang="it-IT" b="1" dirty="0"/>
              <a:t> more </a:t>
            </a:r>
            <a:r>
              <a:rPr lang="it-IT" b="1" dirty="0" err="1"/>
              <a:t>at</a:t>
            </a:r>
            <a:r>
              <a:rPr lang="it-IT" b="1" dirty="0"/>
              <a:t> 1‐2 weeks or 6 weeks </a:t>
            </a:r>
            <a:r>
              <a:rPr lang="it-IT" b="1" dirty="0" err="1"/>
              <a:t>than</a:t>
            </a:r>
            <a:r>
              <a:rPr lang="it-IT" b="1" dirty="0"/>
              <a:t> a </a:t>
            </a:r>
            <a:r>
              <a:rPr lang="it-IT" b="1" dirty="0" err="1"/>
              <a:t>gluteal</a:t>
            </a:r>
            <a:r>
              <a:rPr lang="it-IT" b="1" dirty="0"/>
              <a:t> </a:t>
            </a:r>
            <a:r>
              <a:rPr lang="it-IT" b="1" dirty="0" err="1"/>
              <a:t>glucocorticoid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.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</a:t>
            </a:r>
            <a:r>
              <a:rPr lang="it-IT" dirty="0" err="1"/>
              <a:t>participants</a:t>
            </a:r>
            <a:r>
              <a:rPr lang="it-IT" dirty="0"/>
              <a:t> </a:t>
            </a:r>
            <a:r>
              <a:rPr lang="it-IT" dirty="0" err="1"/>
              <a:t>received</a:t>
            </a:r>
            <a:r>
              <a:rPr lang="it-IT" dirty="0"/>
              <a:t> an </a:t>
            </a:r>
            <a:r>
              <a:rPr lang="it-IT" b="1" dirty="0" err="1"/>
              <a:t>ultrasound‐guided</a:t>
            </a:r>
            <a:r>
              <a:rPr lang="it-IT" b="1" dirty="0"/>
              <a:t> </a:t>
            </a:r>
            <a:r>
              <a:rPr lang="it-IT" b="1" dirty="0" err="1"/>
              <a:t>shoulder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 of lidocaine. </a:t>
            </a:r>
          </a:p>
          <a:p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also</a:t>
            </a:r>
            <a:r>
              <a:rPr lang="it-IT" dirty="0"/>
              <a:t> moderate </a:t>
            </a:r>
            <a:r>
              <a:rPr lang="it-IT" dirty="0" err="1"/>
              <a:t>quality</a:t>
            </a:r>
            <a:r>
              <a:rPr lang="it-IT" dirty="0"/>
              <a:t> </a:t>
            </a:r>
            <a:r>
              <a:rPr lang="it-IT" dirty="0" err="1"/>
              <a:t>evidence</a:t>
            </a:r>
            <a:r>
              <a:rPr lang="it-IT" dirty="0"/>
              <a:t> of </a:t>
            </a:r>
            <a:r>
              <a:rPr lang="it-IT" b="1" dirty="0"/>
              <a:t>no </a:t>
            </a:r>
            <a:r>
              <a:rPr lang="it-IT" b="1" dirty="0" err="1"/>
              <a:t>difference</a:t>
            </a:r>
            <a:r>
              <a:rPr lang="it-IT" b="1" dirty="0"/>
              <a:t> </a:t>
            </a:r>
            <a:r>
              <a:rPr lang="it-IT" dirty="0"/>
              <a:t>in </a:t>
            </a:r>
            <a:r>
              <a:rPr lang="it-IT" dirty="0" err="1"/>
              <a:t>rates</a:t>
            </a:r>
            <a:r>
              <a:rPr lang="it-IT" dirty="0"/>
              <a:t> of </a:t>
            </a:r>
            <a:r>
              <a:rPr lang="it-IT" b="1" dirty="0" err="1"/>
              <a:t>adverse</a:t>
            </a:r>
            <a:r>
              <a:rPr lang="it-IT" b="1" dirty="0"/>
              <a:t> </a:t>
            </a:r>
            <a:r>
              <a:rPr lang="it-IT" b="1" dirty="0" err="1"/>
              <a:t>events</a:t>
            </a:r>
            <a:r>
              <a:rPr lang="it-IT" b="1" dirty="0"/>
              <a:t> </a:t>
            </a:r>
            <a:r>
              <a:rPr lang="it-IT" dirty="0" err="1"/>
              <a:t>when</a:t>
            </a:r>
            <a:r>
              <a:rPr lang="it-IT" dirty="0"/>
              <a:t> </a:t>
            </a:r>
            <a:r>
              <a:rPr lang="it-IT" b="1" dirty="0"/>
              <a:t>image </a:t>
            </a:r>
            <a:r>
              <a:rPr lang="it-IT" b="1" dirty="0" err="1"/>
              <a:t>guided</a:t>
            </a:r>
            <a:r>
              <a:rPr lang="it-IT" b="1" dirty="0"/>
              <a:t> </a:t>
            </a:r>
            <a:r>
              <a:rPr lang="it-IT" b="1" dirty="0" err="1"/>
              <a:t>shoulder</a:t>
            </a:r>
            <a:r>
              <a:rPr lang="it-IT" b="1" dirty="0"/>
              <a:t> </a:t>
            </a:r>
            <a:r>
              <a:rPr lang="it-IT" b="1" dirty="0" err="1"/>
              <a:t>glucocorticoid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b="1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compared</a:t>
            </a:r>
            <a:r>
              <a:rPr lang="it-IT" dirty="0"/>
              <a:t> with </a:t>
            </a:r>
            <a:r>
              <a:rPr lang="it-IT" dirty="0" err="1"/>
              <a:t>either</a:t>
            </a:r>
            <a:r>
              <a:rPr lang="it-IT" dirty="0"/>
              <a:t> </a:t>
            </a:r>
            <a:r>
              <a:rPr lang="it-IT" b="1" dirty="0" err="1"/>
              <a:t>gluteal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b="1" dirty="0"/>
              <a:t> </a:t>
            </a:r>
            <a:r>
              <a:rPr lang="it-IT" dirty="0"/>
              <a:t>or </a:t>
            </a:r>
            <a:r>
              <a:rPr lang="it-IT" b="1" dirty="0"/>
              <a:t>non‐image </a:t>
            </a:r>
            <a:r>
              <a:rPr lang="it-IT" b="1" dirty="0" err="1"/>
              <a:t>guided</a:t>
            </a:r>
            <a:r>
              <a:rPr lang="it-IT" b="1" dirty="0"/>
              <a:t> </a:t>
            </a:r>
            <a:r>
              <a:rPr lang="it-IT" b="1" dirty="0" err="1"/>
              <a:t>shoulder</a:t>
            </a:r>
            <a:r>
              <a:rPr lang="it-IT" b="1" dirty="0"/>
              <a:t> </a:t>
            </a:r>
            <a:r>
              <a:rPr lang="it-IT" b="1" dirty="0" err="1"/>
              <a:t>glucocorticoid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56467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377623E-B085-4749-88F9-574E947A8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Implications</a:t>
            </a:r>
            <a:r>
              <a:rPr lang="it-IT" dirty="0"/>
              <a:t> for </a:t>
            </a:r>
            <a:r>
              <a:rPr lang="it-IT" dirty="0" err="1"/>
              <a:t>practice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745BBE3-5331-F040-B37D-176E1F313F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1800" dirty="0" err="1"/>
              <a:t>Based</a:t>
            </a:r>
            <a:r>
              <a:rPr lang="it-IT" sz="1800" dirty="0"/>
              <a:t> </a:t>
            </a:r>
            <a:r>
              <a:rPr lang="it-IT" sz="1800" dirty="0" err="1"/>
              <a:t>upon</a:t>
            </a:r>
            <a:r>
              <a:rPr lang="it-IT" sz="1800" dirty="0"/>
              <a:t> 5 trials, </a:t>
            </a:r>
            <a:r>
              <a:rPr lang="it-IT" sz="1800" b="1" dirty="0" err="1"/>
              <a:t>this</a:t>
            </a:r>
            <a:r>
              <a:rPr lang="it-IT" sz="1800" b="1" dirty="0"/>
              <a:t> </a:t>
            </a:r>
            <a:r>
              <a:rPr lang="it-IT" sz="1800" b="1" dirty="0" err="1"/>
              <a:t>review</a:t>
            </a:r>
            <a:r>
              <a:rPr lang="it-IT" sz="1800" b="1" dirty="0"/>
              <a:t> </a:t>
            </a:r>
            <a:r>
              <a:rPr lang="it-IT" sz="1800" b="1" dirty="0" err="1"/>
              <a:t>was</a:t>
            </a:r>
            <a:r>
              <a:rPr lang="it-IT" sz="1800" b="1" dirty="0"/>
              <a:t> </a:t>
            </a:r>
            <a:r>
              <a:rPr lang="it-IT" sz="1800" b="1" dirty="0" err="1"/>
              <a:t>unable</a:t>
            </a:r>
            <a:r>
              <a:rPr lang="it-IT" sz="1800" b="1" dirty="0"/>
              <a:t> to </a:t>
            </a:r>
            <a:r>
              <a:rPr lang="it-IT" sz="1800" b="1" dirty="0" err="1"/>
              <a:t>establish</a:t>
            </a:r>
            <a:r>
              <a:rPr lang="it-IT" sz="1800" b="1" dirty="0"/>
              <a:t> </a:t>
            </a:r>
            <a:r>
              <a:rPr lang="it-IT" sz="1800" b="1" dirty="0" err="1"/>
              <a:t>any</a:t>
            </a:r>
            <a:r>
              <a:rPr lang="it-IT" sz="1800" b="1" dirty="0"/>
              <a:t> </a:t>
            </a:r>
            <a:r>
              <a:rPr lang="it-IT" sz="1800" b="1" dirty="0" err="1"/>
              <a:t>advantage</a:t>
            </a:r>
            <a:r>
              <a:rPr lang="it-IT" sz="1800" b="1" dirty="0"/>
              <a:t> in </a:t>
            </a:r>
            <a:r>
              <a:rPr lang="it-IT" sz="1800" b="1" dirty="0" err="1"/>
              <a:t>terms</a:t>
            </a:r>
            <a:r>
              <a:rPr lang="it-IT" sz="1800" b="1" dirty="0"/>
              <a:t> of </a:t>
            </a:r>
            <a:r>
              <a:rPr lang="it-IT" sz="1800" b="1" dirty="0" err="1"/>
              <a:t>pain</a:t>
            </a:r>
            <a:r>
              <a:rPr lang="it-IT" sz="1800" b="1" dirty="0"/>
              <a:t>, </a:t>
            </a:r>
            <a:r>
              <a:rPr lang="it-IT" sz="1800" b="1" dirty="0" err="1"/>
              <a:t>function</a:t>
            </a:r>
            <a:r>
              <a:rPr lang="it-IT" sz="1800" b="1" dirty="0"/>
              <a:t>, </a:t>
            </a:r>
            <a:r>
              <a:rPr lang="it-IT" sz="1800" b="1" dirty="0" err="1"/>
              <a:t>shoulder</a:t>
            </a:r>
            <a:r>
              <a:rPr lang="it-IT" sz="1800" b="1" dirty="0"/>
              <a:t> </a:t>
            </a:r>
            <a:r>
              <a:rPr lang="it-IT" sz="1800" b="1" dirty="0" err="1"/>
              <a:t>range</a:t>
            </a:r>
            <a:r>
              <a:rPr lang="it-IT" sz="1800" b="1" dirty="0"/>
              <a:t> of </a:t>
            </a:r>
            <a:r>
              <a:rPr lang="it-IT" sz="1800" b="1" dirty="0" err="1"/>
              <a:t>motion</a:t>
            </a:r>
            <a:r>
              <a:rPr lang="it-IT" sz="1800" b="1" dirty="0"/>
              <a:t> or </a:t>
            </a:r>
            <a:r>
              <a:rPr lang="it-IT" sz="1800" b="1" dirty="0" err="1"/>
              <a:t>safety</a:t>
            </a:r>
            <a:r>
              <a:rPr lang="it-IT" sz="1800" b="1" dirty="0"/>
              <a:t>, of </a:t>
            </a:r>
            <a:r>
              <a:rPr lang="it-IT" sz="1800" b="1" dirty="0" err="1"/>
              <a:t>ultrasound-guided</a:t>
            </a:r>
            <a:r>
              <a:rPr lang="it-IT" sz="1800" b="1" dirty="0"/>
              <a:t> </a:t>
            </a:r>
            <a:r>
              <a:rPr lang="it-IT" sz="1800" b="1" dirty="0" err="1"/>
              <a:t>glucocorticoid</a:t>
            </a:r>
            <a:r>
              <a:rPr lang="it-IT" sz="1800" b="1" dirty="0"/>
              <a:t> </a:t>
            </a:r>
            <a:r>
              <a:rPr lang="it-IT" sz="1800" b="1" dirty="0" err="1"/>
              <a:t>injection</a:t>
            </a:r>
            <a:r>
              <a:rPr lang="it-IT" sz="1800" b="1" dirty="0"/>
              <a:t> for </a:t>
            </a:r>
            <a:r>
              <a:rPr lang="it-IT" sz="1800" b="1" dirty="0" err="1"/>
              <a:t>shoulder</a:t>
            </a:r>
            <a:r>
              <a:rPr lang="it-IT" sz="1800" b="1" dirty="0"/>
              <a:t> </a:t>
            </a:r>
            <a:r>
              <a:rPr lang="it-IT" sz="1800" b="1" dirty="0" err="1"/>
              <a:t>disorders</a:t>
            </a:r>
            <a:r>
              <a:rPr lang="it-IT" sz="1800" b="1" dirty="0"/>
              <a:t> </a:t>
            </a:r>
            <a:r>
              <a:rPr lang="it-IT" sz="1800" dirty="0"/>
              <a:t>over </a:t>
            </a:r>
            <a:r>
              <a:rPr lang="it-IT" sz="1800" dirty="0" err="1"/>
              <a:t>either</a:t>
            </a:r>
            <a:r>
              <a:rPr lang="it-IT" sz="1800" dirty="0"/>
              <a:t> </a:t>
            </a:r>
            <a:r>
              <a:rPr lang="it-IT" sz="1800" dirty="0" err="1"/>
              <a:t>landmark-guided</a:t>
            </a:r>
            <a:r>
              <a:rPr lang="it-IT" sz="1800" dirty="0"/>
              <a:t> or </a:t>
            </a:r>
            <a:r>
              <a:rPr lang="it-IT" sz="1800" dirty="0" err="1"/>
              <a:t>intramuscular</a:t>
            </a:r>
            <a:r>
              <a:rPr lang="it-IT" sz="1800" dirty="0"/>
              <a:t> </a:t>
            </a:r>
            <a:r>
              <a:rPr lang="it-IT" sz="1800" dirty="0" err="1"/>
              <a:t>injection</a:t>
            </a:r>
            <a:r>
              <a:rPr lang="it-IT" sz="1800" dirty="0"/>
              <a:t>.</a:t>
            </a:r>
          </a:p>
          <a:p>
            <a:r>
              <a:rPr lang="it-IT" sz="1800" dirty="0"/>
              <a:t>The </a:t>
            </a:r>
            <a:r>
              <a:rPr lang="it-IT" sz="1800" dirty="0" err="1"/>
              <a:t>lack</a:t>
            </a:r>
            <a:r>
              <a:rPr lang="it-IT" sz="1800" dirty="0"/>
              <a:t> of </a:t>
            </a:r>
            <a:r>
              <a:rPr lang="it-IT" sz="1800" dirty="0" err="1"/>
              <a:t>any</a:t>
            </a:r>
            <a:r>
              <a:rPr lang="it-IT" sz="1800" dirty="0"/>
              <a:t> </a:t>
            </a:r>
            <a:r>
              <a:rPr lang="it-IT" sz="1800" dirty="0" err="1"/>
              <a:t>added</a:t>
            </a:r>
            <a:r>
              <a:rPr lang="it-IT" sz="1800" dirty="0"/>
              <a:t> benefit of </a:t>
            </a:r>
            <a:r>
              <a:rPr lang="it-IT" sz="1800" dirty="0" err="1"/>
              <a:t>ultrasound</a:t>
            </a:r>
            <a:r>
              <a:rPr lang="it-IT" sz="1800" dirty="0"/>
              <a:t> </a:t>
            </a:r>
            <a:r>
              <a:rPr lang="it-IT" sz="1800" dirty="0" err="1"/>
              <a:t>guided</a:t>
            </a:r>
            <a:r>
              <a:rPr lang="it-IT" sz="1800" dirty="0"/>
              <a:t> </a:t>
            </a:r>
            <a:r>
              <a:rPr lang="it-IT" sz="1800" dirty="0" err="1"/>
              <a:t>injection</a:t>
            </a:r>
            <a:r>
              <a:rPr lang="it-IT" sz="1800" dirty="0"/>
              <a:t> </a:t>
            </a:r>
            <a:r>
              <a:rPr lang="it-IT" sz="1800" dirty="0" err="1"/>
              <a:t>into</a:t>
            </a:r>
            <a:r>
              <a:rPr lang="it-IT" sz="1800" dirty="0"/>
              <a:t> the </a:t>
            </a:r>
            <a:r>
              <a:rPr lang="it-IT" sz="1800" dirty="0" err="1"/>
              <a:t>subacromial</a:t>
            </a:r>
            <a:r>
              <a:rPr lang="it-IT" sz="1800" dirty="0"/>
              <a:t> </a:t>
            </a:r>
            <a:r>
              <a:rPr lang="it-IT" sz="1800" dirty="0" err="1"/>
              <a:t>bursa</a:t>
            </a:r>
            <a:r>
              <a:rPr lang="it-IT" sz="1800" dirty="0"/>
              <a:t> of the </a:t>
            </a:r>
            <a:r>
              <a:rPr lang="it-IT" sz="1800" dirty="0" err="1"/>
              <a:t>shoulder</a:t>
            </a:r>
            <a:r>
              <a:rPr lang="it-IT" sz="1800" dirty="0"/>
              <a:t> over </a:t>
            </a:r>
            <a:r>
              <a:rPr lang="it-IT" sz="1800" dirty="0" err="1"/>
              <a:t>intramuscular</a:t>
            </a:r>
            <a:r>
              <a:rPr lang="it-IT" sz="1800" dirty="0"/>
              <a:t> </a:t>
            </a:r>
            <a:r>
              <a:rPr lang="it-IT" sz="1800" dirty="0" err="1"/>
              <a:t>glucocorticoid</a:t>
            </a:r>
            <a:r>
              <a:rPr lang="it-IT" sz="1800" dirty="0"/>
              <a:t> </a:t>
            </a:r>
            <a:r>
              <a:rPr lang="it-IT" sz="1800" dirty="0" err="1"/>
              <a:t>injection</a:t>
            </a:r>
            <a:r>
              <a:rPr lang="it-IT" sz="1800" dirty="0"/>
              <a:t> </a:t>
            </a:r>
            <a:r>
              <a:rPr lang="it-IT" sz="1800" dirty="0" err="1"/>
              <a:t>administered</a:t>
            </a:r>
            <a:r>
              <a:rPr lang="it-IT" sz="1800" dirty="0"/>
              <a:t> </a:t>
            </a:r>
            <a:r>
              <a:rPr lang="it-IT" sz="1800" dirty="0" err="1"/>
              <a:t>into</a:t>
            </a:r>
            <a:r>
              <a:rPr lang="it-IT" sz="1800" dirty="0"/>
              <a:t> the </a:t>
            </a:r>
            <a:r>
              <a:rPr lang="it-IT" sz="1800" dirty="0" err="1"/>
              <a:t>upper</a:t>
            </a:r>
            <a:r>
              <a:rPr lang="it-IT" sz="1800" dirty="0"/>
              <a:t> </a:t>
            </a:r>
            <a:r>
              <a:rPr lang="it-IT" sz="1800" dirty="0" err="1"/>
              <a:t>gluteal</a:t>
            </a:r>
            <a:r>
              <a:rPr lang="it-IT" sz="1800" dirty="0"/>
              <a:t> </a:t>
            </a:r>
            <a:r>
              <a:rPr lang="it-IT" sz="1800" dirty="0" err="1"/>
              <a:t>region</a:t>
            </a:r>
            <a:r>
              <a:rPr lang="it-IT" sz="1800" dirty="0"/>
              <a:t> in the </a:t>
            </a:r>
            <a:r>
              <a:rPr lang="it-IT" sz="1800" dirty="0" err="1"/>
              <a:t>buttock</a:t>
            </a:r>
            <a:r>
              <a:rPr lang="it-IT" sz="1800" dirty="0"/>
              <a:t> </a:t>
            </a:r>
            <a:r>
              <a:rPr lang="it-IT" sz="1800" dirty="0" err="1"/>
              <a:t>suggests</a:t>
            </a:r>
            <a:r>
              <a:rPr lang="it-IT" sz="1800" dirty="0"/>
              <a:t> </a:t>
            </a:r>
            <a:r>
              <a:rPr lang="it-IT" sz="1800" dirty="0" err="1"/>
              <a:t>that</a:t>
            </a:r>
            <a:r>
              <a:rPr lang="it-IT" sz="1800" dirty="0"/>
              <a:t> </a:t>
            </a:r>
            <a:r>
              <a:rPr lang="it-IT" sz="1800" b="1" dirty="0"/>
              <a:t>the benefits of </a:t>
            </a:r>
            <a:r>
              <a:rPr lang="it-IT" sz="1800" b="1" dirty="0" err="1"/>
              <a:t>glucocorticoid</a:t>
            </a:r>
            <a:r>
              <a:rPr lang="it-IT" sz="1800" b="1" dirty="0"/>
              <a:t> </a:t>
            </a:r>
            <a:r>
              <a:rPr lang="it-IT" sz="1800" b="1" dirty="0" err="1"/>
              <a:t>may</a:t>
            </a:r>
            <a:r>
              <a:rPr lang="it-IT" sz="1800" b="1" dirty="0"/>
              <a:t> </a:t>
            </a:r>
            <a:r>
              <a:rPr lang="it-IT" sz="1800" b="1" dirty="0" err="1"/>
              <a:t>arise</a:t>
            </a:r>
            <a:r>
              <a:rPr lang="it-IT" sz="1800" b="1" dirty="0"/>
              <a:t> </a:t>
            </a:r>
            <a:r>
              <a:rPr lang="it-IT" sz="1800" b="1" dirty="0" err="1"/>
              <a:t>independent</a:t>
            </a:r>
            <a:r>
              <a:rPr lang="it-IT" sz="1800" b="1" dirty="0"/>
              <a:t> of </a:t>
            </a:r>
            <a:r>
              <a:rPr lang="it-IT" sz="1800" b="1" dirty="0" err="1"/>
              <a:t>accuracy</a:t>
            </a:r>
            <a:r>
              <a:rPr lang="it-IT" sz="1800" b="1" dirty="0"/>
              <a:t> of </a:t>
            </a:r>
            <a:r>
              <a:rPr lang="it-IT" sz="1800" b="1" dirty="0" err="1"/>
              <a:t>needle</a:t>
            </a:r>
            <a:r>
              <a:rPr lang="it-IT" sz="1800" b="1" dirty="0"/>
              <a:t> </a:t>
            </a:r>
            <a:r>
              <a:rPr lang="it-IT" sz="1800" b="1" dirty="0" err="1"/>
              <a:t>placement</a:t>
            </a:r>
            <a:r>
              <a:rPr lang="it-IT" sz="1800" dirty="0"/>
              <a:t>.</a:t>
            </a:r>
          </a:p>
          <a:p>
            <a:r>
              <a:rPr lang="it-IT" sz="1800" dirty="0" err="1"/>
              <a:t>Therefore</a:t>
            </a:r>
            <a:r>
              <a:rPr lang="it-IT" sz="1800" dirty="0"/>
              <a:t>, </a:t>
            </a:r>
            <a:r>
              <a:rPr lang="it-IT" sz="1800" dirty="0" err="1"/>
              <a:t>although</a:t>
            </a:r>
            <a:r>
              <a:rPr lang="it-IT" sz="1800" dirty="0"/>
              <a:t> </a:t>
            </a:r>
            <a:r>
              <a:rPr lang="it-IT" sz="1800" dirty="0" err="1"/>
              <a:t>ultrasound</a:t>
            </a:r>
            <a:r>
              <a:rPr lang="it-IT" sz="1800" dirty="0"/>
              <a:t> </a:t>
            </a:r>
            <a:r>
              <a:rPr lang="it-IT" sz="1800" dirty="0" err="1"/>
              <a:t>guidance</a:t>
            </a:r>
            <a:r>
              <a:rPr lang="it-IT" sz="1800" dirty="0"/>
              <a:t> </a:t>
            </a:r>
            <a:r>
              <a:rPr lang="it-IT" sz="1800" dirty="0" err="1"/>
              <a:t>may</a:t>
            </a:r>
            <a:r>
              <a:rPr lang="it-IT" sz="1800" dirty="0"/>
              <a:t> </a:t>
            </a:r>
            <a:r>
              <a:rPr lang="it-IT" sz="1800" dirty="0" err="1"/>
              <a:t>improve</a:t>
            </a:r>
            <a:r>
              <a:rPr lang="it-IT" sz="1800" dirty="0"/>
              <a:t> the </a:t>
            </a:r>
            <a:r>
              <a:rPr lang="it-IT" sz="1800" dirty="0" err="1"/>
              <a:t>accuracy</a:t>
            </a:r>
            <a:r>
              <a:rPr lang="it-IT" sz="1800" dirty="0"/>
              <a:t> of </a:t>
            </a:r>
            <a:r>
              <a:rPr lang="it-IT" sz="1800" dirty="0" err="1"/>
              <a:t>injection</a:t>
            </a:r>
            <a:r>
              <a:rPr lang="it-IT" sz="1800" dirty="0"/>
              <a:t> to the putative site of </a:t>
            </a:r>
            <a:r>
              <a:rPr lang="it-IT" sz="1800" dirty="0" err="1"/>
              <a:t>pathology</a:t>
            </a:r>
            <a:r>
              <a:rPr lang="it-IT" sz="1800" dirty="0"/>
              <a:t> in the </a:t>
            </a:r>
            <a:r>
              <a:rPr lang="it-IT" sz="1800" dirty="0" err="1"/>
              <a:t>shoulder</a:t>
            </a:r>
            <a:r>
              <a:rPr lang="it-IT" sz="1800" dirty="0"/>
              <a:t>, </a:t>
            </a:r>
            <a:r>
              <a:rPr lang="it-IT" sz="1800" dirty="0" err="1"/>
              <a:t>it</a:t>
            </a:r>
            <a:r>
              <a:rPr lang="it-IT" sz="1800" dirty="0"/>
              <a:t> </a:t>
            </a:r>
            <a:r>
              <a:rPr lang="it-IT" sz="1800" dirty="0" err="1"/>
              <a:t>is</a:t>
            </a:r>
            <a:r>
              <a:rPr lang="it-IT" sz="1800" dirty="0"/>
              <a:t> </a:t>
            </a:r>
            <a:r>
              <a:rPr lang="it-IT" sz="1800" dirty="0" err="1"/>
              <a:t>not</a:t>
            </a:r>
            <a:r>
              <a:rPr lang="it-IT" sz="1800" dirty="0"/>
              <a:t> </a:t>
            </a:r>
            <a:r>
              <a:rPr lang="it-IT" sz="1800" dirty="0" err="1"/>
              <a:t>clear</a:t>
            </a:r>
            <a:r>
              <a:rPr lang="it-IT" sz="1800" dirty="0"/>
              <a:t> </a:t>
            </a:r>
            <a:r>
              <a:rPr lang="it-IT" sz="1800" dirty="0" err="1"/>
              <a:t>that</a:t>
            </a:r>
            <a:r>
              <a:rPr lang="it-IT" sz="1800" dirty="0"/>
              <a:t> </a:t>
            </a:r>
            <a:r>
              <a:rPr lang="it-IT" sz="1800" dirty="0" err="1"/>
              <a:t>this</a:t>
            </a:r>
            <a:r>
              <a:rPr lang="it-IT" sz="1800" dirty="0"/>
              <a:t> </a:t>
            </a:r>
            <a:r>
              <a:rPr lang="it-IT" sz="1800" dirty="0" err="1"/>
              <a:t>improves</a:t>
            </a:r>
            <a:r>
              <a:rPr lang="it-IT" sz="1800" dirty="0"/>
              <a:t> </a:t>
            </a:r>
            <a:r>
              <a:rPr lang="it-IT" sz="1800" dirty="0" err="1"/>
              <a:t>its</a:t>
            </a:r>
            <a:r>
              <a:rPr lang="it-IT" sz="1800" dirty="0"/>
              <a:t> </a:t>
            </a:r>
            <a:r>
              <a:rPr lang="it-IT" sz="1800" dirty="0" err="1"/>
              <a:t>efficacy</a:t>
            </a:r>
            <a:r>
              <a:rPr lang="it-IT" sz="1800" dirty="0"/>
              <a:t> to </a:t>
            </a:r>
            <a:r>
              <a:rPr lang="it-IT" sz="1800" dirty="0" err="1"/>
              <a:t>justify</a:t>
            </a:r>
            <a:r>
              <a:rPr lang="it-IT" sz="1800" dirty="0"/>
              <a:t> the </a:t>
            </a:r>
            <a:r>
              <a:rPr lang="it-IT" sz="1800" dirty="0" err="1"/>
              <a:t>significant</a:t>
            </a:r>
            <a:r>
              <a:rPr lang="it-IT" sz="1800" dirty="0"/>
              <a:t> </a:t>
            </a:r>
            <a:r>
              <a:rPr lang="it-IT" sz="1800" dirty="0" err="1"/>
              <a:t>added</a:t>
            </a:r>
            <a:r>
              <a:rPr lang="it-IT" sz="1800" dirty="0"/>
              <a:t> </a:t>
            </a:r>
            <a:r>
              <a:rPr lang="it-IT" sz="1800" dirty="0" err="1"/>
              <a:t>cost</a:t>
            </a:r>
            <a:r>
              <a:rPr lang="it-IT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9384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A5798F-2455-1D47-8F8C-41F8865C0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Implications</a:t>
            </a:r>
            <a:r>
              <a:rPr lang="it-IT" dirty="0"/>
              <a:t> for </a:t>
            </a:r>
            <a:r>
              <a:rPr lang="it-IT" dirty="0" err="1"/>
              <a:t>research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D9DA1DD-FF05-CC49-A878-3623F798AA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1800" dirty="0"/>
              <a:t>The </a:t>
            </a:r>
            <a:r>
              <a:rPr lang="it-IT" sz="1800" dirty="0" err="1"/>
              <a:t>conclusions</a:t>
            </a:r>
            <a:r>
              <a:rPr lang="it-IT" sz="1800" dirty="0"/>
              <a:t> of </a:t>
            </a:r>
            <a:r>
              <a:rPr lang="it-IT" sz="1800" dirty="0" err="1"/>
              <a:t>this</a:t>
            </a:r>
            <a:r>
              <a:rPr lang="it-IT" sz="1800" dirty="0"/>
              <a:t> </a:t>
            </a:r>
            <a:r>
              <a:rPr lang="it-IT" sz="1800" dirty="0" err="1"/>
              <a:t>Cochrane</a:t>
            </a:r>
            <a:r>
              <a:rPr lang="it-IT" sz="1800" dirty="0"/>
              <a:t> </a:t>
            </a:r>
            <a:r>
              <a:rPr lang="it-IT" sz="1800" dirty="0" err="1"/>
              <a:t>review</a:t>
            </a:r>
            <a:r>
              <a:rPr lang="it-IT" sz="1800" dirty="0"/>
              <a:t> are </a:t>
            </a:r>
            <a:r>
              <a:rPr lang="it-IT" sz="1800" dirty="0" err="1"/>
              <a:t>based</a:t>
            </a:r>
            <a:r>
              <a:rPr lang="it-IT" sz="1800" dirty="0"/>
              <a:t> </a:t>
            </a:r>
            <a:r>
              <a:rPr lang="it-IT" sz="1800" dirty="0" err="1"/>
              <a:t>upon</a:t>
            </a:r>
            <a:r>
              <a:rPr lang="it-IT" sz="1800" dirty="0"/>
              <a:t> 1 trial </a:t>
            </a:r>
            <a:r>
              <a:rPr lang="it-IT" sz="1800" dirty="0" err="1"/>
              <a:t>at</a:t>
            </a:r>
            <a:r>
              <a:rPr lang="it-IT" sz="1800" dirty="0"/>
              <a:t> </a:t>
            </a:r>
            <a:r>
              <a:rPr lang="it-IT" sz="1800" dirty="0" err="1"/>
              <a:t>low</a:t>
            </a:r>
            <a:r>
              <a:rPr lang="it-IT" sz="1800" dirty="0"/>
              <a:t> </a:t>
            </a:r>
            <a:r>
              <a:rPr lang="it-IT" sz="1800" dirty="0" err="1"/>
              <a:t>risk</a:t>
            </a:r>
            <a:r>
              <a:rPr lang="it-IT" sz="1800" dirty="0"/>
              <a:t> of </a:t>
            </a:r>
            <a:r>
              <a:rPr lang="it-IT" sz="1800" dirty="0" err="1"/>
              <a:t>bias</a:t>
            </a:r>
            <a:r>
              <a:rPr lang="it-IT" sz="1800" dirty="0"/>
              <a:t>, and moderate </a:t>
            </a:r>
            <a:r>
              <a:rPr lang="it-IT" sz="1800" dirty="0" err="1"/>
              <a:t>quality</a:t>
            </a:r>
            <a:r>
              <a:rPr lang="it-IT" sz="1800" dirty="0"/>
              <a:t> </a:t>
            </a:r>
            <a:r>
              <a:rPr lang="it-IT" sz="1800" dirty="0" err="1"/>
              <a:t>evidence</a:t>
            </a:r>
            <a:r>
              <a:rPr lang="it-IT" sz="1800" dirty="0"/>
              <a:t> </a:t>
            </a:r>
            <a:r>
              <a:rPr lang="it-IT" sz="1800" dirty="0" err="1"/>
              <a:t>overall</a:t>
            </a:r>
            <a:r>
              <a:rPr lang="it-IT" sz="1800" dirty="0"/>
              <a:t>. </a:t>
            </a:r>
          </a:p>
          <a:p>
            <a:r>
              <a:rPr lang="it-IT" sz="1800" dirty="0" err="1"/>
              <a:t>Therefore</a:t>
            </a:r>
            <a:r>
              <a:rPr lang="it-IT" sz="1800" dirty="0"/>
              <a:t>, the </a:t>
            </a:r>
            <a:r>
              <a:rPr lang="it-IT" sz="1800" dirty="0" err="1"/>
              <a:t>confidence</a:t>
            </a:r>
            <a:r>
              <a:rPr lang="it-IT" sz="1800" dirty="0"/>
              <a:t> in the estimate of </a:t>
            </a:r>
            <a:r>
              <a:rPr lang="it-IT" sz="1800" dirty="0" err="1"/>
              <a:t>effect</a:t>
            </a:r>
            <a:r>
              <a:rPr lang="it-IT" sz="1800" dirty="0"/>
              <a:t> </a:t>
            </a:r>
            <a:r>
              <a:rPr lang="it-IT" sz="1800" dirty="0" err="1"/>
              <a:t>is</a:t>
            </a:r>
            <a:r>
              <a:rPr lang="it-IT" sz="1800" dirty="0"/>
              <a:t> </a:t>
            </a:r>
            <a:r>
              <a:rPr lang="it-IT" sz="1800" dirty="0" err="1"/>
              <a:t>only</a:t>
            </a:r>
            <a:r>
              <a:rPr lang="it-IT" sz="1800" dirty="0"/>
              <a:t> </a:t>
            </a:r>
            <a:r>
              <a:rPr lang="it-IT" sz="1800" dirty="0" err="1"/>
              <a:t>limited</a:t>
            </a:r>
            <a:r>
              <a:rPr lang="it-IT" sz="1800" dirty="0"/>
              <a:t> due to the </a:t>
            </a:r>
            <a:r>
              <a:rPr lang="it-IT" sz="1800" dirty="0" err="1"/>
              <a:t>availability</a:t>
            </a:r>
            <a:r>
              <a:rPr lang="it-IT" sz="1800" dirty="0"/>
              <a:t> of a single </a:t>
            </a:r>
            <a:r>
              <a:rPr lang="it-IT" sz="1800" dirty="0" err="1"/>
              <a:t>low</a:t>
            </a:r>
            <a:r>
              <a:rPr lang="it-IT" sz="1800" dirty="0"/>
              <a:t> </a:t>
            </a:r>
            <a:r>
              <a:rPr lang="it-IT" sz="1800" dirty="0" err="1"/>
              <a:t>risk</a:t>
            </a:r>
            <a:r>
              <a:rPr lang="it-IT" sz="1800" dirty="0"/>
              <a:t> trial. </a:t>
            </a:r>
          </a:p>
          <a:p>
            <a:r>
              <a:rPr lang="it-IT" sz="1800" dirty="0" err="1"/>
              <a:t>If</a:t>
            </a:r>
            <a:r>
              <a:rPr lang="it-IT" sz="1800" dirty="0"/>
              <a:t> </a:t>
            </a:r>
            <a:r>
              <a:rPr lang="it-IT" sz="1800" dirty="0" err="1"/>
              <a:t>further</a:t>
            </a:r>
            <a:r>
              <a:rPr lang="it-IT" sz="1800" dirty="0"/>
              <a:t> comparative </a:t>
            </a:r>
            <a:r>
              <a:rPr lang="it-IT" sz="1800" dirty="0" err="1"/>
              <a:t>effectiveness</a:t>
            </a:r>
            <a:r>
              <a:rPr lang="it-IT" sz="1800" dirty="0"/>
              <a:t> trials to </a:t>
            </a:r>
            <a:r>
              <a:rPr lang="it-IT" sz="1800" dirty="0" err="1"/>
              <a:t>determine</a:t>
            </a:r>
            <a:r>
              <a:rPr lang="it-IT" sz="1800" dirty="0"/>
              <a:t> </a:t>
            </a:r>
            <a:r>
              <a:rPr lang="it-IT" sz="1800" dirty="0" err="1"/>
              <a:t>whether</a:t>
            </a:r>
            <a:r>
              <a:rPr lang="it-IT" sz="1800" dirty="0"/>
              <a:t> or </a:t>
            </a:r>
            <a:r>
              <a:rPr lang="it-IT" sz="1800" dirty="0" err="1"/>
              <a:t>not</a:t>
            </a:r>
            <a:r>
              <a:rPr lang="it-IT" sz="1800" dirty="0"/>
              <a:t> </a:t>
            </a:r>
            <a:r>
              <a:rPr lang="it-IT" sz="1800" dirty="0" err="1"/>
              <a:t>ultrasound</a:t>
            </a:r>
            <a:r>
              <a:rPr lang="it-IT" sz="1800" dirty="0"/>
              <a:t> </a:t>
            </a:r>
            <a:r>
              <a:rPr lang="it-IT" sz="1800" dirty="0" err="1"/>
              <a:t>guidance</a:t>
            </a:r>
            <a:r>
              <a:rPr lang="it-IT" sz="1800" dirty="0"/>
              <a:t> to </a:t>
            </a:r>
            <a:r>
              <a:rPr lang="it-IT" sz="1800" dirty="0" err="1"/>
              <a:t>direct</a:t>
            </a:r>
            <a:r>
              <a:rPr lang="it-IT" sz="1800" dirty="0"/>
              <a:t> </a:t>
            </a:r>
            <a:r>
              <a:rPr lang="it-IT" sz="1800" dirty="0" err="1"/>
              <a:t>glucocorticoid</a:t>
            </a:r>
            <a:r>
              <a:rPr lang="it-IT" sz="1800" dirty="0"/>
              <a:t> </a:t>
            </a:r>
            <a:r>
              <a:rPr lang="it-IT" sz="1800" dirty="0" err="1"/>
              <a:t>injection</a:t>
            </a:r>
            <a:r>
              <a:rPr lang="it-IT" sz="1800" dirty="0"/>
              <a:t> </a:t>
            </a:r>
            <a:r>
              <a:rPr lang="it-IT" sz="1800" dirty="0" err="1"/>
              <a:t>into</a:t>
            </a:r>
            <a:r>
              <a:rPr lang="it-IT" sz="1800" dirty="0"/>
              <a:t> the putative site of </a:t>
            </a:r>
            <a:r>
              <a:rPr lang="it-IT" sz="1800" dirty="0" err="1"/>
              <a:t>local</a:t>
            </a:r>
            <a:r>
              <a:rPr lang="it-IT" sz="1800" dirty="0"/>
              <a:t> </a:t>
            </a:r>
            <a:r>
              <a:rPr lang="it-IT" sz="1800" dirty="0" err="1"/>
              <a:t>pathology</a:t>
            </a:r>
            <a:r>
              <a:rPr lang="it-IT" sz="1800" dirty="0"/>
              <a:t> in the </a:t>
            </a:r>
            <a:r>
              <a:rPr lang="it-IT" sz="1800" dirty="0" err="1"/>
              <a:t>shoulder</a:t>
            </a:r>
            <a:r>
              <a:rPr lang="it-IT" sz="1800" dirty="0"/>
              <a:t> </a:t>
            </a:r>
            <a:r>
              <a:rPr lang="it-IT" sz="1800" dirty="0" err="1"/>
              <a:t>is</a:t>
            </a:r>
            <a:r>
              <a:rPr lang="it-IT" sz="1800" dirty="0"/>
              <a:t> </a:t>
            </a:r>
            <a:r>
              <a:rPr lang="it-IT" sz="1800" dirty="0" err="1"/>
              <a:t>superior</a:t>
            </a:r>
            <a:r>
              <a:rPr lang="it-IT" sz="1800" dirty="0"/>
              <a:t> to </a:t>
            </a:r>
            <a:r>
              <a:rPr lang="it-IT" sz="1800" dirty="0" err="1"/>
              <a:t>anatomic</a:t>
            </a:r>
            <a:r>
              <a:rPr lang="it-IT" sz="1800" dirty="0"/>
              <a:t> </a:t>
            </a:r>
            <a:r>
              <a:rPr lang="it-IT" sz="1800" dirty="0" err="1"/>
              <a:t>landmark</a:t>
            </a:r>
            <a:r>
              <a:rPr lang="it-IT" sz="1800" dirty="0"/>
              <a:t> </a:t>
            </a:r>
            <a:r>
              <a:rPr lang="it-IT" sz="1800" dirty="0" err="1"/>
              <a:t>guided</a:t>
            </a:r>
            <a:r>
              <a:rPr lang="it-IT" sz="1800" dirty="0"/>
              <a:t> </a:t>
            </a:r>
            <a:r>
              <a:rPr lang="it-IT" sz="1800" dirty="0" err="1"/>
              <a:t>injection</a:t>
            </a:r>
            <a:r>
              <a:rPr lang="it-IT" sz="1800" dirty="0"/>
              <a:t> or </a:t>
            </a:r>
            <a:r>
              <a:rPr lang="it-IT" sz="1800" dirty="0" err="1"/>
              <a:t>intramuscular</a:t>
            </a:r>
            <a:r>
              <a:rPr lang="it-IT" sz="1800" dirty="0"/>
              <a:t> </a:t>
            </a:r>
            <a:r>
              <a:rPr lang="it-IT" sz="1800" dirty="0" err="1"/>
              <a:t>injection</a:t>
            </a:r>
            <a:r>
              <a:rPr lang="it-IT" sz="1800" dirty="0"/>
              <a:t> are </a:t>
            </a:r>
            <a:r>
              <a:rPr lang="it-IT" sz="1800" dirty="0" err="1"/>
              <a:t>contemplated</a:t>
            </a:r>
            <a:r>
              <a:rPr lang="it-IT" sz="1800" dirty="0"/>
              <a:t>, </a:t>
            </a:r>
            <a:r>
              <a:rPr lang="it-IT" sz="1800" dirty="0" err="1"/>
              <a:t>these</a:t>
            </a:r>
            <a:r>
              <a:rPr lang="it-IT" sz="1800" dirty="0"/>
              <a:t> </a:t>
            </a:r>
            <a:r>
              <a:rPr lang="it-IT" sz="1800" dirty="0" err="1"/>
              <a:t>should</a:t>
            </a:r>
            <a:r>
              <a:rPr lang="it-IT" sz="1800" dirty="0"/>
              <a:t> </a:t>
            </a:r>
            <a:r>
              <a:rPr lang="it-IT" sz="1800" dirty="0" err="1"/>
              <a:t>consider</a:t>
            </a:r>
            <a:r>
              <a:rPr lang="it-IT" sz="1800" dirty="0"/>
              <a:t> the </a:t>
            </a:r>
            <a:r>
              <a:rPr lang="it-IT" sz="1800" b="1" dirty="0"/>
              <a:t>sample </a:t>
            </a:r>
            <a:r>
              <a:rPr lang="it-IT" sz="1800" b="1" dirty="0" err="1"/>
              <a:t>size</a:t>
            </a:r>
            <a:r>
              <a:rPr lang="it-IT" sz="1800" dirty="0"/>
              <a:t> </a:t>
            </a:r>
            <a:r>
              <a:rPr lang="it-IT" sz="1800" dirty="0" err="1"/>
              <a:t>required</a:t>
            </a:r>
            <a:r>
              <a:rPr lang="it-IT" sz="1800" dirty="0"/>
              <a:t> to </a:t>
            </a:r>
            <a:r>
              <a:rPr lang="it-IT" sz="1800" dirty="0" err="1"/>
              <a:t>change</a:t>
            </a:r>
            <a:r>
              <a:rPr lang="it-IT" sz="1800" dirty="0"/>
              <a:t> </a:t>
            </a:r>
            <a:r>
              <a:rPr lang="it-IT" sz="1800" dirty="0" err="1"/>
              <a:t>this</a:t>
            </a:r>
            <a:r>
              <a:rPr lang="it-IT" sz="1800" dirty="0"/>
              <a:t> </a:t>
            </a:r>
            <a:r>
              <a:rPr lang="it-IT" sz="1800" dirty="0" err="1"/>
              <a:t>conclusions</a:t>
            </a:r>
            <a:r>
              <a:rPr lang="it-IT" sz="1800" dirty="0"/>
              <a:t>. </a:t>
            </a:r>
          </a:p>
          <a:p>
            <a:r>
              <a:rPr lang="it-IT" sz="1800" dirty="0"/>
              <a:t>Future trials </a:t>
            </a:r>
            <a:r>
              <a:rPr lang="it-IT" sz="1800" dirty="0" err="1"/>
              <a:t>should</a:t>
            </a:r>
            <a:r>
              <a:rPr lang="it-IT" sz="1800" dirty="0"/>
              <a:t> </a:t>
            </a:r>
            <a:r>
              <a:rPr lang="it-IT" sz="1800" dirty="0" err="1"/>
              <a:t>ensure</a:t>
            </a:r>
            <a:r>
              <a:rPr lang="it-IT" sz="1800" dirty="0"/>
              <a:t> </a:t>
            </a:r>
            <a:r>
              <a:rPr lang="it-IT" sz="1800" b="1" dirty="0" err="1"/>
              <a:t>adequate</a:t>
            </a:r>
            <a:r>
              <a:rPr lang="it-IT" sz="1800" b="1" dirty="0"/>
              <a:t> </a:t>
            </a:r>
            <a:r>
              <a:rPr lang="it-IT" sz="1800" b="1" dirty="0" err="1"/>
              <a:t>randomisation</a:t>
            </a:r>
            <a:r>
              <a:rPr lang="it-IT" sz="1800" b="1" dirty="0"/>
              <a:t>, treatment </a:t>
            </a:r>
            <a:r>
              <a:rPr lang="it-IT" sz="1800" b="1" dirty="0" err="1"/>
              <a:t>allocation</a:t>
            </a:r>
            <a:r>
              <a:rPr lang="it-IT" sz="1800" b="1" dirty="0"/>
              <a:t> </a:t>
            </a:r>
            <a:r>
              <a:rPr lang="it-IT" sz="1800" b="1" dirty="0" err="1"/>
              <a:t>concealment</a:t>
            </a:r>
            <a:r>
              <a:rPr lang="it-IT" sz="1800" dirty="0"/>
              <a:t>, and </a:t>
            </a:r>
            <a:r>
              <a:rPr lang="it-IT" sz="1800" b="1" dirty="0" err="1"/>
              <a:t>participant</a:t>
            </a:r>
            <a:r>
              <a:rPr lang="it-IT" sz="1800" b="1" dirty="0"/>
              <a:t> </a:t>
            </a:r>
            <a:r>
              <a:rPr lang="it-IT" sz="1800" b="1" dirty="0" err="1"/>
              <a:t>blinding</a:t>
            </a:r>
            <a:r>
              <a:rPr lang="it-IT" sz="1800" b="1" dirty="0"/>
              <a:t> </a:t>
            </a:r>
            <a:r>
              <a:rPr lang="it-IT" sz="1800" dirty="0" err="1"/>
              <a:t>as</a:t>
            </a:r>
            <a:r>
              <a:rPr lang="it-IT" sz="1800" dirty="0"/>
              <a:t> </a:t>
            </a:r>
            <a:r>
              <a:rPr lang="it-IT" sz="1800" dirty="0" err="1"/>
              <a:t>necessary</a:t>
            </a:r>
            <a:r>
              <a:rPr lang="it-IT" sz="1800" dirty="0"/>
              <a:t> </a:t>
            </a:r>
            <a:r>
              <a:rPr lang="it-IT" sz="1800" dirty="0" err="1"/>
              <a:t>requirements</a:t>
            </a:r>
            <a:r>
              <a:rPr lang="it-IT" sz="1800" dirty="0"/>
              <a:t>. </a:t>
            </a:r>
          </a:p>
          <a:p>
            <a:r>
              <a:rPr lang="it-IT" sz="1800" b="1" dirty="0"/>
              <a:t>Trials </a:t>
            </a:r>
            <a:r>
              <a:rPr lang="it-IT" sz="1800" b="1" dirty="0" err="1"/>
              <a:t>should</a:t>
            </a:r>
            <a:r>
              <a:rPr lang="it-IT" sz="1800" b="1" dirty="0"/>
              <a:t> </a:t>
            </a:r>
            <a:r>
              <a:rPr lang="it-IT" sz="1800" b="1" dirty="0" err="1"/>
              <a:t>also</a:t>
            </a:r>
            <a:r>
              <a:rPr lang="it-IT" sz="1800" b="1" dirty="0"/>
              <a:t> </a:t>
            </a:r>
            <a:r>
              <a:rPr lang="it-IT" sz="1800" b="1" dirty="0" err="1"/>
              <a:t>measure</a:t>
            </a:r>
            <a:r>
              <a:rPr lang="it-IT" sz="1800" b="1" dirty="0"/>
              <a:t> </a:t>
            </a:r>
            <a:r>
              <a:rPr lang="it-IT" sz="1800" b="1" dirty="0" err="1"/>
              <a:t>valid</a:t>
            </a:r>
            <a:r>
              <a:rPr lang="it-IT" sz="1800" b="1" dirty="0"/>
              <a:t> </a:t>
            </a:r>
            <a:r>
              <a:rPr lang="it-IT" sz="1800" b="1" dirty="0" err="1"/>
              <a:t>outcomes</a:t>
            </a:r>
            <a:r>
              <a:rPr lang="it-IT" sz="1800" b="1" dirty="0"/>
              <a:t> of </a:t>
            </a:r>
            <a:r>
              <a:rPr lang="it-IT" sz="1800" b="1" dirty="0" err="1"/>
              <a:t>importance</a:t>
            </a:r>
            <a:r>
              <a:rPr lang="it-IT" sz="1800" b="1" dirty="0"/>
              <a:t> to </a:t>
            </a:r>
            <a:r>
              <a:rPr lang="it-IT" sz="1800" b="1" dirty="0" err="1"/>
              <a:t>patients</a:t>
            </a:r>
            <a:r>
              <a:rPr lang="it-IT" sz="1800" b="1" dirty="0"/>
              <a:t>. </a:t>
            </a:r>
          </a:p>
          <a:p>
            <a:endParaRPr lang="it-IT" sz="1800" dirty="0"/>
          </a:p>
          <a:p>
            <a:endParaRPr lang="en-GB" sz="1800" dirty="0"/>
          </a:p>
        </p:txBody>
      </p:sp>
      <p:pic>
        <p:nvPicPr>
          <p:cNvPr id="4" name="Shape 296">
            <a:extLst>
              <a:ext uri="{FF2B5EF4-FFF2-40B4-BE49-F238E27FC236}">
                <a16:creationId xmlns:a16="http://schemas.microsoft.com/office/drawing/2014/main" id="{11BCFDE7-D866-D04A-B8B5-80B1BF365F0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248128" y="404664"/>
            <a:ext cx="1677477" cy="17171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4432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E46EB1F-FAD7-CA49-9F16-DCD34F3D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Limitations of the presentation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48A2BD2-37D0-8846-BBBC-B16C06E04F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Cochrane Systematic Review analysed is dated back to 2012, therefore the more recent literature is not taken into account.</a:t>
            </a:r>
          </a:p>
          <a:p>
            <a:r>
              <a:rPr lang="en-GB" dirty="0"/>
              <a:t>The blinding and allocation concealment of ultrasound-guided injection vs landmark-guided injection is not easy to realize. </a:t>
            </a:r>
          </a:p>
          <a:p>
            <a:r>
              <a:rPr lang="en-GB" dirty="0"/>
              <a:t>The literature search in this review was limited to </a:t>
            </a:r>
            <a:r>
              <a:rPr lang="it-IT" dirty="0" err="1"/>
              <a:t>RCTs</a:t>
            </a:r>
            <a:r>
              <a:rPr lang="it-IT" dirty="0"/>
              <a:t> and quasi-</a:t>
            </a:r>
            <a:r>
              <a:rPr lang="it-IT" dirty="0" err="1"/>
              <a:t>RCTs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compared</a:t>
            </a:r>
            <a:r>
              <a:rPr lang="it-IT" dirty="0"/>
              <a:t> </a:t>
            </a:r>
            <a:r>
              <a:rPr lang="it-IT" dirty="0" err="1"/>
              <a:t>ultrasound-guided</a:t>
            </a:r>
            <a:r>
              <a:rPr lang="it-IT" dirty="0"/>
              <a:t> </a:t>
            </a:r>
            <a:r>
              <a:rPr lang="it-IT" dirty="0" err="1"/>
              <a:t>glucocorticoid</a:t>
            </a:r>
            <a:r>
              <a:rPr lang="it-IT" dirty="0"/>
              <a:t> </a:t>
            </a:r>
            <a:r>
              <a:rPr lang="it-IT" dirty="0" err="1"/>
              <a:t>injection</a:t>
            </a:r>
            <a:r>
              <a:rPr lang="it-IT" dirty="0"/>
              <a:t> to </a:t>
            </a:r>
            <a:r>
              <a:rPr lang="it-IT" dirty="0" err="1"/>
              <a:t>landmark-guided</a:t>
            </a:r>
            <a:r>
              <a:rPr lang="it-IT" dirty="0"/>
              <a:t> or </a:t>
            </a:r>
            <a:r>
              <a:rPr lang="it-IT" dirty="0" err="1"/>
              <a:t>systemic</a:t>
            </a:r>
            <a:r>
              <a:rPr lang="it-IT" dirty="0"/>
              <a:t> </a:t>
            </a:r>
            <a:r>
              <a:rPr lang="it-IT" dirty="0" err="1"/>
              <a:t>intramuscular</a:t>
            </a:r>
            <a:r>
              <a:rPr lang="it-IT" dirty="0"/>
              <a:t> </a:t>
            </a:r>
            <a:r>
              <a:rPr lang="it-IT" dirty="0" err="1"/>
              <a:t>injection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the </a:t>
            </a:r>
            <a:r>
              <a:rPr lang="it-IT" dirty="0" err="1"/>
              <a:t>shoulder</a:t>
            </a:r>
            <a:r>
              <a:rPr lang="it-IT" dirty="0"/>
              <a:t>, </a:t>
            </a:r>
            <a:r>
              <a:rPr lang="it-IT" dirty="0" err="1"/>
              <a:t>thererefore</a:t>
            </a:r>
            <a:r>
              <a:rPr lang="it-IT" dirty="0"/>
              <a:t> </a:t>
            </a:r>
            <a:r>
              <a:rPr lang="it-IT" dirty="0" err="1"/>
              <a:t>these</a:t>
            </a:r>
            <a:r>
              <a:rPr lang="it-IT" dirty="0"/>
              <a:t> </a:t>
            </a:r>
            <a:r>
              <a:rPr lang="it-IT" dirty="0" err="1"/>
              <a:t>results</a:t>
            </a:r>
            <a:r>
              <a:rPr lang="it-IT" dirty="0"/>
              <a:t> </a:t>
            </a:r>
            <a:r>
              <a:rPr lang="it-IT" dirty="0" err="1"/>
              <a:t>cannot</a:t>
            </a:r>
            <a:r>
              <a:rPr lang="it-IT" dirty="0"/>
              <a:t> be </a:t>
            </a:r>
            <a:r>
              <a:rPr lang="it-IT" dirty="0" err="1"/>
              <a:t>generalized</a:t>
            </a:r>
            <a:r>
              <a:rPr lang="it-IT" dirty="0"/>
              <a:t> to </a:t>
            </a:r>
            <a:r>
              <a:rPr lang="it-IT" dirty="0" err="1"/>
              <a:t>other</a:t>
            </a:r>
            <a:r>
              <a:rPr lang="it-IT" dirty="0"/>
              <a:t> </a:t>
            </a:r>
            <a:r>
              <a:rPr lang="it-IT" dirty="0" err="1"/>
              <a:t>drugs</a:t>
            </a:r>
            <a:r>
              <a:rPr lang="it-IT" dirty="0"/>
              <a:t> or </a:t>
            </a:r>
            <a:r>
              <a:rPr lang="it-IT" dirty="0" err="1"/>
              <a:t>joints</a:t>
            </a:r>
            <a:r>
              <a:rPr lang="it-IT" dirty="0"/>
              <a:t>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0DCD04E-319F-E342-AADD-AD0437E76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5081537"/>
            <a:ext cx="2650317" cy="1766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670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AB66214-CCA0-3B48-9C0C-66EBCB7F1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6317" y="1089561"/>
            <a:ext cx="5952000" cy="1080775"/>
          </a:xfrm>
        </p:spPr>
        <p:txBody>
          <a:bodyPr/>
          <a:lstStyle/>
          <a:p>
            <a:r>
              <a:rPr lang="it-IT" dirty="0"/>
              <a:t>GET INVOLVED</a:t>
            </a:r>
            <a:endParaRPr lang="en-GB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9D10C5C-F2ED-E943-A695-F7239A2C13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6317" y="2406131"/>
            <a:ext cx="5952000" cy="8226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FOLLOW US</a:t>
            </a:r>
            <a:endParaRPr lang="en-US" b="0" dirty="0"/>
          </a:p>
          <a:p>
            <a:pPr>
              <a:lnSpc>
                <a:spcPct val="150000"/>
              </a:lnSpc>
            </a:pPr>
            <a:r>
              <a:rPr lang="en-US" b="0" dirty="0">
                <a:hlinkClick r:id="rId2"/>
              </a:rPr>
              <a:t>http://rehabilitation.cochrane.org</a:t>
            </a:r>
            <a:endParaRPr lang="en-US" b="0" dirty="0"/>
          </a:p>
          <a:p>
            <a:pPr>
              <a:lnSpc>
                <a:spcPct val="150000"/>
              </a:lnSpc>
            </a:pPr>
            <a:r>
              <a:rPr lang="en-US" b="0" dirty="0"/>
              <a:t>@</a:t>
            </a:r>
            <a:r>
              <a:rPr lang="en-US" b="0" dirty="0" err="1"/>
              <a:t>CochraneRehab</a:t>
            </a:r>
            <a:endParaRPr lang="en-US" b="0" dirty="0"/>
          </a:p>
          <a:p>
            <a:pPr>
              <a:lnSpc>
                <a:spcPct val="150000"/>
              </a:lnSpc>
            </a:pPr>
            <a:r>
              <a:rPr lang="en-US" b="0" dirty="0"/>
              <a:t>@</a:t>
            </a:r>
            <a:r>
              <a:rPr lang="en-US" b="0" dirty="0" err="1"/>
              <a:t>francescagimi</a:t>
            </a:r>
            <a:endParaRPr lang="en-US" b="0" dirty="0"/>
          </a:p>
          <a:p>
            <a:pPr>
              <a:lnSpc>
                <a:spcPct val="150000"/>
              </a:lnSpc>
            </a:pPr>
            <a:endParaRPr lang="en-US" sz="1100" dirty="0"/>
          </a:p>
          <a:p>
            <a:pPr>
              <a:lnSpc>
                <a:spcPct val="150000"/>
              </a:lnSpc>
            </a:pPr>
            <a:r>
              <a:rPr lang="en-US" dirty="0"/>
              <a:t>CONTACT US</a:t>
            </a:r>
          </a:p>
          <a:p>
            <a:pPr>
              <a:lnSpc>
                <a:spcPct val="150000"/>
              </a:lnSpc>
            </a:pPr>
            <a:r>
              <a:rPr lang="en-US" b="0" dirty="0">
                <a:hlinkClick r:id="rId3"/>
              </a:rPr>
              <a:t>cochrane.rehabilitation@gmail.com</a:t>
            </a:r>
            <a:endParaRPr lang="en-US" b="0" dirty="0"/>
          </a:p>
          <a:p>
            <a:pPr>
              <a:lnSpc>
                <a:spcPct val="150000"/>
              </a:lnSpc>
            </a:pPr>
            <a:r>
              <a:rPr lang="en-US" b="0" dirty="0" err="1"/>
              <a:t>francescagimigliano@gmail.com</a:t>
            </a:r>
            <a:endParaRPr lang="en-US" b="0" dirty="0"/>
          </a:p>
          <a:p>
            <a:endParaRPr lang="en-GB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4E56D27-BCA1-864F-9E30-498B946675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30" r="-1263"/>
          <a:stretch/>
        </p:blipFill>
        <p:spPr>
          <a:xfrm>
            <a:off x="7649966" y="677973"/>
            <a:ext cx="4010302" cy="45168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1DB70C-B1C0-F84C-8D49-E64F2D03FD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5484" y="2351391"/>
            <a:ext cx="416484" cy="4164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E3F68F-07AB-304C-BE53-480A920681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4515" y="2351391"/>
            <a:ext cx="416484" cy="4164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59C08D-4215-DB4D-A1CB-EDC62F0FE3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70727" y="2330921"/>
            <a:ext cx="463924" cy="46392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2B8163A-886A-3C47-A082-A37392CDD4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011" y="2298384"/>
            <a:ext cx="523652" cy="52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4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egnaposto contenuto 4">
            <a:extLst>
              <a:ext uri="{FF2B5EF4-FFF2-40B4-BE49-F238E27FC236}">
                <a16:creationId xmlns:a16="http://schemas.microsoft.com/office/drawing/2014/main" id="{B2D249E0-0720-EC40-8C3C-56F7F0BC4E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197" y="0"/>
            <a:ext cx="2749669" cy="6839802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29190B73-FC3A-2847-BB3B-F507A3EFF997}"/>
              </a:ext>
            </a:extLst>
          </p:cNvPr>
          <p:cNvSpPr/>
          <p:nvPr/>
        </p:nvSpPr>
        <p:spPr>
          <a:xfrm>
            <a:off x="9101667" y="5725069"/>
            <a:ext cx="2658533" cy="58477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rgbClr val="002060"/>
                </a:solidFill>
              </a:rPr>
              <a:t>5 </a:t>
            </a:r>
            <a:r>
              <a:rPr lang="it-IT" sz="1600" dirty="0" err="1">
                <a:solidFill>
                  <a:srgbClr val="002060"/>
                </a:solidFill>
              </a:rPr>
              <a:t>studies</a:t>
            </a:r>
            <a:r>
              <a:rPr lang="it-IT" sz="1600" dirty="0">
                <a:solidFill>
                  <a:srgbClr val="002060"/>
                </a:solidFill>
              </a:rPr>
              <a:t> (290 </a:t>
            </a:r>
            <a:r>
              <a:rPr lang="it-IT" sz="1600" dirty="0" err="1">
                <a:solidFill>
                  <a:srgbClr val="002060"/>
                </a:solidFill>
              </a:rPr>
              <a:t>participants</a:t>
            </a:r>
            <a:r>
              <a:rPr lang="it-IT" sz="1600" dirty="0">
                <a:solidFill>
                  <a:srgbClr val="002060"/>
                </a:solidFill>
              </a:rPr>
              <a:t>) </a:t>
            </a:r>
            <a:r>
              <a:rPr lang="it-IT" sz="1600" dirty="0" err="1">
                <a:solidFill>
                  <a:srgbClr val="002060"/>
                </a:solidFill>
              </a:rPr>
              <a:t>included</a:t>
            </a:r>
            <a:r>
              <a:rPr lang="it-IT" sz="1600" dirty="0">
                <a:solidFill>
                  <a:srgbClr val="002060"/>
                </a:solidFill>
              </a:rPr>
              <a:t> in the </a:t>
            </a:r>
            <a:r>
              <a:rPr lang="it-IT" sz="1600" dirty="0" err="1">
                <a:solidFill>
                  <a:srgbClr val="002060"/>
                </a:solidFill>
              </a:rPr>
              <a:t>review</a:t>
            </a:r>
            <a:endParaRPr lang="it-IT" sz="1600" dirty="0">
              <a:solidFill>
                <a:srgbClr val="002060"/>
              </a:solidFill>
              <a:effectLst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64C27583-D4E1-2A49-AB8E-319EF0A3591F}"/>
              </a:ext>
            </a:extLst>
          </p:cNvPr>
          <p:cNvGrpSpPr/>
          <p:nvPr/>
        </p:nvGrpSpPr>
        <p:grpSpPr>
          <a:xfrm>
            <a:off x="17593" y="0"/>
            <a:ext cx="7229204" cy="6858000"/>
            <a:chOff x="17593" y="0"/>
            <a:chExt cx="7229204" cy="6858000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2DE76845-5C7B-ED44-94E9-C84F430E6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593" y="0"/>
              <a:ext cx="7229204" cy="6858000"/>
            </a:xfrm>
            <a:prstGeom prst="rect">
              <a:avLst/>
            </a:prstGeom>
          </p:spPr>
        </p:pic>
        <p:sp>
          <p:nvSpPr>
            <p:cNvPr id="2" name="Rettangolo 1">
              <a:extLst>
                <a:ext uri="{FF2B5EF4-FFF2-40B4-BE49-F238E27FC236}">
                  <a16:creationId xmlns:a16="http://schemas.microsoft.com/office/drawing/2014/main" id="{54F9B4C3-1ED7-474E-8A4C-8CF9254573E4}"/>
                </a:ext>
              </a:extLst>
            </p:cNvPr>
            <p:cNvSpPr/>
            <p:nvPr/>
          </p:nvSpPr>
          <p:spPr>
            <a:xfrm>
              <a:off x="3148168" y="788999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b="1" dirty="0">
                  <a:latin typeface="+mj-lt"/>
                </a:rPr>
                <a:t>2012</a:t>
              </a:r>
              <a:endParaRPr lang="it-IT" b="1" dirty="0">
                <a:effectLst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9005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2D7C18CA-CAE6-6341-80DB-55357DA65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Image-guided versus blind glucocorticoid injection for shoulder pain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135F550F-0ECE-7345-BC13-8F8741F7B0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Traditionally</a:t>
            </a:r>
            <a:r>
              <a:rPr lang="it-IT" dirty="0"/>
              <a:t>, </a:t>
            </a:r>
            <a:r>
              <a:rPr lang="it-IT" dirty="0" err="1"/>
              <a:t>glucocorticoid</a:t>
            </a:r>
            <a:r>
              <a:rPr lang="it-IT" dirty="0"/>
              <a:t> </a:t>
            </a:r>
            <a:r>
              <a:rPr lang="it-IT" dirty="0" err="1"/>
              <a:t>injection</a:t>
            </a:r>
            <a:r>
              <a:rPr lang="it-IT" dirty="0"/>
              <a:t> for the treatment of </a:t>
            </a:r>
            <a:r>
              <a:rPr lang="it-IT" dirty="0" err="1"/>
              <a:t>shoulder</a:t>
            </a:r>
            <a:r>
              <a:rPr lang="it-IT" dirty="0"/>
              <a:t> </a:t>
            </a:r>
            <a:r>
              <a:rPr lang="it-IT" dirty="0" err="1"/>
              <a:t>pain</a:t>
            </a:r>
            <a:r>
              <a:rPr lang="it-IT" dirty="0"/>
              <a:t> </a:t>
            </a:r>
            <a:r>
              <a:rPr lang="it-IT" dirty="0" err="1"/>
              <a:t>has</a:t>
            </a:r>
            <a:r>
              <a:rPr lang="it-IT" dirty="0"/>
              <a:t> </a:t>
            </a:r>
            <a:r>
              <a:rPr lang="it-IT" dirty="0" err="1"/>
              <a:t>been</a:t>
            </a:r>
            <a:r>
              <a:rPr lang="it-IT" dirty="0"/>
              <a:t> </a:t>
            </a:r>
            <a:r>
              <a:rPr lang="it-IT" dirty="0" err="1"/>
              <a:t>performed</a:t>
            </a:r>
            <a:r>
              <a:rPr lang="it-IT" dirty="0"/>
              <a:t> </a:t>
            </a:r>
            <a:r>
              <a:rPr lang="it-IT" dirty="0" err="1"/>
              <a:t>guided</a:t>
            </a:r>
            <a:r>
              <a:rPr lang="it-IT" dirty="0"/>
              <a:t> by </a:t>
            </a:r>
            <a:r>
              <a:rPr lang="it-IT" dirty="0" err="1"/>
              <a:t>anatomical</a:t>
            </a:r>
            <a:r>
              <a:rPr lang="it-IT" dirty="0"/>
              <a:t> </a:t>
            </a:r>
            <a:r>
              <a:rPr lang="it-IT" dirty="0" err="1"/>
              <a:t>landmarks</a:t>
            </a:r>
            <a:r>
              <a:rPr lang="it-IT" dirty="0"/>
              <a:t> alone.</a:t>
            </a:r>
          </a:p>
          <a:p>
            <a:r>
              <a:rPr lang="it-IT" dirty="0"/>
              <a:t>With the </a:t>
            </a:r>
            <a:r>
              <a:rPr lang="it-IT" dirty="0" err="1"/>
              <a:t>advent</a:t>
            </a:r>
            <a:r>
              <a:rPr lang="it-IT" dirty="0"/>
              <a:t> of </a:t>
            </a:r>
            <a:r>
              <a:rPr lang="it-IT" dirty="0" err="1"/>
              <a:t>readily</a:t>
            </a:r>
            <a:r>
              <a:rPr lang="it-IT" dirty="0"/>
              <a:t> </a:t>
            </a:r>
            <a:r>
              <a:rPr lang="it-IT" dirty="0" err="1"/>
              <a:t>available</a:t>
            </a:r>
            <a:r>
              <a:rPr lang="it-IT" dirty="0"/>
              <a:t> </a:t>
            </a:r>
            <a:r>
              <a:rPr lang="it-IT" dirty="0" err="1"/>
              <a:t>imaging</a:t>
            </a:r>
            <a:r>
              <a:rPr lang="it-IT" dirty="0"/>
              <a:t> </a:t>
            </a:r>
            <a:r>
              <a:rPr lang="it-IT" dirty="0" err="1"/>
              <a:t>tools</a:t>
            </a:r>
            <a:r>
              <a:rPr lang="it-IT" dirty="0"/>
              <a:t> </a:t>
            </a:r>
            <a:r>
              <a:rPr lang="it-IT" dirty="0" err="1"/>
              <a:t>such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ultrasound</a:t>
            </a:r>
            <a:r>
              <a:rPr lang="it-IT" dirty="0"/>
              <a:t>, image-</a:t>
            </a:r>
            <a:r>
              <a:rPr lang="it-IT" dirty="0" err="1"/>
              <a:t>guided</a:t>
            </a:r>
            <a:r>
              <a:rPr lang="it-IT" dirty="0"/>
              <a:t> </a:t>
            </a:r>
            <a:r>
              <a:rPr lang="it-IT" dirty="0" err="1"/>
              <a:t>injections</a:t>
            </a:r>
            <a:r>
              <a:rPr lang="it-IT" dirty="0"/>
              <a:t> </a:t>
            </a:r>
            <a:r>
              <a:rPr lang="it-IT" dirty="0" err="1"/>
              <a:t>have</a:t>
            </a:r>
            <a:r>
              <a:rPr lang="it-IT" dirty="0"/>
              <a:t> </a:t>
            </a:r>
            <a:r>
              <a:rPr lang="it-IT" dirty="0" err="1"/>
              <a:t>increasingly</a:t>
            </a:r>
            <a:r>
              <a:rPr lang="it-IT" dirty="0"/>
              <a:t> </a:t>
            </a:r>
            <a:r>
              <a:rPr lang="it-IT" dirty="0" err="1"/>
              <a:t>become</a:t>
            </a:r>
            <a:r>
              <a:rPr lang="it-IT" dirty="0"/>
              <a:t> </a:t>
            </a:r>
            <a:r>
              <a:rPr lang="it-IT" dirty="0" err="1"/>
              <a:t>accepted</a:t>
            </a:r>
            <a:r>
              <a:rPr lang="it-IT" dirty="0"/>
              <a:t> </a:t>
            </a:r>
            <a:r>
              <a:rPr lang="it-IT" dirty="0" err="1"/>
              <a:t>into</a:t>
            </a:r>
            <a:r>
              <a:rPr lang="it-IT" dirty="0"/>
              <a:t> routine care.</a:t>
            </a:r>
          </a:p>
          <a:p>
            <a:r>
              <a:rPr lang="it-IT" b="1" dirty="0" err="1"/>
              <a:t>There</a:t>
            </a:r>
            <a:r>
              <a:rPr lang="it-IT" b="1" dirty="0"/>
              <a:t> </a:t>
            </a:r>
            <a:r>
              <a:rPr lang="it-IT" b="1" dirty="0" err="1"/>
              <a:t>is</a:t>
            </a:r>
            <a:r>
              <a:rPr lang="it-IT" b="1" dirty="0"/>
              <a:t> some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b="1" dirty="0" err="1"/>
              <a:t>that</a:t>
            </a:r>
            <a:r>
              <a:rPr lang="it-IT" b="1" dirty="0"/>
              <a:t> the use of </a:t>
            </a:r>
            <a:r>
              <a:rPr lang="it-IT" b="1" dirty="0" err="1"/>
              <a:t>imaging</a:t>
            </a:r>
            <a:r>
              <a:rPr lang="it-IT" b="1" dirty="0"/>
              <a:t> </a:t>
            </a:r>
            <a:r>
              <a:rPr lang="it-IT" b="1" dirty="0" err="1"/>
              <a:t>improves</a:t>
            </a:r>
            <a:r>
              <a:rPr lang="it-IT" b="1" dirty="0"/>
              <a:t> </a:t>
            </a:r>
            <a:r>
              <a:rPr lang="it-IT" b="1" dirty="0" err="1"/>
              <a:t>accuracy</a:t>
            </a:r>
            <a:r>
              <a:rPr lang="it-IT" b="1" dirty="0"/>
              <a:t>, </a:t>
            </a:r>
            <a:r>
              <a:rPr lang="it-IT" b="1" dirty="0" err="1"/>
              <a:t>it</a:t>
            </a:r>
            <a:r>
              <a:rPr lang="it-IT" b="1" dirty="0"/>
              <a:t> </a:t>
            </a:r>
            <a:r>
              <a:rPr lang="it-IT" b="1" dirty="0" err="1"/>
              <a:t>is</a:t>
            </a:r>
            <a:r>
              <a:rPr lang="it-IT" b="1" dirty="0"/>
              <a:t> </a:t>
            </a:r>
            <a:r>
              <a:rPr lang="it-IT" b="1" dirty="0" err="1"/>
              <a:t>unclear</a:t>
            </a:r>
            <a:r>
              <a:rPr lang="it-IT" b="1" dirty="0"/>
              <a:t> from </a:t>
            </a:r>
            <a:r>
              <a:rPr lang="it-IT" b="1" dirty="0" err="1"/>
              <a:t>current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b="1" dirty="0" err="1"/>
              <a:t>whether</a:t>
            </a:r>
            <a:r>
              <a:rPr lang="it-IT" b="1" dirty="0"/>
              <a:t> or </a:t>
            </a:r>
            <a:r>
              <a:rPr lang="it-IT" b="1" dirty="0" err="1"/>
              <a:t>not</a:t>
            </a:r>
            <a:r>
              <a:rPr lang="it-IT" b="1" dirty="0"/>
              <a:t> </a:t>
            </a:r>
            <a:r>
              <a:rPr lang="it-IT" b="1" dirty="0" err="1"/>
              <a:t>it</a:t>
            </a:r>
            <a:r>
              <a:rPr lang="it-IT" b="1" dirty="0"/>
              <a:t> </a:t>
            </a:r>
            <a:r>
              <a:rPr lang="it-IT" b="1" dirty="0" err="1"/>
              <a:t>improves</a:t>
            </a:r>
            <a:r>
              <a:rPr lang="it-IT" b="1" dirty="0"/>
              <a:t> </a:t>
            </a:r>
            <a:r>
              <a:rPr lang="it-IT" b="1" dirty="0" err="1"/>
              <a:t>patient-relevant</a:t>
            </a:r>
            <a:r>
              <a:rPr lang="it-IT" b="1" dirty="0"/>
              <a:t> </a:t>
            </a:r>
            <a:r>
              <a:rPr lang="it-IT" b="1" dirty="0" err="1"/>
              <a:t>outcomes</a:t>
            </a:r>
            <a:r>
              <a:rPr lang="it-IT" b="1" dirty="0"/>
              <a:t>.</a:t>
            </a:r>
          </a:p>
          <a:p>
            <a:r>
              <a:rPr lang="it-IT" dirty="0"/>
              <a:t>The </a:t>
            </a:r>
            <a:r>
              <a:rPr lang="it-IT" dirty="0" err="1"/>
              <a:t>aim</a:t>
            </a:r>
            <a:r>
              <a:rPr lang="it-IT" dirty="0"/>
              <a:t> of </a:t>
            </a:r>
            <a:r>
              <a:rPr lang="it-IT" dirty="0" err="1"/>
              <a:t>this</a:t>
            </a:r>
            <a:r>
              <a:rPr lang="it-IT" dirty="0"/>
              <a:t> </a:t>
            </a:r>
            <a:r>
              <a:rPr lang="it-IT" dirty="0" err="1"/>
              <a:t>review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to </a:t>
            </a:r>
            <a:r>
              <a:rPr lang="it-IT" dirty="0" err="1"/>
              <a:t>assess</a:t>
            </a:r>
            <a:r>
              <a:rPr lang="it-IT" dirty="0"/>
              <a:t> </a:t>
            </a:r>
            <a:r>
              <a:rPr lang="it-IT" dirty="0" err="1"/>
              <a:t>whether</a:t>
            </a:r>
            <a:r>
              <a:rPr lang="it-IT" dirty="0"/>
              <a:t> image-</a:t>
            </a:r>
            <a:r>
              <a:rPr lang="it-IT" dirty="0" err="1"/>
              <a:t>guided</a:t>
            </a:r>
            <a:r>
              <a:rPr lang="it-IT" dirty="0"/>
              <a:t> </a:t>
            </a:r>
            <a:r>
              <a:rPr lang="it-IT" dirty="0" err="1"/>
              <a:t>glucocorticoid</a:t>
            </a:r>
            <a:r>
              <a:rPr lang="it-IT" dirty="0"/>
              <a:t> </a:t>
            </a:r>
            <a:r>
              <a:rPr lang="it-IT" dirty="0" err="1"/>
              <a:t>injections</a:t>
            </a:r>
            <a:r>
              <a:rPr lang="it-IT" dirty="0"/>
              <a:t> </a:t>
            </a:r>
            <a:r>
              <a:rPr lang="it-IT" dirty="0" err="1"/>
              <a:t>improve</a:t>
            </a:r>
            <a:r>
              <a:rPr lang="it-IT" dirty="0"/>
              <a:t> </a:t>
            </a:r>
            <a:r>
              <a:rPr lang="it-IT" dirty="0" err="1"/>
              <a:t>patient-relevant</a:t>
            </a:r>
            <a:r>
              <a:rPr lang="it-IT" dirty="0"/>
              <a:t> </a:t>
            </a:r>
            <a:r>
              <a:rPr lang="it-IT" dirty="0" err="1"/>
              <a:t>outcomes</a:t>
            </a:r>
            <a:r>
              <a:rPr lang="it-IT" dirty="0"/>
              <a:t> </a:t>
            </a:r>
            <a:r>
              <a:rPr lang="it-IT" dirty="0" err="1"/>
              <a:t>compared</a:t>
            </a:r>
            <a:r>
              <a:rPr lang="it-IT" dirty="0"/>
              <a:t> to </a:t>
            </a:r>
            <a:r>
              <a:rPr lang="it-IT" dirty="0" err="1"/>
              <a:t>landmark-guided</a:t>
            </a:r>
            <a:r>
              <a:rPr lang="it-IT" dirty="0"/>
              <a:t> or </a:t>
            </a:r>
            <a:r>
              <a:rPr lang="it-IT" dirty="0" err="1"/>
              <a:t>systemic</a:t>
            </a:r>
            <a:r>
              <a:rPr lang="it-IT" dirty="0"/>
              <a:t> </a:t>
            </a:r>
            <a:r>
              <a:rPr lang="it-IT" dirty="0" err="1"/>
              <a:t>intramuscular</a:t>
            </a:r>
            <a:r>
              <a:rPr lang="it-IT" dirty="0"/>
              <a:t> </a:t>
            </a:r>
            <a:r>
              <a:rPr lang="it-IT" dirty="0" err="1"/>
              <a:t>injections</a:t>
            </a:r>
            <a:r>
              <a:rPr lang="it-IT" dirty="0"/>
              <a:t> in </a:t>
            </a:r>
            <a:r>
              <a:rPr lang="it-IT" dirty="0" err="1"/>
              <a:t>patients</a:t>
            </a:r>
            <a:r>
              <a:rPr lang="it-IT" dirty="0"/>
              <a:t> with </a:t>
            </a:r>
            <a:r>
              <a:rPr lang="it-IT" dirty="0" err="1"/>
              <a:t>shoulder</a:t>
            </a:r>
            <a:r>
              <a:rPr lang="it-IT" dirty="0"/>
              <a:t> </a:t>
            </a:r>
            <a:r>
              <a:rPr lang="it-IT" dirty="0" err="1"/>
              <a:t>pain</a:t>
            </a:r>
            <a:r>
              <a:rPr lang="it-IT" dirty="0"/>
              <a:t>.</a:t>
            </a:r>
          </a:p>
          <a:p>
            <a:endParaRPr lang="en-GB" dirty="0"/>
          </a:p>
        </p:txBody>
      </p:sp>
      <p:pic>
        <p:nvPicPr>
          <p:cNvPr id="6" name="Shape 199">
            <a:extLst>
              <a:ext uri="{FF2B5EF4-FFF2-40B4-BE49-F238E27FC236}">
                <a16:creationId xmlns:a16="http://schemas.microsoft.com/office/drawing/2014/main" id="{4D4D5501-98EA-0D49-AD8D-BC0F0887B34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262" y="3291236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245C57C-7BBD-AA49-89B2-A6DC177786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64" y="5405334"/>
            <a:ext cx="439738" cy="426338"/>
          </a:xfrm>
          <a:prstGeom prst="rect">
            <a:avLst/>
          </a:prstGeom>
        </p:spPr>
      </p:pic>
      <p:pic>
        <p:nvPicPr>
          <p:cNvPr id="8" name="Picture 5" descr="Immagine correlata">
            <a:extLst>
              <a:ext uri="{FF2B5EF4-FFF2-40B4-BE49-F238E27FC236}">
                <a16:creationId xmlns:a16="http://schemas.microsoft.com/office/drawing/2014/main" id="{4B62ED66-78C3-A744-BFA9-197957852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29864" y="1052737"/>
            <a:ext cx="2991801" cy="2376264"/>
          </a:xfrm>
          <a:prstGeom prst="rect">
            <a:avLst/>
          </a:prstGeom>
          <a:noFill/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C5D4DB94-92DF-844F-8243-9A83C826C9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6320" y="4914164"/>
            <a:ext cx="3051944" cy="114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5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gnaposto contenuto 7">
            <a:extLst>
              <a:ext uri="{FF2B5EF4-FFF2-40B4-BE49-F238E27FC236}">
                <a16:creationId xmlns:a16="http://schemas.microsoft.com/office/drawing/2014/main" id="{883D5930-201C-A043-B912-F84423E99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5888" y="1957674"/>
            <a:ext cx="2484569" cy="3910012"/>
          </a:xfrm>
          <a:prstGeom prst="rect">
            <a:avLst/>
          </a:prstGeom>
        </p:spPr>
      </p:pic>
      <p:graphicFrame>
        <p:nvGraphicFramePr>
          <p:cNvPr id="14" name="Segnaposto contenuto 13">
            <a:extLst>
              <a:ext uri="{FF2B5EF4-FFF2-40B4-BE49-F238E27FC236}">
                <a16:creationId xmlns:a16="http://schemas.microsoft.com/office/drawing/2014/main" id="{23C89AA2-A04A-AB4B-B701-DE262D05A7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8515432"/>
              </p:ext>
            </p:extLst>
          </p:nvPr>
        </p:nvGraphicFramePr>
        <p:xfrm>
          <a:off x="100208" y="1091872"/>
          <a:ext cx="9480523" cy="5339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1666">
                  <a:extLst>
                    <a:ext uri="{9D8B030D-6E8A-4147-A177-3AD203B41FA5}">
                      <a16:colId xmlns:a16="http://schemas.microsoft.com/office/drawing/2014/main" val="312933056"/>
                    </a:ext>
                  </a:extLst>
                </a:gridCol>
                <a:gridCol w="388307">
                  <a:extLst>
                    <a:ext uri="{9D8B030D-6E8A-4147-A177-3AD203B41FA5}">
                      <a16:colId xmlns:a16="http://schemas.microsoft.com/office/drawing/2014/main" val="874768653"/>
                    </a:ext>
                  </a:extLst>
                </a:gridCol>
                <a:gridCol w="1658110">
                  <a:extLst>
                    <a:ext uri="{9D8B030D-6E8A-4147-A177-3AD203B41FA5}">
                      <a16:colId xmlns:a16="http://schemas.microsoft.com/office/drawing/2014/main" val="2061981605"/>
                    </a:ext>
                  </a:extLst>
                </a:gridCol>
                <a:gridCol w="1658110">
                  <a:extLst>
                    <a:ext uri="{9D8B030D-6E8A-4147-A177-3AD203B41FA5}">
                      <a16:colId xmlns:a16="http://schemas.microsoft.com/office/drawing/2014/main" val="93812235"/>
                    </a:ext>
                  </a:extLst>
                </a:gridCol>
                <a:gridCol w="1658110">
                  <a:extLst>
                    <a:ext uri="{9D8B030D-6E8A-4147-A177-3AD203B41FA5}">
                      <a16:colId xmlns:a16="http://schemas.microsoft.com/office/drawing/2014/main" val="471812630"/>
                    </a:ext>
                  </a:extLst>
                </a:gridCol>
                <a:gridCol w="1658110">
                  <a:extLst>
                    <a:ext uri="{9D8B030D-6E8A-4147-A177-3AD203B41FA5}">
                      <a16:colId xmlns:a16="http://schemas.microsoft.com/office/drawing/2014/main" val="2628161163"/>
                    </a:ext>
                  </a:extLst>
                </a:gridCol>
                <a:gridCol w="1658110">
                  <a:extLst>
                    <a:ext uri="{9D8B030D-6E8A-4147-A177-3AD203B41FA5}">
                      <a16:colId xmlns:a16="http://schemas.microsoft.com/office/drawing/2014/main" val="1173109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+mn-lt"/>
                        </a:rPr>
                        <a:t>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+mn-lt"/>
                        </a:rPr>
                        <a:t>Study population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+mn-lt"/>
                        </a:rPr>
                        <a:t>US-guided injection </a:t>
                      </a:r>
                    </a:p>
                    <a:p>
                      <a:r>
                        <a:rPr lang="en-GB" sz="800" b="1" dirty="0">
                          <a:latin typeface="+mn-lt"/>
                        </a:rPr>
                        <a:t>(group 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+mn-lt"/>
                        </a:rPr>
                        <a:t>Landmark-guided injection</a:t>
                      </a:r>
                    </a:p>
                    <a:p>
                      <a:r>
                        <a:rPr lang="en-GB" sz="800" b="1" dirty="0">
                          <a:latin typeface="+mn-lt"/>
                        </a:rPr>
                        <a:t>(group 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+mn-lt"/>
                        </a:rPr>
                        <a:t>Injection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+mn-lt"/>
                        </a:rPr>
                        <a:t>Outcome(s)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0844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Chen, 2006 (Taiwan) CCT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US-confirmed subacromial bursitis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Subacromial bursa by 1 experienced physician using US probes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Subacromial bursa by 1 experienced physician </a:t>
                      </a:r>
                    </a:p>
                    <a:p>
                      <a:endParaRPr lang="en-GB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Both groups: 1ml betamethasone and 1 ml lignocaine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ROM abduction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3907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+mn-lt"/>
                        </a:rPr>
                        <a:t>Ekberg, 2009 (Norway) RCT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106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Rotator cuff disease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Subacromial bursa by 1 physician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+mn-lt"/>
                        </a:rPr>
                        <a:t>Intramuscular injection upper gluteal region by same physician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Group A: 2ml triamcinolone &amp; 5 ml lidocaine to subacromial bursa and 4 ml lidocaine to gluteal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Group B: 5 ml lidocaine to subacromial bursa and 2ml triamcinolone and 2 ml lidocaine to gluteal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SPADI</a:t>
                      </a:r>
                    </a:p>
                    <a:p>
                      <a:r>
                        <a:rPr lang="en-GB" sz="800" dirty="0">
                          <a:latin typeface="+mn-lt"/>
                        </a:rPr>
                        <a:t>Western Ontario Rotator Cuff Index</a:t>
                      </a:r>
                    </a:p>
                    <a:p>
                      <a:r>
                        <a:rPr lang="en-GB" sz="800" dirty="0">
                          <a:latin typeface="+mn-lt"/>
                        </a:rPr>
                        <a:t>Active ROM abduction and flexion</a:t>
                      </a:r>
                    </a:p>
                    <a:p>
                      <a:r>
                        <a:rPr lang="en-GB" sz="800" dirty="0">
                          <a:latin typeface="+mn-lt"/>
                        </a:rPr>
                        <a:t>Self-assessment of change in main complaint</a:t>
                      </a:r>
                    </a:p>
                    <a:p>
                      <a:r>
                        <a:rPr lang="en-GB" sz="800" dirty="0">
                          <a:latin typeface="+mn-lt"/>
                        </a:rPr>
                        <a:t>Pain at rest and during activity</a:t>
                      </a:r>
                    </a:p>
                    <a:p>
                      <a:r>
                        <a:rPr lang="en-GB" sz="800" dirty="0">
                          <a:latin typeface="+mn-lt"/>
                        </a:rPr>
                        <a:t>Adverse events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28805401"/>
                  </a:ext>
                </a:extLst>
              </a:tr>
              <a:tr h="462260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Lee, 2009 (South Korea) CCT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Adhesive capsulitis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Intraarticular injection into </a:t>
                      </a:r>
                      <a:r>
                        <a:rPr lang="en-GB" sz="800" dirty="0" err="1">
                          <a:latin typeface="+mn-lt"/>
                        </a:rPr>
                        <a:t>glenohumeral</a:t>
                      </a:r>
                      <a:r>
                        <a:rPr lang="en-GB" sz="800" dirty="0">
                          <a:latin typeface="+mn-lt"/>
                        </a:rPr>
                        <a:t> joint by 1 experienced physician in US-guided shoulder injections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Intraarticular injection into </a:t>
                      </a:r>
                      <a:r>
                        <a:rPr lang="en-GB" sz="800" dirty="0" err="1">
                          <a:latin typeface="+mn-lt"/>
                        </a:rPr>
                        <a:t>glenohumeral</a:t>
                      </a:r>
                      <a:r>
                        <a:rPr lang="en-GB" sz="800" dirty="0">
                          <a:latin typeface="+mn-lt"/>
                        </a:rPr>
                        <a:t> joint by 1 experienced physician in anatomic landmark-guided shoulder injections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Both groups: 0.5 ml triamcinolone and 1.5 ml 2% lidocaine and 3 ml normal saline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Pain in </a:t>
                      </a:r>
                      <a:r>
                        <a:rPr lang="en-GB" sz="800" dirty="0" err="1">
                          <a:latin typeface="+mn-lt"/>
                        </a:rPr>
                        <a:t>daytimeand</a:t>
                      </a:r>
                      <a:r>
                        <a:rPr lang="en-GB" sz="800" dirty="0">
                          <a:latin typeface="+mn-lt"/>
                        </a:rPr>
                        <a:t> before sleep</a:t>
                      </a:r>
                    </a:p>
                    <a:p>
                      <a:r>
                        <a:rPr lang="en-GB" sz="800" dirty="0">
                          <a:latin typeface="+mn-lt"/>
                        </a:rPr>
                        <a:t>Passive </a:t>
                      </a:r>
                      <a:r>
                        <a:rPr lang="it-IT" sz="800" dirty="0" err="1">
                          <a:latin typeface="+mn-lt"/>
                        </a:rPr>
                        <a:t>shoulder</a:t>
                      </a:r>
                      <a:r>
                        <a:rPr lang="it-IT" sz="800" dirty="0">
                          <a:latin typeface="+mn-lt"/>
                        </a:rPr>
                        <a:t> ROM</a:t>
                      </a:r>
                      <a:endParaRPr lang="it-IT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Functional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activities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the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shoulder</a:t>
                      </a:r>
                      <a:endParaRPr lang="it-IT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6557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800" dirty="0" err="1">
                          <a:latin typeface="+mn-lt"/>
                        </a:rPr>
                        <a:t>Naredo</a:t>
                      </a:r>
                      <a:r>
                        <a:rPr lang="en-GB" sz="800" dirty="0">
                          <a:latin typeface="+mn-lt"/>
                        </a:rPr>
                        <a:t> 2004 (Spain) RCT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Periarticular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disorders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’ (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impingement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syndrome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rotator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cuff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lesions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subacromial‐subdeltoid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bursitis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and/or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biceps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tendon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abnormalities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Either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subacromial‐subdeltoid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bursa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biceps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tendon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sheath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rotator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cuff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calcifications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according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ultrasound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findings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by single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rheumatologists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experienced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ultrasound</a:t>
                      </a:r>
                      <a:endParaRPr lang="en-GB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Subacromial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space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by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rheumatologist</a:t>
                      </a:r>
                      <a:endParaRPr lang="en-GB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Bother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received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20mg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triamcinolone</a:t>
                      </a:r>
                      <a:endParaRPr lang="en-GB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Pain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previous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week</a:t>
                      </a:r>
                    </a:p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Shoulder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Assessment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(SFA) scale</a:t>
                      </a:r>
                    </a:p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Presence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nocturnal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pain</a:t>
                      </a:r>
                      <a:endParaRPr lang="it-IT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Intake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NSAIDs</a:t>
                      </a:r>
                      <a:endParaRPr lang="it-IT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participants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50% 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pain</a:t>
                      </a:r>
                      <a:endParaRPr lang="it-IT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participants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50%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SFA score</a:t>
                      </a:r>
                    </a:p>
                    <a:p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Active and passive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shoulder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ROM</a:t>
                      </a:r>
                    </a:p>
                    <a:p>
                      <a:r>
                        <a:rPr lang="en-GB" sz="800" dirty="0">
                          <a:latin typeface="+mn-lt"/>
                        </a:rPr>
                        <a:t>Adverse events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5476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800" dirty="0" err="1">
                          <a:latin typeface="+mn-lt"/>
                        </a:rPr>
                        <a:t>Ucuncu</a:t>
                      </a:r>
                      <a:r>
                        <a:rPr lang="en-GB" sz="800" dirty="0">
                          <a:latin typeface="+mn-lt"/>
                        </a:rPr>
                        <a:t> 2009</a:t>
                      </a:r>
                    </a:p>
                    <a:p>
                      <a:r>
                        <a:rPr lang="en-GB" sz="800" dirty="0">
                          <a:latin typeface="+mn-lt"/>
                        </a:rPr>
                        <a:t>(Turkey)</a:t>
                      </a:r>
                    </a:p>
                    <a:p>
                      <a:r>
                        <a:rPr lang="en-GB" sz="800" dirty="0">
                          <a:latin typeface="+mn-lt"/>
                        </a:rPr>
                        <a:t>RCT</a:t>
                      </a:r>
                    </a:p>
                    <a:p>
                      <a:endParaRPr lang="en-GB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+mn-lt"/>
                        </a:rPr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‘Soft‐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tissue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lesions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’ (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acromioclavicular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degeneration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rotator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cuff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lesions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rupture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partial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rupture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tendinosis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impingement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calcification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fluid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accumulation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partial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rupture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biceps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tendon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bursitis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subdeltoid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subacromial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Perilesionally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’ and ‘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intralesionally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’;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personnel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specified</a:t>
                      </a:r>
                      <a:endParaRPr lang="en-GB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Subacromial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region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personnel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specified</a:t>
                      </a:r>
                      <a:endParaRPr lang="en-GB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Both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groups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received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1ml (40mg)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triamcinolone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1ml 1% lidocaine</a:t>
                      </a:r>
                      <a:endParaRPr lang="en-GB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Pain</a:t>
                      </a:r>
                      <a:endParaRPr lang="it-IT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Constant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score</a:t>
                      </a:r>
                    </a:p>
                    <a:p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Active and passive ROM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abduction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flexion</a:t>
                      </a:r>
                      <a:endParaRPr lang="it-IT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Adverse</a:t>
                      </a:r>
                      <a:r>
                        <a:rPr lang="it-IT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events</a:t>
                      </a:r>
                      <a:endParaRPr lang="it-IT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777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7031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DF21DE5-6D47-7245-A60E-1CD0FB5F5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of findings - pain</a:t>
            </a:r>
          </a:p>
        </p:txBody>
      </p:sp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FD83B649-99B2-EB4E-8515-5AB0478654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64100" y="2029354"/>
            <a:ext cx="8459000" cy="470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527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F8E82-5830-0F44-A625-F1BED22E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Overall pain at 1‐2 weeks 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F3965AC-4055-244E-9623-EDA835378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234104"/>
            <a:ext cx="8160000" cy="3909600"/>
          </a:xfrm>
        </p:spPr>
        <p:txBody>
          <a:bodyPr/>
          <a:lstStyle/>
          <a:p>
            <a:r>
              <a:rPr lang="it-IT" sz="1600" dirty="0" err="1"/>
              <a:t>Based</a:t>
            </a:r>
            <a:r>
              <a:rPr lang="it-IT" sz="1600" dirty="0"/>
              <a:t> </a:t>
            </a:r>
            <a:r>
              <a:rPr lang="it-IT" sz="1600" dirty="0" err="1"/>
              <a:t>upon</a:t>
            </a:r>
            <a:r>
              <a:rPr lang="it-IT" sz="1600" dirty="0"/>
              <a:t> 2 trials (</a:t>
            </a:r>
            <a:r>
              <a:rPr lang="it-IT" sz="1600" dirty="0" err="1"/>
              <a:t>Ekeberg</a:t>
            </a:r>
            <a:r>
              <a:rPr lang="it-IT" sz="1600" dirty="0"/>
              <a:t> 2009; Lee 2009), </a:t>
            </a:r>
            <a:r>
              <a:rPr lang="it-IT" sz="1600" dirty="0" err="1"/>
              <a:t>there</a:t>
            </a:r>
            <a:r>
              <a:rPr lang="it-IT" sz="1600" dirty="0"/>
              <a:t> </a:t>
            </a:r>
            <a:r>
              <a:rPr lang="it-IT" sz="1600" dirty="0" err="1"/>
              <a:t>was</a:t>
            </a:r>
            <a:r>
              <a:rPr lang="it-IT" sz="1600" dirty="0"/>
              <a:t> </a:t>
            </a:r>
            <a:r>
              <a:rPr lang="it-IT" sz="1600" b="1" dirty="0"/>
              <a:t>no </a:t>
            </a:r>
            <a:r>
              <a:rPr lang="it-IT" sz="1600" b="1" dirty="0" err="1"/>
              <a:t>difference</a:t>
            </a:r>
            <a:r>
              <a:rPr lang="it-IT" sz="1600" b="1" dirty="0"/>
              <a:t> </a:t>
            </a:r>
            <a:r>
              <a:rPr lang="it-IT" sz="1600" b="1" dirty="0" err="1"/>
              <a:t>between</a:t>
            </a:r>
            <a:r>
              <a:rPr lang="it-IT" sz="1600" b="1" dirty="0"/>
              <a:t> </a:t>
            </a:r>
            <a:r>
              <a:rPr lang="it-IT" sz="1600" b="1" dirty="0" err="1"/>
              <a:t>ultrasound-guided</a:t>
            </a:r>
            <a:r>
              <a:rPr lang="it-IT" sz="1600" b="1" dirty="0"/>
              <a:t> and </a:t>
            </a:r>
            <a:r>
              <a:rPr lang="it-IT" sz="1600" b="1" dirty="0" err="1"/>
              <a:t>landmarkguided</a:t>
            </a:r>
            <a:r>
              <a:rPr lang="it-IT" sz="1600" b="1" dirty="0"/>
              <a:t>/</a:t>
            </a:r>
            <a:r>
              <a:rPr lang="it-IT" sz="1600" b="1" dirty="0" err="1"/>
              <a:t>intramuscular</a:t>
            </a:r>
            <a:r>
              <a:rPr lang="it-IT" sz="1600" b="1" dirty="0"/>
              <a:t> </a:t>
            </a:r>
            <a:r>
              <a:rPr lang="it-IT" sz="1600" b="1" dirty="0" err="1"/>
              <a:t>injection</a:t>
            </a:r>
            <a:r>
              <a:rPr lang="it-IT" sz="1600" b="1" dirty="0"/>
              <a:t> </a:t>
            </a:r>
            <a:r>
              <a:rPr lang="it-IT" sz="1600" dirty="0"/>
              <a:t>in </a:t>
            </a:r>
            <a:r>
              <a:rPr lang="it-IT" sz="1600" dirty="0" err="1"/>
              <a:t>terms</a:t>
            </a:r>
            <a:r>
              <a:rPr lang="it-IT" sz="1600" dirty="0"/>
              <a:t> of </a:t>
            </a:r>
            <a:r>
              <a:rPr lang="it-IT" sz="1600" b="1" dirty="0" err="1"/>
              <a:t>improvement</a:t>
            </a:r>
            <a:r>
              <a:rPr lang="it-IT" sz="1600" b="1" dirty="0"/>
              <a:t> in </a:t>
            </a:r>
            <a:r>
              <a:rPr lang="it-IT" sz="1600" b="1" dirty="0" err="1"/>
              <a:t>pain</a:t>
            </a:r>
            <a:r>
              <a:rPr lang="it-IT" sz="1600" b="1" dirty="0"/>
              <a:t> </a:t>
            </a:r>
            <a:r>
              <a:rPr lang="it-IT" sz="1600" b="1" dirty="0" err="1"/>
              <a:t>at</a:t>
            </a:r>
            <a:r>
              <a:rPr lang="it-IT" sz="1600" b="1" dirty="0"/>
              <a:t> 1-2 weeks</a:t>
            </a:r>
            <a:r>
              <a:rPr lang="it-IT" sz="1600" dirty="0"/>
              <a:t>, </a:t>
            </a:r>
            <a:r>
              <a:rPr lang="it-IT" sz="1600" dirty="0" err="1"/>
              <a:t>however</a:t>
            </a:r>
            <a:r>
              <a:rPr lang="it-IT" sz="1600" dirty="0"/>
              <a:t> </a:t>
            </a:r>
            <a:r>
              <a:rPr lang="it-IT" sz="1600" dirty="0" err="1"/>
              <a:t>there</a:t>
            </a:r>
            <a:r>
              <a:rPr lang="it-IT" sz="1600" dirty="0"/>
              <a:t> </a:t>
            </a:r>
            <a:r>
              <a:rPr lang="it-IT" sz="1600" dirty="0" err="1"/>
              <a:t>was</a:t>
            </a:r>
            <a:r>
              <a:rPr lang="it-IT" sz="1600" dirty="0"/>
              <a:t> </a:t>
            </a:r>
            <a:r>
              <a:rPr lang="it-IT" sz="1600" b="1" dirty="0" err="1"/>
              <a:t>considerable</a:t>
            </a:r>
            <a:r>
              <a:rPr lang="it-IT" sz="1600" b="1" dirty="0"/>
              <a:t> </a:t>
            </a:r>
            <a:r>
              <a:rPr lang="it-IT" sz="1600" b="1" dirty="0" err="1"/>
              <a:t>statistical</a:t>
            </a:r>
            <a:r>
              <a:rPr lang="it-IT" sz="1600" b="1" dirty="0"/>
              <a:t> </a:t>
            </a:r>
            <a:r>
              <a:rPr lang="it-IT" sz="1600" b="1" dirty="0" err="1"/>
              <a:t>heterogeneity</a:t>
            </a:r>
            <a:r>
              <a:rPr lang="it-IT" sz="1600" b="1" dirty="0"/>
              <a:t> </a:t>
            </a:r>
            <a:r>
              <a:rPr lang="it-IT" sz="1600" dirty="0"/>
              <a:t>(I</a:t>
            </a:r>
            <a:r>
              <a:rPr lang="it-IT" sz="1600" baseline="30000" dirty="0"/>
              <a:t>2</a:t>
            </a:r>
            <a:r>
              <a:rPr lang="it-IT" sz="1600" dirty="0"/>
              <a:t>=97%). </a:t>
            </a:r>
          </a:p>
          <a:p>
            <a:r>
              <a:rPr lang="it-IT" sz="1600" dirty="0"/>
              <a:t>The positive </a:t>
            </a:r>
            <a:r>
              <a:rPr lang="it-IT" sz="1600" dirty="0" err="1"/>
              <a:t>results</a:t>
            </a:r>
            <a:r>
              <a:rPr lang="it-IT" sz="1600" dirty="0"/>
              <a:t> </a:t>
            </a:r>
            <a:r>
              <a:rPr lang="it-IT" sz="1600" dirty="0" err="1"/>
              <a:t>favouring</a:t>
            </a:r>
            <a:r>
              <a:rPr lang="it-IT" sz="1600" dirty="0"/>
              <a:t> </a:t>
            </a:r>
            <a:r>
              <a:rPr lang="it-IT" sz="1600" dirty="0" err="1"/>
              <a:t>ultrasound-guided</a:t>
            </a:r>
            <a:r>
              <a:rPr lang="it-IT" sz="1600" dirty="0"/>
              <a:t> </a:t>
            </a:r>
            <a:r>
              <a:rPr lang="it-IT" sz="1600" dirty="0" err="1"/>
              <a:t>injection</a:t>
            </a:r>
            <a:r>
              <a:rPr lang="it-IT" sz="1600" dirty="0"/>
              <a:t> </a:t>
            </a:r>
            <a:r>
              <a:rPr lang="it-IT" sz="1600" dirty="0" err="1"/>
              <a:t>observed</a:t>
            </a:r>
            <a:r>
              <a:rPr lang="it-IT" sz="1600" dirty="0"/>
              <a:t> in Lee 2009 </a:t>
            </a:r>
            <a:r>
              <a:rPr lang="it-IT" sz="1600" dirty="0" err="1"/>
              <a:t>may</a:t>
            </a:r>
            <a:r>
              <a:rPr lang="it-IT" sz="1600" dirty="0"/>
              <a:t> be </a:t>
            </a:r>
            <a:r>
              <a:rPr lang="it-IT" sz="1600" dirty="0" err="1"/>
              <a:t>explained</a:t>
            </a:r>
            <a:r>
              <a:rPr lang="it-IT" sz="1600" dirty="0"/>
              <a:t> by </a:t>
            </a:r>
            <a:r>
              <a:rPr lang="it-IT" sz="1600" b="1" dirty="0" err="1"/>
              <a:t>lack</a:t>
            </a:r>
            <a:r>
              <a:rPr lang="it-IT" sz="1600" b="1" dirty="0"/>
              <a:t> of </a:t>
            </a:r>
            <a:r>
              <a:rPr lang="it-IT" sz="1600" b="1" dirty="0" err="1"/>
              <a:t>randomisation</a:t>
            </a:r>
            <a:r>
              <a:rPr lang="it-IT" sz="1600" b="1" dirty="0"/>
              <a:t> and </a:t>
            </a:r>
            <a:r>
              <a:rPr lang="it-IT" sz="1600" b="1" dirty="0" err="1"/>
              <a:t>blinded</a:t>
            </a:r>
            <a:r>
              <a:rPr lang="it-IT" sz="1600" b="1" dirty="0"/>
              <a:t> treatment </a:t>
            </a:r>
            <a:r>
              <a:rPr lang="it-IT" sz="1600" b="1" dirty="0" err="1"/>
              <a:t>allocation</a:t>
            </a:r>
            <a:r>
              <a:rPr lang="it-IT" sz="1600" dirty="0"/>
              <a:t>.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EFF5008E-271A-1E49-8FD0-4BC2784E589F}"/>
              </a:ext>
            </a:extLst>
          </p:cNvPr>
          <p:cNvGrpSpPr/>
          <p:nvPr/>
        </p:nvGrpSpPr>
        <p:grpSpPr>
          <a:xfrm>
            <a:off x="569385" y="4109662"/>
            <a:ext cx="7660216" cy="2760717"/>
            <a:chOff x="569384" y="4104550"/>
            <a:chExt cx="8388349" cy="2765830"/>
          </a:xfrm>
        </p:grpSpPr>
        <p:grpSp>
          <p:nvGrpSpPr>
            <p:cNvPr id="14" name="Gruppo 13">
              <a:extLst>
                <a:ext uri="{FF2B5EF4-FFF2-40B4-BE49-F238E27FC236}">
                  <a16:creationId xmlns:a16="http://schemas.microsoft.com/office/drawing/2014/main" id="{E4C673CE-05B5-0A45-8A8C-27F42EFED3FC}"/>
                </a:ext>
              </a:extLst>
            </p:cNvPr>
            <p:cNvGrpSpPr/>
            <p:nvPr/>
          </p:nvGrpSpPr>
          <p:grpSpPr>
            <a:xfrm>
              <a:off x="569384" y="4104550"/>
              <a:ext cx="8388349" cy="2765830"/>
              <a:chOff x="569384" y="4104550"/>
              <a:chExt cx="8388349" cy="2765830"/>
            </a:xfrm>
          </p:grpSpPr>
          <p:grpSp>
            <p:nvGrpSpPr>
              <p:cNvPr id="12" name="Gruppo 11">
                <a:extLst>
                  <a:ext uri="{FF2B5EF4-FFF2-40B4-BE49-F238E27FC236}">
                    <a16:creationId xmlns:a16="http://schemas.microsoft.com/office/drawing/2014/main" id="{F2F4DBF0-1A3E-B54F-B79E-BC59789226D6}"/>
                  </a:ext>
                </a:extLst>
              </p:cNvPr>
              <p:cNvGrpSpPr/>
              <p:nvPr/>
            </p:nvGrpSpPr>
            <p:grpSpPr>
              <a:xfrm>
                <a:off x="569384" y="4104550"/>
                <a:ext cx="8388349" cy="2765830"/>
                <a:chOff x="569384" y="3558116"/>
                <a:chExt cx="8388349" cy="2765830"/>
              </a:xfrm>
            </p:grpSpPr>
            <p:pic>
              <p:nvPicPr>
                <p:cNvPr id="11" name="Immagine 10">
                  <a:extLst>
                    <a:ext uri="{FF2B5EF4-FFF2-40B4-BE49-F238E27FC236}">
                      <a16:creationId xmlns:a16="http://schemas.microsoft.com/office/drawing/2014/main" id="{18410650-6593-EC40-9CFC-190F073EA9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69384" y="5731934"/>
                  <a:ext cx="8371417" cy="592012"/>
                </a:xfrm>
                <a:prstGeom prst="rect">
                  <a:avLst/>
                </a:prstGeom>
              </p:spPr>
            </p:pic>
            <p:pic>
              <p:nvPicPr>
                <p:cNvPr id="10" name="Immagine 9">
                  <a:extLst>
                    <a:ext uri="{FF2B5EF4-FFF2-40B4-BE49-F238E27FC236}">
                      <a16:creationId xmlns:a16="http://schemas.microsoft.com/office/drawing/2014/main" id="{9B1030D2-D38C-F543-8B6C-34500E303B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71499" y="3558116"/>
                  <a:ext cx="8386234" cy="2196174"/>
                </a:xfrm>
                <a:prstGeom prst="rect">
                  <a:avLst/>
                </a:prstGeom>
              </p:spPr>
            </p:pic>
          </p:grp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B20D0B1A-368F-BC44-B780-B6E63FD5C1B3}"/>
                  </a:ext>
                </a:extLst>
              </p:cNvPr>
              <p:cNvSpPr/>
              <p:nvPr/>
            </p:nvSpPr>
            <p:spPr>
              <a:xfrm>
                <a:off x="7438490" y="5661061"/>
                <a:ext cx="1458930" cy="308224"/>
              </a:xfrm>
              <a:prstGeom prst="rect">
                <a:avLst/>
              </a:prstGeom>
              <a:noFill/>
              <a:ln w="31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07DB2085-93A8-5C43-B588-A5366941AFDF}"/>
                </a:ext>
              </a:extLst>
            </p:cNvPr>
            <p:cNvSpPr/>
            <p:nvPr/>
          </p:nvSpPr>
          <p:spPr>
            <a:xfrm>
              <a:off x="3821987" y="5897366"/>
              <a:ext cx="472611" cy="215758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59567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F8E82-5830-0F44-A625-F1BED22E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Overall pain at 6 weeks 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F3965AC-4055-244E-9623-EDA835378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018348"/>
            <a:ext cx="8160000" cy="3909600"/>
          </a:xfrm>
        </p:spPr>
        <p:txBody>
          <a:bodyPr/>
          <a:lstStyle/>
          <a:p>
            <a:r>
              <a:rPr lang="it-IT" sz="1600" dirty="0" err="1"/>
              <a:t>Based</a:t>
            </a:r>
            <a:r>
              <a:rPr lang="it-IT" sz="1600" dirty="0"/>
              <a:t> </a:t>
            </a:r>
            <a:r>
              <a:rPr lang="it-IT" sz="1600" dirty="0" err="1"/>
              <a:t>upon</a:t>
            </a:r>
            <a:r>
              <a:rPr lang="it-IT" sz="1600" dirty="0"/>
              <a:t> 3 trials (</a:t>
            </a:r>
            <a:r>
              <a:rPr lang="it-IT" sz="1600" dirty="0" err="1"/>
              <a:t>Ekeberg</a:t>
            </a:r>
            <a:r>
              <a:rPr lang="it-IT" sz="1600" dirty="0"/>
              <a:t> 2009; </a:t>
            </a:r>
            <a:r>
              <a:rPr lang="it-IT" sz="1600" dirty="0" err="1"/>
              <a:t>Naredo</a:t>
            </a:r>
            <a:r>
              <a:rPr lang="it-IT" sz="1600" dirty="0"/>
              <a:t> 2004; </a:t>
            </a:r>
            <a:r>
              <a:rPr lang="it-IT" sz="1600" dirty="0" err="1"/>
              <a:t>Ucuncu</a:t>
            </a:r>
            <a:r>
              <a:rPr lang="it-IT" sz="1600" dirty="0"/>
              <a:t> 2009), </a:t>
            </a:r>
            <a:r>
              <a:rPr lang="it-IT" sz="1600" b="1" dirty="0" err="1"/>
              <a:t>ultrasound-guided</a:t>
            </a:r>
            <a:r>
              <a:rPr lang="it-IT" sz="1600" b="1" dirty="0"/>
              <a:t> </a:t>
            </a:r>
            <a:r>
              <a:rPr lang="it-IT" sz="1600" b="1" dirty="0" err="1"/>
              <a:t>injection</a:t>
            </a:r>
            <a:r>
              <a:rPr lang="it-IT" sz="1600" b="1" dirty="0"/>
              <a:t> </a:t>
            </a:r>
            <a:r>
              <a:rPr lang="it-IT" sz="1600" b="1" dirty="0" err="1"/>
              <a:t>was</a:t>
            </a:r>
            <a:r>
              <a:rPr lang="it-IT" sz="1600" b="1" dirty="0"/>
              <a:t> </a:t>
            </a:r>
            <a:r>
              <a:rPr lang="it-IT" sz="1600" b="1" dirty="0" err="1"/>
              <a:t>superior</a:t>
            </a:r>
            <a:r>
              <a:rPr lang="it-IT" sz="1600" b="1" dirty="0"/>
              <a:t> to </a:t>
            </a:r>
            <a:r>
              <a:rPr lang="it-IT" sz="1600" b="1" dirty="0" err="1"/>
              <a:t>landmarkguided</a:t>
            </a:r>
            <a:r>
              <a:rPr lang="it-IT" sz="1600" b="1" dirty="0"/>
              <a:t>/</a:t>
            </a:r>
            <a:r>
              <a:rPr lang="it-IT" sz="1600" b="1" dirty="0" err="1"/>
              <a:t>intramuscular</a:t>
            </a:r>
            <a:r>
              <a:rPr lang="it-IT" sz="1600" b="1" dirty="0"/>
              <a:t> </a:t>
            </a:r>
            <a:r>
              <a:rPr lang="it-IT" sz="1600" b="1" dirty="0" err="1"/>
              <a:t>injection</a:t>
            </a:r>
            <a:r>
              <a:rPr lang="it-IT" sz="1600" dirty="0"/>
              <a:t> in </a:t>
            </a:r>
            <a:r>
              <a:rPr lang="it-IT" sz="1600" dirty="0" err="1"/>
              <a:t>terms</a:t>
            </a:r>
            <a:r>
              <a:rPr lang="it-IT" sz="1600" dirty="0"/>
              <a:t> of </a:t>
            </a:r>
            <a:r>
              <a:rPr lang="it-IT" sz="1600" b="1" dirty="0" err="1"/>
              <a:t>improvement</a:t>
            </a:r>
            <a:r>
              <a:rPr lang="it-IT" sz="1600" b="1" dirty="0"/>
              <a:t> in </a:t>
            </a:r>
            <a:r>
              <a:rPr lang="it-IT" sz="1600" b="1" dirty="0" err="1"/>
              <a:t>pain</a:t>
            </a:r>
            <a:r>
              <a:rPr lang="it-IT" sz="1600" b="1" dirty="0"/>
              <a:t> </a:t>
            </a:r>
            <a:r>
              <a:rPr lang="it-IT" sz="1600" b="1" dirty="0" err="1"/>
              <a:t>at</a:t>
            </a:r>
            <a:r>
              <a:rPr lang="it-IT" sz="1600" b="1" dirty="0"/>
              <a:t> 6 weeks</a:t>
            </a:r>
            <a:r>
              <a:rPr lang="it-IT" sz="1600" dirty="0"/>
              <a:t>, </a:t>
            </a:r>
            <a:r>
              <a:rPr lang="it-IT" sz="1600" dirty="0" err="1"/>
              <a:t>however</a:t>
            </a:r>
            <a:r>
              <a:rPr lang="it-IT" sz="1600" dirty="0"/>
              <a:t> </a:t>
            </a:r>
            <a:r>
              <a:rPr lang="it-IT" sz="1600" dirty="0" err="1"/>
              <a:t>there</a:t>
            </a:r>
            <a:r>
              <a:rPr lang="it-IT" sz="1600" dirty="0"/>
              <a:t> </a:t>
            </a:r>
            <a:r>
              <a:rPr lang="it-IT" sz="1600" dirty="0" err="1"/>
              <a:t>was</a:t>
            </a:r>
            <a:r>
              <a:rPr lang="it-IT" sz="1600" dirty="0"/>
              <a:t> </a:t>
            </a:r>
            <a:r>
              <a:rPr lang="it-IT" sz="1600" b="1" dirty="0" err="1"/>
              <a:t>considerable</a:t>
            </a:r>
            <a:r>
              <a:rPr lang="it-IT" sz="1600" b="1" dirty="0"/>
              <a:t> </a:t>
            </a:r>
            <a:r>
              <a:rPr lang="it-IT" sz="1600" b="1" dirty="0" err="1"/>
              <a:t>statistical</a:t>
            </a:r>
            <a:r>
              <a:rPr lang="it-IT" sz="1600" b="1" dirty="0"/>
              <a:t> </a:t>
            </a:r>
            <a:r>
              <a:rPr lang="it-IT" sz="1600" b="1" dirty="0" err="1"/>
              <a:t>heterogeneity</a:t>
            </a:r>
            <a:r>
              <a:rPr lang="it-IT" sz="1600" b="1" dirty="0"/>
              <a:t> </a:t>
            </a:r>
            <a:r>
              <a:rPr lang="it-IT" sz="1600" dirty="0"/>
              <a:t>(I</a:t>
            </a:r>
            <a:r>
              <a:rPr lang="it-IT" sz="1600" baseline="30000" dirty="0"/>
              <a:t>2</a:t>
            </a:r>
            <a:r>
              <a:rPr lang="it-IT" sz="1600" dirty="0"/>
              <a:t>=79%). </a:t>
            </a:r>
          </a:p>
          <a:p>
            <a:r>
              <a:rPr lang="it-IT" sz="1600" dirty="0"/>
              <a:t>The benefits of </a:t>
            </a:r>
            <a:r>
              <a:rPr lang="it-IT" sz="1600" dirty="0" err="1"/>
              <a:t>ultrasound-guided</a:t>
            </a:r>
            <a:r>
              <a:rPr lang="it-IT" sz="1600" dirty="0"/>
              <a:t> </a:t>
            </a:r>
            <a:r>
              <a:rPr lang="it-IT" sz="1600" dirty="0" err="1"/>
              <a:t>injection</a:t>
            </a:r>
            <a:r>
              <a:rPr lang="it-IT" sz="1600" dirty="0"/>
              <a:t> over </a:t>
            </a:r>
            <a:r>
              <a:rPr lang="it-IT" sz="1600" dirty="0" err="1"/>
              <a:t>landmark-guided</a:t>
            </a:r>
            <a:r>
              <a:rPr lang="it-IT" sz="1600" dirty="0"/>
              <a:t> </a:t>
            </a:r>
            <a:r>
              <a:rPr lang="it-IT" sz="1600" dirty="0" err="1"/>
              <a:t>injections</a:t>
            </a:r>
            <a:r>
              <a:rPr lang="it-IT" sz="1600" dirty="0"/>
              <a:t> </a:t>
            </a:r>
            <a:r>
              <a:rPr lang="it-IT" sz="1600" dirty="0" err="1"/>
              <a:t>observed</a:t>
            </a:r>
            <a:r>
              <a:rPr lang="it-IT" sz="1600" dirty="0"/>
              <a:t> in </a:t>
            </a:r>
            <a:r>
              <a:rPr lang="it-IT" sz="1600" dirty="0" err="1"/>
              <a:t>both</a:t>
            </a:r>
            <a:r>
              <a:rPr lang="it-IT" sz="1600" dirty="0"/>
              <a:t> </a:t>
            </a:r>
            <a:r>
              <a:rPr lang="it-IT" sz="1600" dirty="0" err="1"/>
              <a:t>Naredo</a:t>
            </a:r>
            <a:r>
              <a:rPr lang="it-IT" sz="1600" dirty="0"/>
              <a:t> 2004 and </a:t>
            </a:r>
            <a:r>
              <a:rPr lang="it-IT" sz="1600" dirty="0" err="1"/>
              <a:t>Ucuncu</a:t>
            </a:r>
            <a:r>
              <a:rPr lang="it-IT" sz="1600" dirty="0"/>
              <a:t> 2009 </a:t>
            </a:r>
            <a:r>
              <a:rPr lang="it-IT" sz="1600" dirty="0" err="1"/>
              <a:t>may</a:t>
            </a:r>
            <a:r>
              <a:rPr lang="it-IT" sz="1600" dirty="0"/>
              <a:t> be </a:t>
            </a:r>
            <a:r>
              <a:rPr lang="it-IT" sz="1600" dirty="0" err="1"/>
              <a:t>explained</a:t>
            </a:r>
            <a:r>
              <a:rPr lang="it-IT" sz="1600" dirty="0"/>
              <a:t> by </a:t>
            </a:r>
            <a:r>
              <a:rPr lang="it-IT" sz="1600" b="1" dirty="0" err="1"/>
              <a:t>lack</a:t>
            </a:r>
            <a:r>
              <a:rPr lang="it-IT" sz="1600" b="1" dirty="0"/>
              <a:t> of </a:t>
            </a:r>
            <a:r>
              <a:rPr lang="it-IT" sz="1600" b="1" dirty="0" err="1"/>
              <a:t>blinding</a:t>
            </a:r>
            <a:r>
              <a:rPr lang="it-IT" sz="1600" b="1" dirty="0"/>
              <a:t> of </a:t>
            </a:r>
            <a:r>
              <a:rPr lang="it-IT" sz="1600" b="1" dirty="0" err="1"/>
              <a:t>participants</a:t>
            </a:r>
            <a:r>
              <a:rPr lang="it-IT" sz="1600" dirty="0"/>
              <a:t>.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4479EC7C-F53D-C24E-B16C-2ACA74A99030}"/>
              </a:ext>
            </a:extLst>
          </p:cNvPr>
          <p:cNvGrpSpPr/>
          <p:nvPr/>
        </p:nvGrpSpPr>
        <p:grpSpPr>
          <a:xfrm>
            <a:off x="540678" y="3801438"/>
            <a:ext cx="8161534" cy="3070760"/>
            <a:chOff x="540678" y="3801438"/>
            <a:chExt cx="8161534" cy="3070760"/>
          </a:xfrm>
        </p:grpSpPr>
        <p:grpSp>
          <p:nvGrpSpPr>
            <p:cNvPr id="9" name="Gruppo 8">
              <a:extLst>
                <a:ext uri="{FF2B5EF4-FFF2-40B4-BE49-F238E27FC236}">
                  <a16:creationId xmlns:a16="http://schemas.microsoft.com/office/drawing/2014/main" id="{BA9265AD-B9DA-9140-8C4B-CA1F0FBFC8B0}"/>
                </a:ext>
              </a:extLst>
            </p:cNvPr>
            <p:cNvGrpSpPr/>
            <p:nvPr/>
          </p:nvGrpSpPr>
          <p:grpSpPr>
            <a:xfrm>
              <a:off x="540678" y="3801438"/>
              <a:ext cx="8161534" cy="3070760"/>
              <a:chOff x="571500" y="3821716"/>
              <a:chExt cx="8267700" cy="3029934"/>
            </a:xfrm>
          </p:grpSpPr>
          <p:pic>
            <p:nvPicPr>
              <p:cNvPr id="6" name="Immagine 5">
                <a:extLst>
                  <a:ext uri="{FF2B5EF4-FFF2-40B4-BE49-F238E27FC236}">
                    <a16:creationId xmlns:a16="http://schemas.microsoft.com/office/drawing/2014/main" id="{4E6CEF68-86CA-2B4F-9F41-28DC633316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8434" y="3821716"/>
                <a:ext cx="8233833" cy="746049"/>
              </a:xfrm>
              <a:prstGeom prst="rect">
                <a:avLst/>
              </a:prstGeom>
            </p:spPr>
          </p:pic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363507AA-68EC-FB45-BA97-B97E831B27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1500" y="4558619"/>
                <a:ext cx="8267700" cy="2293031"/>
              </a:xfrm>
              <a:prstGeom prst="rect">
                <a:avLst/>
              </a:prstGeom>
            </p:spPr>
          </p:pic>
        </p:grp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83212058-E048-7942-B073-CDE578397CF5}"/>
                </a:ext>
              </a:extLst>
            </p:cNvPr>
            <p:cNvSpPr/>
            <p:nvPr/>
          </p:nvSpPr>
          <p:spPr>
            <a:xfrm>
              <a:off x="7218068" y="5551030"/>
              <a:ext cx="1440196" cy="312377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4092310E-0C3E-714E-90CF-45308321A3D6}"/>
                </a:ext>
              </a:extLst>
            </p:cNvPr>
            <p:cNvSpPr/>
            <p:nvPr/>
          </p:nvSpPr>
          <p:spPr>
            <a:xfrm>
              <a:off x="3526300" y="5811344"/>
              <a:ext cx="466542" cy="218665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17585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F8E82-5830-0F44-A625-F1BED22E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Overall pain at 1‐2 and at 6 weeks 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F3965AC-4055-244E-9623-EDA835378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234104"/>
            <a:ext cx="8160000" cy="3909600"/>
          </a:xfrm>
        </p:spPr>
        <p:txBody>
          <a:bodyPr/>
          <a:lstStyle/>
          <a:p>
            <a:r>
              <a:rPr lang="it-IT" sz="1600" b="1" dirty="0" err="1"/>
              <a:t>Sensitivity</a:t>
            </a:r>
            <a:r>
              <a:rPr lang="it-IT" sz="1600" b="1" dirty="0"/>
              <a:t> </a:t>
            </a:r>
            <a:r>
              <a:rPr lang="it-IT" sz="1600" b="1" dirty="0" err="1"/>
              <a:t>analyses</a:t>
            </a:r>
            <a:endParaRPr lang="it-IT" sz="1600" b="1" dirty="0"/>
          </a:p>
          <a:p>
            <a:r>
              <a:rPr lang="it-IT" sz="1600" dirty="0" err="1"/>
              <a:t>There</a:t>
            </a:r>
            <a:r>
              <a:rPr lang="it-IT" sz="1600" dirty="0"/>
              <a:t> </a:t>
            </a:r>
            <a:r>
              <a:rPr lang="it-IT" sz="1600" dirty="0" err="1"/>
              <a:t>were</a:t>
            </a:r>
            <a:r>
              <a:rPr lang="it-IT" sz="1600" dirty="0"/>
              <a:t> </a:t>
            </a:r>
            <a:r>
              <a:rPr lang="it-IT" sz="1600" b="1" dirty="0"/>
              <a:t>no </a:t>
            </a:r>
            <a:r>
              <a:rPr lang="it-IT" sz="1600" b="1" dirty="0" err="1"/>
              <a:t>differences</a:t>
            </a:r>
            <a:r>
              <a:rPr lang="it-IT" sz="1600" b="1" dirty="0"/>
              <a:t> </a:t>
            </a:r>
            <a:r>
              <a:rPr lang="it-IT" sz="1600" b="1" dirty="0" err="1"/>
              <a:t>between</a:t>
            </a:r>
            <a:r>
              <a:rPr lang="it-IT" sz="1600" b="1" dirty="0"/>
              <a:t> </a:t>
            </a:r>
            <a:r>
              <a:rPr lang="it-IT" sz="1600" b="1" dirty="0" err="1"/>
              <a:t>groups</a:t>
            </a:r>
            <a:r>
              <a:rPr lang="it-IT" sz="1600" b="1" dirty="0"/>
              <a:t> </a:t>
            </a:r>
            <a:r>
              <a:rPr lang="it-IT" sz="1600" dirty="0"/>
              <a:t>with </a:t>
            </a:r>
            <a:r>
              <a:rPr lang="it-IT" sz="1600" dirty="0" err="1"/>
              <a:t>respect</a:t>
            </a:r>
            <a:r>
              <a:rPr lang="it-IT" sz="1600" dirty="0"/>
              <a:t> to </a:t>
            </a:r>
            <a:r>
              <a:rPr lang="it-IT" sz="1600" b="1" dirty="0" err="1"/>
              <a:t>improvement</a:t>
            </a:r>
            <a:r>
              <a:rPr lang="it-IT" sz="1600" b="1" dirty="0"/>
              <a:t> </a:t>
            </a:r>
            <a:r>
              <a:rPr lang="it-IT" sz="1600" b="1" dirty="0" err="1"/>
              <a:t>at</a:t>
            </a:r>
            <a:r>
              <a:rPr lang="it-IT" sz="1600" b="1" dirty="0"/>
              <a:t> </a:t>
            </a:r>
            <a:r>
              <a:rPr lang="it-IT" sz="1600" b="1" dirty="0" err="1"/>
              <a:t>pain</a:t>
            </a:r>
            <a:r>
              <a:rPr lang="it-IT" sz="1600" b="1" dirty="0"/>
              <a:t> </a:t>
            </a:r>
            <a:r>
              <a:rPr lang="it-IT" sz="1600" b="1" dirty="0" err="1"/>
              <a:t>at</a:t>
            </a:r>
            <a:r>
              <a:rPr lang="it-IT" sz="1600" b="1" dirty="0"/>
              <a:t> 1 to 2 weeks </a:t>
            </a:r>
            <a:r>
              <a:rPr lang="it-IT" sz="1600" dirty="0"/>
              <a:t>(MD -0.20, 95% CI -1.04, 0.64 </a:t>
            </a:r>
            <a:r>
              <a:rPr lang="it-IT" sz="1600" dirty="0" err="1"/>
              <a:t>points</a:t>
            </a:r>
            <a:r>
              <a:rPr lang="it-IT" sz="1600" dirty="0"/>
              <a:t>) or </a:t>
            </a:r>
            <a:r>
              <a:rPr lang="it-IT" sz="1600" dirty="0" err="1"/>
              <a:t>at</a:t>
            </a:r>
            <a:r>
              <a:rPr lang="it-IT" sz="1600" dirty="0"/>
              <a:t> </a:t>
            </a:r>
            <a:r>
              <a:rPr lang="it-IT" sz="1600" b="1" dirty="0"/>
              <a:t>6 weeks </a:t>
            </a:r>
            <a:r>
              <a:rPr lang="it-IT" sz="1600" dirty="0"/>
              <a:t>(MD -0.60, 95% CI-1.44 to 0.24 </a:t>
            </a:r>
            <a:r>
              <a:rPr lang="it-IT" sz="1600" dirty="0" err="1"/>
              <a:t>points</a:t>
            </a:r>
            <a:r>
              <a:rPr lang="it-IT" sz="1600" dirty="0"/>
              <a:t>) on a VAS 9-point scale.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9CACA2D-9465-5143-8933-8912D2D080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33" y="3626778"/>
            <a:ext cx="8229601" cy="2582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45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DF21DE5-6D47-7245-A60E-1CD0FB5F5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of findings - function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86577C63-2A69-B448-A2ED-7A2A232699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5788" y="2001926"/>
            <a:ext cx="8159750" cy="2153001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68536306-AEC7-1C45-B659-22E5891FA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66" y="4149849"/>
            <a:ext cx="8136467" cy="86857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4CECA56-8603-594D-990F-E249008DE3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327" y="4951690"/>
            <a:ext cx="8125939" cy="172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76829"/>
      </p:ext>
    </p:extLst>
  </p:cSld>
  <p:clrMapOvr>
    <a:masterClrMapping/>
  </p:clrMapOvr>
</p:sld>
</file>

<file path=ppt/theme/theme1.xml><?xml version="1.0" encoding="utf-8"?>
<a:theme xmlns:a="http://schemas.openxmlformats.org/drawingml/2006/main" name="Cochrane_UK_NIHR_cyan_template">
  <a:themeElements>
    <a:clrScheme name="Cochrane blue colour palette">
      <a:dk1>
        <a:srgbClr val="000000"/>
      </a:dk1>
      <a:lt1>
        <a:srgbClr val="FFFFFF"/>
      </a:lt1>
      <a:dk2>
        <a:srgbClr val="002D64"/>
      </a:dk2>
      <a:lt2>
        <a:srgbClr val="008CD2"/>
      </a:lt2>
      <a:accent1>
        <a:srgbClr val="002D64"/>
      </a:accent1>
      <a:accent2>
        <a:srgbClr val="008CD2"/>
      </a:accent2>
      <a:accent3>
        <a:srgbClr val="696969"/>
      </a:accent3>
      <a:accent4>
        <a:srgbClr val="999999"/>
      </a:accent4>
      <a:accent5>
        <a:srgbClr val="CCCCCC"/>
      </a:accent5>
      <a:accent6>
        <a:srgbClr val="E6E6E6"/>
      </a:accent6>
      <a:hlink>
        <a:srgbClr val="002D64"/>
      </a:hlink>
      <a:folHlink>
        <a:srgbClr val="002D64"/>
      </a:folHlink>
    </a:clrScheme>
    <a:fontScheme name="Cochrane">
      <a:majorFont>
        <a:latin typeface="Source Sans Pro"/>
        <a:ea typeface=""/>
        <a:cs typeface=""/>
      </a:majorFont>
      <a:minorFont>
        <a:latin typeface="Source Sans Pro Semi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ommunity_3logos_PPT_cyan_July2016" id="{4F0FD593-769D-264A-9E66-A4A68F8CBFFE}" vid="{E5356AE4-F3EB-FE4B-8DFD-DFF7AA9D73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Cochrane_UK_NIHR_cyan_template</Template>
  <TotalTime>5114</TotalTime>
  <Words>1997</Words>
  <Application>Microsoft Macintosh PowerPoint</Application>
  <PresentationFormat>Widescreen</PresentationFormat>
  <Paragraphs>163</Paragraphs>
  <Slides>19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3" baseType="lpstr">
      <vt:lpstr>Arial</vt:lpstr>
      <vt:lpstr>Source Sans Pro</vt:lpstr>
      <vt:lpstr>Source Sans Pro Semibold</vt:lpstr>
      <vt:lpstr>Cochrane_UK_NIHR_cyan_template</vt:lpstr>
      <vt:lpstr>Cochrane evidence:  ultrasound-guided vs. landmark-guided injections in musculoskeletal PRM  </vt:lpstr>
      <vt:lpstr>Presentazione standard di PowerPoint</vt:lpstr>
      <vt:lpstr>Image-guided versus blind glucocorticoid injection for shoulder pain</vt:lpstr>
      <vt:lpstr>Presentazione standard di PowerPoint</vt:lpstr>
      <vt:lpstr>Summary of findings - pain</vt:lpstr>
      <vt:lpstr>Overall pain at 1‐2 weeks </vt:lpstr>
      <vt:lpstr>Overall pain at 6 weeks </vt:lpstr>
      <vt:lpstr>Overall pain at 1‐2 and at 6 weeks </vt:lpstr>
      <vt:lpstr>Summary of findings - function</vt:lpstr>
      <vt:lpstr>Function at 1‐2 weeks </vt:lpstr>
      <vt:lpstr>Function at 6 weeks </vt:lpstr>
      <vt:lpstr>Function at 6 weeks </vt:lpstr>
      <vt:lpstr>Summary of findings – adverse events</vt:lpstr>
      <vt:lpstr># of adverse events at 6 weeks </vt:lpstr>
      <vt:lpstr>Clinical Question</vt:lpstr>
      <vt:lpstr>Implications for practice</vt:lpstr>
      <vt:lpstr>Implications for research</vt:lpstr>
      <vt:lpstr>Limitations of the presentation</vt:lpstr>
      <vt:lpstr>GET INVOLVED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on two lines maximum</dc:title>
  <dc:subject/>
  <dc:creator>Francesca Gimigliano</dc:creator>
  <cp:keywords/>
  <dc:description/>
  <cp:lastModifiedBy>Francesca Gimigliano</cp:lastModifiedBy>
  <cp:revision>191</cp:revision>
  <dcterms:created xsi:type="dcterms:W3CDTF">2018-05-11T11:38:48Z</dcterms:created>
  <dcterms:modified xsi:type="dcterms:W3CDTF">2018-11-09T14:24:40Z</dcterms:modified>
  <cp:category/>
</cp:coreProperties>
</file>