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1033" r:id="rId3"/>
    <p:sldId id="1114" r:id="rId4"/>
    <p:sldId id="1135" r:id="rId5"/>
    <p:sldId id="1137" r:id="rId6"/>
    <p:sldId id="1143" r:id="rId7"/>
    <p:sldId id="1142" r:id="rId8"/>
    <p:sldId id="1141" r:id="rId9"/>
    <p:sldId id="1140" r:id="rId10"/>
    <p:sldId id="1139" r:id="rId11"/>
    <p:sldId id="1138" r:id="rId12"/>
    <p:sldId id="1132" r:id="rId13"/>
    <p:sldId id="1133" r:id="rId14"/>
    <p:sldId id="1134" r:id="rId15"/>
    <p:sldId id="1116" r:id="rId16"/>
    <p:sldId id="1115" r:id="rId17"/>
    <p:sldId id="1119" r:id="rId18"/>
    <p:sldId id="1120" r:id="rId19"/>
    <p:sldId id="1121" r:id="rId20"/>
    <p:sldId id="1129" r:id="rId21"/>
    <p:sldId id="1131" r:id="rId22"/>
    <p:sldId id="1130" r:id="rId23"/>
    <p:sldId id="1113" r:id="rId24"/>
    <p:sldId id="1128" r:id="rId25"/>
    <p:sldId id="1124" r:id="rId26"/>
    <p:sldId id="1125" r:id="rId27"/>
    <p:sldId id="1127" r:id="rId28"/>
    <p:sldId id="114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D2"/>
    <a:srgbClr val="002D64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0"/>
    <p:restoredTop sz="89655" autoAdjust="0"/>
  </p:normalViewPr>
  <p:slideViewPr>
    <p:cSldViewPr snapToGrid="0" showGuides="1">
      <p:cViewPr>
        <p:scale>
          <a:sx n="57" d="100"/>
          <a:sy n="57" d="100"/>
        </p:scale>
        <p:origin x="144" y="1056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howGuides="1">
      <p:cViewPr varScale="1">
        <p:scale>
          <a:sx n="99" d="100"/>
          <a:sy n="99" d="100"/>
        </p:scale>
        <p:origin x="-3492" y="-96"/>
      </p:cViewPr>
      <p:guideLst>
        <p:guide orient="horz" pos="2880"/>
        <p:guide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24744" y="4343400"/>
            <a:ext cx="4608512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22876" y="8686800"/>
            <a:ext cx="835124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ource Sans Pro" pitchFamily="34" charset="0"/>
                <a:cs typeface="Arial" panose="020B0604020202020204" pitchFamily="34" charset="0"/>
              </a:defRPr>
            </a:lvl1pPr>
          </a:lstStyle>
          <a:p>
            <a:fld id="{49DD4D23-C98A-435E-AE88-9061F8349B02}" type="slidenum">
              <a:rPr lang="en-GB" smtClean="0"/>
              <a:pPr/>
              <a:t>‹n.›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0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13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RISULTATI SCARSI</a:t>
            </a:r>
          </a:p>
          <a:p>
            <a:r>
              <a:rPr lang="it-IT" dirty="0" smtClean="0"/>
              <a:t>NON CHIARO UN MIGLIORAMENTO</a:t>
            </a:r>
            <a:r>
              <a:rPr lang="it-IT" baseline="0" dirty="0" smtClean="0"/>
              <a:t> SIGNIFICATIVO IN TERMINI DI DOLORE E FUNZIONE A 6 SETTIMANE, NON CI SONO EVIDENZE CHE L’EFFETTO RIMANGA PER 6 MESI</a:t>
            </a:r>
          </a:p>
          <a:p>
            <a:r>
              <a:rPr lang="it-IT" baseline="0" dirty="0" smtClean="0"/>
              <a:t>FOREST PLOT BUONO PER DOLORE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0971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NON COMPARABILI</a:t>
            </a:r>
          </a:p>
          <a:p>
            <a:r>
              <a:rPr lang="it-IT" dirty="0" smtClean="0"/>
              <a:t>STUDI CON EVIDENZA DIVERSA</a:t>
            </a:r>
          </a:p>
          <a:p>
            <a:r>
              <a:rPr lang="it-IT" dirty="0" smtClean="0"/>
              <a:t>L’INFILITRAZIONE PUO</a:t>
            </a:r>
            <a:r>
              <a:rPr lang="it-IT" baseline="0" dirty="0" smtClean="0"/>
              <a:t> RIDURRE IL DOLORE A 1 MESE, NON EFFETTI AVVERSI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69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6691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40 TRIAL COMPARANTI</a:t>
            </a:r>
            <a:r>
              <a:rPr lang="it-IT" baseline="0" dirty="0" smtClean="0"/>
              <a:t> DIFFERENTI FORME DI ACIDO IALURONICO</a:t>
            </a:r>
          </a:p>
          <a:p>
            <a:r>
              <a:rPr lang="it-IT" baseline="0" dirty="0" smtClean="0"/>
              <a:t>40 VERSO PLACEBO CON MIGLIRAMENTO DEL DOLORE E FUNZIONE</a:t>
            </a:r>
          </a:p>
          <a:p>
            <a:r>
              <a:rPr lang="it-IT" baseline="0" dirty="0" smtClean="0"/>
              <a:t>10 CONTRO IL CORTISONE, A FAVORE DELLA VS</a:t>
            </a:r>
          </a:p>
          <a:p>
            <a:r>
              <a:rPr lang="it-IT" baseline="0" dirty="0" smtClean="0"/>
              <a:t>6 TRIAL CONTRO NSAIDS</a:t>
            </a:r>
          </a:p>
          <a:p>
            <a:r>
              <a:rPr lang="it-IT" baseline="0" dirty="0" smtClean="0"/>
              <a:t>VS EFFICACE SULL’OA DEL GINOCCHIO, CON MAGNITUDO DIVERSA PER I VARI PRODOTTI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688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CONCLUSIONE</a:t>
            </a:r>
            <a:r>
              <a:rPr lang="it-IT" baseline="0" dirty="0" smtClean="0"/>
              <a:t> DELLA REVIEW 2015 LA VS E’ CONSIGLIATA IN CASO DI SCARSA RISPOSTA AGLI ANALGESICI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096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DOTT CAVALLINO GIA’ SPIEGATO</a:t>
            </a:r>
          </a:p>
          <a:p>
            <a:r>
              <a:rPr lang="it-IT" dirty="0" smtClean="0"/>
              <a:t>RIDURRE</a:t>
            </a:r>
            <a:r>
              <a:rPr lang="it-IT" baseline="0" dirty="0" smtClean="0"/>
              <a:t> DOLORE RIMPIAZZANDO I TESSUTI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444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PROLOTERAPIA DA SOLA</a:t>
            </a:r>
            <a:r>
              <a:rPr lang="it-IT" baseline="0" dirty="0" smtClean="0"/>
              <a:t> NON EFIACCE</a:t>
            </a:r>
          </a:p>
          <a:p>
            <a:r>
              <a:rPr lang="it-IT" baseline="0" dirty="0" smtClean="0"/>
              <a:t>IN ASSOCIAZIONE PU0 AIUTARE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0209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/>
              <a:t>Platelets</a:t>
            </a:r>
            <a:r>
              <a:rPr lang="it-IT" dirty="0"/>
              <a:t> </a:t>
            </a:r>
            <a:r>
              <a:rPr lang="it-IT" dirty="0" err="1"/>
              <a:t>form</a:t>
            </a:r>
            <a:r>
              <a:rPr lang="it-IT" dirty="0"/>
              <a:t> part of </a:t>
            </a:r>
            <a:r>
              <a:rPr lang="it-IT" dirty="0" err="1"/>
              <a:t>blood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produce </a:t>
            </a:r>
            <a:r>
              <a:rPr lang="it-IT" dirty="0" err="1"/>
              <a:t>growth</a:t>
            </a:r>
            <a:r>
              <a:rPr lang="it-IT" dirty="0"/>
              <a:t> </a:t>
            </a:r>
            <a:r>
              <a:rPr lang="it-IT" dirty="0" err="1"/>
              <a:t>factors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assist in </a:t>
            </a:r>
            <a:r>
              <a:rPr lang="it-IT" dirty="0" err="1"/>
              <a:t>repair</a:t>
            </a:r>
            <a:r>
              <a:rPr lang="it-IT" dirty="0"/>
              <a:t> and </a:t>
            </a:r>
            <a:r>
              <a:rPr lang="it-IT" dirty="0" err="1"/>
              <a:t>regeneration</a:t>
            </a:r>
            <a:r>
              <a:rPr lang="it-IT" dirty="0"/>
              <a:t> of </a:t>
            </a:r>
            <a:r>
              <a:rPr lang="it-IT" dirty="0" err="1"/>
              <a:t>tissue</a:t>
            </a:r>
            <a:r>
              <a:rPr lang="it-IT" dirty="0"/>
              <a:t>.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if</a:t>
            </a:r>
            <a:r>
              <a:rPr lang="it-IT" dirty="0"/>
              <a:t> a high </a:t>
            </a:r>
            <a:r>
              <a:rPr lang="it-IT" dirty="0" err="1"/>
              <a:t>concentration</a:t>
            </a:r>
            <a:r>
              <a:rPr lang="it-IT" dirty="0"/>
              <a:t> of </a:t>
            </a:r>
            <a:r>
              <a:rPr lang="it-IT" dirty="0" err="1"/>
              <a:t>platelets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applied</a:t>
            </a:r>
            <a:r>
              <a:rPr lang="it-IT" dirty="0"/>
              <a:t> to an </a:t>
            </a:r>
            <a:r>
              <a:rPr lang="it-IT" dirty="0" err="1"/>
              <a:t>injury</a:t>
            </a:r>
            <a:r>
              <a:rPr lang="it-IT" dirty="0"/>
              <a:t>, </a:t>
            </a:r>
            <a:r>
              <a:rPr lang="it-IT" dirty="0" err="1"/>
              <a:t>healing</a:t>
            </a:r>
            <a:r>
              <a:rPr lang="it-IT" dirty="0"/>
              <a:t> </a:t>
            </a:r>
            <a:r>
              <a:rPr lang="it-IT" dirty="0" err="1"/>
              <a:t>may</a:t>
            </a:r>
            <a:r>
              <a:rPr lang="it-IT" dirty="0"/>
              <a:t> progress </a:t>
            </a:r>
            <a:r>
              <a:rPr lang="it-IT" dirty="0" err="1"/>
              <a:t>faster</a:t>
            </a:r>
            <a:r>
              <a:rPr lang="it-IT" dirty="0"/>
              <a:t>. </a:t>
            </a:r>
            <a:r>
              <a:rPr lang="it-IT" dirty="0" err="1"/>
              <a:t>Platelet-rich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</a:t>
            </a:r>
            <a:r>
              <a:rPr lang="it-IT" dirty="0" err="1"/>
              <a:t>involves</a:t>
            </a:r>
            <a:r>
              <a:rPr lang="it-IT" dirty="0"/>
              <a:t> the production of a </a:t>
            </a:r>
            <a:r>
              <a:rPr lang="it-IT" dirty="0" err="1"/>
              <a:t>platelet</a:t>
            </a:r>
            <a:r>
              <a:rPr lang="it-IT" dirty="0"/>
              <a:t> </a:t>
            </a:r>
            <a:r>
              <a:rPr lang="it-IT" dirty="0" err="1"/>
              <a:t>rich</a:t>
            </a:r>
            <a:r>
              <a:rPr lang="it-IT" dirty="0"/>
              <a:t> (</a:t>
            </a:r>
            <a:r>
              <a:rPr lang="it-IT" dirty="0" err="1"/>
              <a:t>concentrated</a:t>
            </a:r>
            <a:r>
              <a:rPr lang="it-IT" dirty="0"/>
              <a:t>) </a:t>
            </a:r>
            <a:r>
              <a:rPr lang="it-IT" dirty="0" err="1"/>
              <a:t>fraction</a:t>
            </a:r>
            <a:r>
              <a:rPr lang="it-IT" dirty="0"/>
              <a:t> of the </a:t>
            </a:r>
            <a:r>
              <a:rPr lang="it-IT" dirty="0" err="1"/>
              <a:t>patient’s</a:t>
            </a:r>
            <a:r>
              <a:rPr lang="it-IT" dirty="0"/>
              <a:t> </a:t>
            </a:r>
            <a:r>
              <a:rPr lang="it-IT" dirty="0" err="1"/>
              <a:t>own</a:t>
            </a:r>
            <a:r>
              <a:rPr lang="it-IT" dirty="0"/>
              <a:t> </a:t>
            </a:r>
            <a:r>
              <a:rPr lang="it-IT" dirty="0" err="1"/>
              <a:t>blood</a:t>
            </a:r>
            <a:r>
              <a:rPr lang="it-IT" dirty="0"/>
              <a:t>. </a:t>
            </a:r>
            <a:r>
              <a:rPr lang="it-IT" dirty="0" err="1"/>
              <a:t>This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then</a:t>
            </a:r>
            <a:r>
              <a:rPr lang="it-IT" dirty="0"/>
              <a:t> </a:t>
            </a:r>
            <a:r>
              <a:rPr lang="it-IT" dirty="0" err="1"/>
              <a:t>applied</a:t>
            </a:r>
            <a:r>
              <a:rPr lang="it-IT" dirty="0"/>
              <a:t>, </a:t>
            </a:r>
            <a:r>
              <a:rPr lang="it-IT" dirty="0" err="1"/>
              <a:t>such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by an </a:t>
            </a:r>
            <a:r>
              <a:rPr lang="it-IT" dirty="0" err="1"/>
              <a:t>injection</a:t>
            </a:r>
            <a:r>
              <a:rPr lang="it-IT" dirty="0"/>
              <a:t>, to the site of </a:t>
            </a:r>
            <a:r>
              <a:rPr lang="it-IT" dirty="0" err="1"/>
              <a:t>injury</a:t>
            </a:r>
            <a:r>
              <a:rPr lang="it-IT" dirty="0"/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55439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TESSUTI MOLLI</a:t>
            </a:r>
          </a:p>
          <a:p>
            <a:r>
              <a:rPr lang="it-IT" dirty="0" smtClean="0"/>
              <a:t>19</a:t>
            </a:r>
            <a:r>
              <a:rPr lang="it-IT" baseline="0" dirty="0" smtClean="0"/>
              <a:t> PRP VS PLACEBO</a:t>
            </a:r>
          </a:p>
          <a:p>
            <a:r>
              <a:rPr lang="it-IT" baseline="0" dirty="0" smtClean="0"/>
              <a:t>SCARSE EVIDENZE CHE PRP PER NO STANDARDIZZAZIONE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133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2012 QUINDI UN PO VECCHIO, PROBABILE CHE SIANO</a:t>
            </a:r>
            <a:r>
              <a:rPr lang="it-IT" baseline="0" dirty="0" smtClean="0"/>
              <a:t> UACITI ALTRI LAVORI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8804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Obiettivo</a:t>
            </a:r>
            <a:r>
              <a:rPr lang="en-GB" dirty="0" smtClean="0"/>
              <a:t> </a:t>
            </a:r>
            <a:r>
              <a:rPr lang="en-GB" dirty="0" err="1" smtClean="0"/>
              <a:t>è</a:t>
            </a:r>
            <a:r>
              <a:rPr lang="en-GB" dirty="0" smtClean="0"/>
              <a:t> di </a:t>
            </a:r>
            <a:r>
              <a:rPr lang="en-GB" dirty="0" err="1" smtClean="0"/>
              <a:t>esaminare</a:t>
            </a:r>
            <a:r>
              <a:rPr lang="en-GB" dirty="0" smtClean="0"/>
              <a:t> le </a:t>
            </a:r>
            <a:r>
              <a:rPr lang="en-GB" dirty="0" err="1" smtClean="0"/>
              <a:t>evidenze</a:t>
            </a:r>
            <a:r>
              <a:rPr lang="en-GB" dirty="0" smtClean="0"/>
              <a:t> </a:t>
            </a:r>
            <a:r>
              <a:rPr lang="en-GB" dirty="0" err="1" smtClean="0"/>
              <a:t>cochrane</a:t>
            </a:r>
            <a:r>
              <a:rPr lang="en-GB" dirty="0" smtClean="0"/>
              <a:t> </a:t>
            </a:r>
            <a:r>
              <a:rPr lang="en-GB" dirty="0" err="1" smtClean="0"/>
              <a:t>sulle</a:t>
            </a:r>
            <a:r>
              <a:rPr lang="en-GB" dirty="0" smtClean="0"/>
              <a:t> </a:t>
            </a:r>
            <a:r>
              <a:rPr lang="en-GB" dirty="0" err="1" smtClean="0"/>
              <a:t>terapie</a:t>
            </a:r>
            <a:r>
              <a:rPr lang="en-GB" dirty="0" smtClean="0"/>
              <a:t> </a:t>
            </a:r>
            <a:r>
              <a:rPr lang="en-GB" dirty="0" err="1" smtClean="0"/>
              <a:t>intervento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160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9943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NON C’E DIFFERENZA CON GLI ALTRI INTERVENTI CON ALTA QUALITA’ DI EVIDENZA</a:t>
            </a:r>
          </a:p>
          <a:p>
            <a:r>
              <a:rPr lang="en-GB" dirty="0" smtClean="0"/>
              <a:t>PERTANTO BISOGNA PENSARE AI COSTI BENEFICI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51294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COMBINATO ALL’ESERCIZIO </a:t>
            </a:r>
          </a:p>
          <a:p>
            <a:r>
              <a:rPr lang="en-GB" dirty="0" smtClean="0"/>
              <a:t>MIGLIORA A BREVE TERMINE IL DOLORE E A BREVE</a:t>
            </a:r>
            <a:r>
              <a:rPr lang="en-GB" baseline="0" dirty="0" smtClean="0"/>
              <a:t> TERMINE LA DISABILITA’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7957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VS STEROID</a:t>
            </a:r>
            <a:r>
              <a:rPr lang="en-GB" baseline="0" dirty="0" smtClean="0"/>
              <a:t> UN SOLO TRIAL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32140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NON CI</a:t>
            </a:r>
            <a:r>
              <a:rPr lang="en-GB" baseline="0" dirty="0" smtClean="0"/>
              <a:t> SONO DIFFERENZE SIGNIFICATIVE A 12 MESI, MA NEL DOLORE A 3 MESI CI SONO MIGLIORI EFFETTI</a:t>
            </a:r>
          </a:p>
          <a:p>
            <a:r>
              <a:rPr lang="en-GB" baseline="0" dirty="0" smtClean="0"/>
              <a:t>IN FIGURA WANG 2007 CHE E L’UNICO CON ESWT CHE E PIENO DI BIAS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81550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TECNINCA PER LA NEUROMODULAZIONE PER GLI STIMOLI NOCICETTIVI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914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2015</a:t>
            </a:r>
            <a:r>
              <a:rPr lang="it-IT" baseline="0" dirty="0" smtClean="0"/>
              <a:t>, TRATTAMENTO INVASIVO.</a:t>
            </a:r>
          </a:p>
          <a:p>
            <a:r>
              <a:rPr lang="it-IT" baseline="0" dirty="0" smtClean="0"/>
              <a:t>23 RCT MA TUTTE LE EVIDENZE SONO DI SCARSA QUALITA’ </a:t>
            </a:r>
          </a:p>
          <a:p>
            <a:r>
              <a:rPr lang="it-IT" baseline="0" dirty="0" smtClean="0"/>
              <a:t>NONOSTANTE MOLTI RCT, C’E BISOGNO DI RCT CON CAMPIONI PIU AMPI E DATI A LUNGO EFFETTO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1179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2003</a:t>
            </a:r>
            <a:r>
              <a:rPr lang="it-IT" baseline="0" dirty="0" smtClean="0"/>
              <a:t> PER DOLORE AL COLLO E SCHIENA</a:t>
            </a:r>
          </a:p>
          <a:p>
            <a:r>
              <a:rPr lang="it-IT" baseline="0" dirty="0" smtClean="0"/>
              <a:t>7 RCT EVIDENZE MOLTO LIMITATE E CONFLITTUALI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0299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2003</a:t>
            </a:r>
            <a:r>
              <a:rPr lang="it-IT" baseline="0" dirty="0" smtClean="0"/>
              <a:t> PER DOLORE AL COLLO E SCHIENA</a:t>
            </a:r>
          </a:p>
          <a:p>
            <a:r>
              <a:rPr lang="it-IT" baseline="0" dirty="0" smtClean="0"/>
              <a:t>7 RCT EVIDENZE MOLTO LIMITATE E CONFLITTUALI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0169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Abbiamo (fare elenco)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24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Usano tossina </a:t>
            </a:r>
            <a:r>
              <a:rPr lang="it-IT" dirty="0" err="1" smtClean="0"/>
              <a:t>botulinca</a:t>
            </a:r>
            <a:r>
              <a:rPr lang="it-IT" dirty="0" smtClean="0"/>
              <a:t> ma solo uno studio ha un minor</a:t>
            </a:r>
            <a:r>
              <a:rPr lang="it-IT" baseline="0" dirty="0" smtClean="0"/>
              <a:t> numero di </a:t>
            </a:r>
            <a:r>
              <a:rPr lang="it-IT" baseline="0" dirty="0" err="1" smtClean="0"/>
              <a:t>bias</a:t>
            </a:r>
            <a:r>
              <a:rPr lang="it-IT" baseline="0" dirty="0" smtClean="0"/>
              <a:t> e un maggior numero di pazienti, è ha un migliore effetto</a:t>
            </a:r>
          </a:p>
          <a:p>
            <a:r>
              <a:rPr lang="it-IT" baseline="0" dirty="0" smtClean="0"/>
              <a:t>In </a:t>
            </a:r>
            <a:r>
              <a:rPr lang="it-IT" baseline="0" dirty="0" err="1" smtClean="0"/>
              <a:t>genertale</a:t>
            </a:r>
            <a:r>
              <a:rPr lang="it-IT" baseline="0" dirty="0" smtClean="0"/>
              <a:t> le evidenze sono inconclusive per </a:t>
            </a:r>
          </a:p>
          <a:p>
            <a:r>
              <a:rPr lang="it-IT" baseline="0" dirty="0" smtClean="0"/>
              <a:t>Inoltre almeno 4 mesi di </a:t>
            </a:r>
            <a:r>
              <a:rPr lang="it-IT" baseline="0" dirty="0" err="1" smtClean="0"/>
              <a:t>follow</a:t>
            </a:r>
            <a:r>
              <a:rPr lang="it-IT" baseline="0" dirty="0" smtClean="0"/>
              <a:t> up per aver </a:t>
            </a:r>
            <a:r>
              <a:rPr lang="it-IT" baseline="0" dirty="0" err="1" smtClean="0"/>
              <a:t>efefto</a:t>
            </a:r>
            <a:r>
              <a:rPr lang="it-IT" baseline="0" dirty="0" smtClean="0"/>
              <a:t> benefico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0221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3 </a:t>
            </a:r>
            <a:r>
              <a:rPr lang="it-IT" dirty="0" err="1" smtClean="0"/>
              <a:t>rct</a:t>
            </a:r>
            <a:r>
              <a:rPr lang="it-IT" dirty="0" smtClean="0"/>
              <a:t> solo 1 a basso rischio di </a:t>
            </a:r>
            <a:r>
              <a:rPr lang="it-IT" dirty="0" err="1" smtClean="0"/>
              <a:t>bias</a:t>
            </a:r>
            <a:endParaRPr lang="it-IT" dirty="0" smtClean="0"/>
          </a:p>
          <a:p>
            <a:r>
              <a:rPr lang="it-IT" dirty="0" smtClean="0"/>
              <a:t>DIRE COSE SCRITTE IN</a:t>
            </a:r>
            <a:r>
              <a:rPr lang="it-IT" baseline="0" dirty="0" smtClean="0"/>
              <a:t> GRASSETTO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27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LAVORO DEL 2003. 26 TRIALS</a:t>
            </a:r>
            <a:r>
              <a:rPr lang="it-IT" baseline="0" dirty="0" smtClean="0"/>
              <a:t> MA CON SCARSA EVIDENZA</a:t>
            </a:r>
          </a:p>
          <a:p>
            <a:r>
              <a:rPr lang="it-IT" baseline="0" dirty="0" smtClean="0"/>
              <a:t>VA AGGIORNATO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077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UN PO VECCHI 2007</a:t>
            </a:r>
          </a:p>
          <a:p>
            <a:r>
              <a:rPr lang="it-IT" dirty="0" smtClean="0"/>
              <a:t>MIGLIORANO PIU</a:t>
            </a:r>
            <a:r>
              <a:rPr lang="it-IT" baseline="0" dirty="0" smtClean="0"/>
              <a:t> QUELLI CON CORTISONE CHE CON PLACEBO</a:t>
            </a:r>
          </a:p>
          <a:p>
            <a:r>
              <a:rPr lang="it-IT" baseline="0" dirty="0" smtClean="0"/>
              <a:t>2 NON MEGLIO DI UNO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9148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SOLO DONNE GRAVIDE O IN ALLATTAMENTO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MIGLIORATE TUTTE </a:t>
            </a:r>
          </a:p>
          <a:p>
            <a:r>
              <a:rPr lang="it-IT" baseline="0" dirty="0" smtClean="0"/>
              <a:t>NON EFFETTI O COMPLICANZE LOCALI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13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DITO A SCATTO</a:t>
            </a:r>
          </a:p>
          <a:p>
            <a:r>
              <a:rPr lang="it-IT" dirty="0" smtClean="0"/>
              <a:t>2 RCT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17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tif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tif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tif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123230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4398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543" y="0"/>
            <a:ext cx="509946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8932974">
            <a:off x="8583898" y="5783852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xmlns="" id="{2F699A1E-418C-4A45-8C14-09D48D9AA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27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86317" y="2232000"/>
            <a:ext cx="8208000" cy="3816000"/>
          </a:xfrm>
          <a:solidFill>
            <a:schemeClr val="accent5"/>
          </a:solidFill>
        </p:spPr>
        <p:txBody>
          <a:bodyPr lIns="216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6319" y="6162675"/>
            <a:ext cx="8235949" cy="37465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00545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317" y="1202400"/>
            <a:ext cx="8160000" cy="460800"/>
          </a:xfrm>
        </p:spPr>
        <p:txBody>
          <a:bodyPr anchor="t" anchorCtr="0"/>
          <a:lstStyle>
            <a:lvl1pPr>
              <a:defRPr sz="2000"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6319" y="6162675"/>
            <a:ext cx="8235949" cy="37465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</a:lstStyle>
          <a:p>
            <a:pPr lvl="0"/>
            <a:r>
              <a:rPr lang="it-IT"/>
              <a:t>Modifica gli stili del testo dello schema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365063DC-DB00-A245-84EF-1450B11E57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xmlns="" id="{539270F3-68A3-504A-80AA-1D33F0DCA9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xmlns="" id="{82B329A2-8C87-7142-9CCD-6C96009CFA0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200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743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 lIns="432000" tIns="324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671985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296030"/>
            <a:ext cx="5952000" cy="562375"/>
          </a:xfrm>
        </p:spPr>
        <p:txBody>
          <a:bodyPr anchor="t" anchorCtr="0"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9" y="2849400"/>
            <a:ext cx="5590116" cy="208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543" y="0"/>
            <a:ext cx="5099460" cy="68580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xmlns="" id="{2EF5CF62-BB21-FF4B-B6EA-FE0CE9E38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xmlns="" id="{A1331C56-9CF4-EF4F-9852-4EC641DAB1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4">
            <a:extLst>
              <a:ext uri="{FF2B5EF4-FFF2-40B4-BE49-F238E27FC236}">
                <a16:creationId xmlns:a16="http://schemas.microsoft.com/office/drawing/2014/main" xmlns="" id="{EE5CA53B-DC13-7B43-9A15-8B2EC4CEAB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8">
            <a:extLst>
              <a:ext uri="{FF2B5EF4-FFF2-40B4-BE49-F238E27FC236}">
                <a16:creationId xmlns:a16="http://schemas.microsoft.com/office/drawing/2014/main" xmlns="" id="{1102EDBD-6BA6-A444-8F69-EB689E683EDD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473465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296030"/>
            <a:ext cx="5952000" cy="562375"/>
          </a:xfrm>
        </p:spPr>
        <p:txBody>
          <a:bodyPr anchor="t" anchorCtr="0"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9" y="2849400"/>
            <a:ext cx="5590116" cy="21978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1" y="-388"/>
            <a:ext cx="4058567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B865CD29-1FD8-C74A-ABEA-76C39CD085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3" name="Picture 9">
            <a:extLst>
              <a:ext uri="{FF2B5EF4-FFF2-40B4-BE49-F238E27FC236}">
                <a16:creationId xmlns:a16="http://schemas.microsoft.com/office/drawing/2014/main" xmlns="" id="{0143FC5D-D01D-1D4E-A2C5-C2FDDA67A1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>
            <a:extLst>
              <a:ext uri="{FF2B5EF4-FFF2-40B4-BE49-F238E27FC236}">
                <a16:creationId xmlns:a16="http://schemas.microsoft.com/office/drawing/2014/main" xmlns="" id="{160A3C88-B7F4-3B43-8B4A-79A7DAADA9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8">
            <a:extLst>
              <a:ext uri="{FF2B5EF4-FFF2-40B4-BE49-F238E27FC236}">
                <a16:creationId xmlns:a16="http://schemas.microsoft.com/office/drawing/2014/main" xmlns="" id="{6C31239F-E0F4-EA43-BD72-ED9BDD509D02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18971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44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123230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4398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1" y="-388"/>
            <a:ext cx="4058567" cy="68580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xmlns="" id="{9EA84C2C-4B85-5F4E-A81C-26011130D6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xmlns="" id="{409F31A7-EC3D-0F4F-82B9-E29B833A52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>
            <a:extLst>
              <a:ext uri="{FF2B5EF4-FFF2-40B4-BE49-F238E27FC236}">
                <a16:creationId xmlns:a16="http://schemas.microsoft.com/office/drawing/2014/main" xmlns="" id="{7D105A84-8D2C-DF4F-83AB-F7830F1343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8">
            <a:extLst>
              <a:ext uri="{FF2B5EF4-FFF2-40B4-BE49-F238E27FC236}">
                <a16:creationId xmlns:a16="http://schemas.microsoft.com/office/drawing/2014/main" xmlns="" id="{3DDEBC9A-33E1-1843-BB3B-8CDFD5A039C7}"/>
              </a:ext>
            </a:extLst>
          </p:cNvPr>
          <p:cNvSpPr/>
          <p:nvPr userDrawn="1"/>
        </p:nvSpPr>
        <p:spPr>
          <a:xfrm rot="18932974">
            <a:off x="8591713" y="5776037"/>
            <a:ext cx="655408" cy="63236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44723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5232000" y="0"/>
            <a:ext cx="6960000" cy="68580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000" y="1964830"/>
            <a:ext cx="5808000" cy="1080775"/>
          </a:xfrm>
        </p:spPr>
        <p:txBody>
          <a:bodyPr/>
          <a:lstStyle>
            <a:lvl1pPr algn="l">
              <a:lnSpc>
                <a:spcPts val="38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44000" y="3835800"/>
            <a:ext cx="539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8" b="16524"/>
          <a:stretch/>
        </p:blipFill>
        <p:spPr>
          <a:xfrm>
            <a:off x="2764918" y="0"/>
            <a:ext cx="3702817" cy="685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xmlns="" id="{8080FCB9-2AA9-8B4B-A77D-C3E111126F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xmlns="" id="{0A18D9FF-457D-914E-8190-C86B04AADF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>
            <a:extLst>
              <a:ext uri="{FF2B5EF4-FFF2-40B4-BE49-F238E27FC236}">
                <a16:creationId xmlns:a16="http://schemas.microsoft.com/office/drawing/2014/main" xmlns="" id="{64A4AAC5-ADD9-E045-B555-DD8E51883A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35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3563226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4728600"/>
            <a:ext cx="59520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113" y="0"/>
            <a:ext cx="570992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9160196">
            <a:off x="8331833" y="5434886"/>
            <a:ext cx="1147596" cy="954903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xmlns="" id="{A67609D3-3872-124D-8FA2-D48104FFCF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xmlns="" id="{653D9CCF-D20B-7546-8F2A-296DF188B8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>
            <a:extLst>
              <a:ext uri="{FF2B5EF4-FFF2-40B4-BE49-F238E27FC236}">
                <a16:creationId xmlns:a16="http://schemas.microsoft.com/office/drawing/2014/main" xmlns="" id="{C4F7168D-0276-B041-875B-9F21EDF00A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71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000"/>
            <a:ext cx="12192000" cy="4356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1295227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8400" y="1409400"/>
            <a:ext cx="443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6CF2CC6-9257-6342-B3C4-5127319C57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xmlns="" id="{4F5EB54B-1627-B647-A840-D980174700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xmlns="" id="{33EDAB70-28AC-FE4D-ABDA-C4BF629840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4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699230"/>
            <a:ext cx="5490483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958200"/>
            <a:ext cx="5490483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86321" y="5695200"/>
            <a:ext cx="286351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Trusted evidence.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Informed decisions.</a:t>
            </a:r>
          </a:p>
          <a:p>
            <a:pPr>
              <a:lnSpc>
                <a:spcPts val="2000"/>
              </a:lnSpc>
            </a:pPr>
            <a:r>
              <a:rPr lang="en-GB" sz="1800" spc="-30" baseline="0" dirty="0">
                <a:solidFill>
                  <a:schemeClr val="tx2"/>
                </a:solidFill>
                <a:latin typeface="+mn-lt"/>
              </a:rPr>
              <a:t>Better health.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3"/>
          <a:stretch/>
        </p:blipFill>
        <p:spPr>
          <a:xfrm>
            <a:off x="7378701" y="0"/>
            <a:ext cx="4161307" cy="6858000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6192000" y="1324800"/>
            <a:ext cx="6000000" cy="3384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ED2C5E2-8474-0A48-BDC1-757E0FB2F5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4" name="Picture 9">
            <a:extLst>
              <a:ext uri="{FF2B5EF4-FFF2-40B4-BE49-F238E27FC236}">
                <a16:creationId xmlns:a16="http://schemas.microsoft.com/office/drawing/2014/main" xmlns="" id="{C09068C0-7921-B845-B0A2-E15ABB4BD9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1955B86-E379-BE47-BBFF-BB61F71D49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529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Large Imag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000"/>
            <a:ext cx="12192000" cy="4356000"/>
          </a:xfrm>
          <a:solidFill>
            <a:schemeClr val="accent5"/>
          </a:solidFill>
        </p:spPr>
        <p:txBody>
          <a:bodyPr lIns="432000" tIns="108000"/>
          <a:lstStyle>
            <a:lvl1pPr marL="0" indent="0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Insert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3419226"/>
            <a:ext cx="5952000" cy="1080775"/>
          </a:xfrm>
        </p:spPr>
        <p:txBody>
          <a:bodyPr/>
          <a:lstStyle>
            <a:lvl1pPr algn="l">
              <a:lnSpc>
                <a:spcPts val="3800"/>
              </a:lnSpc>
              <a:defRPr/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4627800"/>
            <a:ext cx="4435200" cy="822600"/>
          </a:xfrm>
        </p:spPr>
        <p:txBody>
          <a:bodyPr/>
          <a:lstStyle>
            <a:lvl1pPr marL="0" indent="0" algn="l">
              <a:lnSpc>
                <a:spcPts val="19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  <a:lvl2pPr marL="3175" indent="0" algn="l">
              <a:lnSpc>
                <a:spcPts val="19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+mj-lt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39F4CDE-AFD1-AB4B-8D32-ED08626CF9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xmlns="" id="{A0D15042-5ED3-924A-A79D-FF4AF05CB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21" y="440900"/>
            <a:ext cx="1080594" cy="38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xmlns="" id="{A43A2745-AE36-4741-809A-5A9887C704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34" y="461443"/>
            <a:ext cx="11064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30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08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51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9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6317" y="1317600"/>
            <a:ext cx="8160000" cy="63283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it-IT" dirty="0"/>
              <a:t>Fare clic per modificare lo stile del titolo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317" y="2275200"/>
            <a:ext cx="8160000" cy="390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208" y="0"/>
            <a:ext cx="2653792" cy="685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DBF372A6-1815-FA49-A64A-4F90D93CA71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634757" y="462180"/>
            <a:ext cx="1383323" cy="35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50" r:id="rId8"/>
    <p:sldLayoutId id="2147483656" r:id="rId9"/>
    <p:sldLayoutId id="2147483664" r:id="rId10"/>
    <p:sldLayoutId id="2147483657" r:id="rId11"/>
    <p:sldLayoutId id="2147483654" r:id="rId12"/>
    <p:sldLayoutId id="2147483665" r:id="rId13"/>
    <p:sldLayoutId id="2147483666" r:id="rId14"/>
    <p:sldLayoutId id="2147483667" r:id="rId15"/>
    <p:sldLayoutId id="2147483655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 spc="-40" baseline="0">
          <a:solidFill>
            <a:srgbClr val="008CD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134"/>
        </a:spcBef>
        <a:spcAft>
          <a:spcPts val="0"/>
        </a:spcAft>
        <a:buClr>
          <a:schemeClr val="bg2"/>
        </a:buClr>
        <a:buFont typeface="Arial" pitchFamily="34" charset="0"/>
        <a:buNone/>
        <a:defRPr sz="2000" kern="1200" spc="-20" baseline="0">
          <a:solidFill>
            <a:schemeClr val="tx2"/>
          </a:solidFill>
          <a:latin typeface="+mj-lt"/>
          <a:ea typeface="+mn-ea"/>
          <a:cs typeface="+mn-cs"/>
        </a:defRPr>
      </a:lvl1pPr>
      <a:lvl2pPr marL="179388" indent="-179388" algn="l" defTabSz="914400" rtl="0" eaLnBrk="1" latinLnBrk="0" hangingPunct="1">
        <a:spcBef>
          <a:spcPts val="1134"/>
        </a:spcBef>
        <a:spcAft>
          <a:spcPts val="0"/>
        </a:spcAft>
        <a:buClr>
          <a:schemeClr val="bg2"/>
        </a:buClr>
        <a:buFont typeface="Arial" pitchFamily="34" charset="0"/>
        <a:buChar char="•"/>
        <a:defRPr sz="2000" kern="1200" spc="-20" baseline="0">
          <a:solidFill>
            <a:schemeClr val="tx2"/>
          </a:solidFill>
          <a:latin typeface="+mj-lt"/>
          <a:ea typeface="+mn-ea"/>
          <a:cs typeface="+mn-cs"/>
        </a:defRPr>
      </a:lvl2pPr>
      <a:lvl3pPr marL="388938" indent="-158750" algn="l" defTabSz="914400" rtl="0" eaLnBrk="1" latinLnBrk="0" hangingPunct="1">
        <a:spcBef>
          <a:spcPts val="567"/>
        </a:spcBef>
        <a:buClr>
          <a:schemeClr val="bg2"/>
        </a:buClr>
        <a:buFont typeface="Source Sans Pro" pitchFamily="34" charset="0"/>
        <a:buChar char="–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3pPr>
      <a:lvl4pPr marL="612775" indent="-195263" algn="l" defTabSz="914400" rtl="0" eaLnBrk="1" latinLnBrk="0" hangingPunct="1">
        <a:spcBef>
          <a:spcPts val="567"/>
        </a:spcBef>
        <a:buClr>
          <a:schemeClr val="bg2"/>
        </a:buClr>
        <a:buFont typeface="Arial" pitchFamily="34" charset="0"/>
        <a:buChar char="•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4pPr>
      <a:lvl5pPr marL="849313" indent="-187325" algn="l" defTabSz="914400" rtl="0" eaLnBrk="1" latinLnBrk="0" hangingPunct="1">
        <a:spcBef>
          <a:spcPts val="567"/>
        </a:spcBef>
        <a:buClr>
          <a:schemeClr val="bg2"/>
        </a:buClr>
        <a:buFont typeface="Source Sans Pro" pitchFamily="34" charset="0"/>
        <a:buChar char="–"/>
        <a:defRPr sz="1800" kern="1200" spc="-20" baseline="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12.tiff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23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25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26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27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6" Type="http://schemas.openxmlformats.org/officeDocument/2006/relationships/image" Target="../media/image29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6" Type="http://schemas.openxmlformats.org/officeDocument/2006/relationships/image" Target="../media/image30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6" Type="http://schemas.openxmlformats.org/officeDocument/2006/relationships/image" Target="../media/image31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6" Type="http://schemas.openxmlformats.org/officeDocument/2006/relationships/image" Target="../media/image32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3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2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rehabilitation.cochrane.org/" TargetMode="External"/><Relationship Id="rId4" Type="http://schemas.openxmlformats.org/officeDocument/2006/relationships/hyperlink" Target="mailto:cochrane.rehabilitation@gmail.com" TargetMode="External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9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hyperlink" Target="https://unsplash.com/photos/MfnX4XtGnvU?utm_source=unsplash&amp;utm_medium=referral&amp;utm_content=creditCopyText" TargetMode="External"/><Relationship Id="rId5" Type="http://schemas.openxmlformats.org/officeDocument/2006/relationships/hyperlink" Target="https://unsplash.com/search/photos/injection?utm_source=unsplash&amp;utm_medium=referral&amp;utm_content=creditCopyText" TargetMode="External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6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7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8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9.tiff"/><Relationship Id="rId7" Type="http://schemas.openxmlformats.org/officeDocument/2006/relationships/image" Target="../media/image20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21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317" y="2534048"/>
            <a:ext cx="5952000" cy="1080775"/>
          </a:xfrm>
        </p:spPr>
        <p:txBody>
          <a:bodyPr/>
          <a:lstStyle/>
          <a:p>
            <a:r>
              <a:rPr lang="it-IT" dirty="0" err="1"/>
              <a:t>Cochrane</a:t>
            </a:r>
            <a:r>
              <a:rPr lang="it-IT" dirty="0"/>
              <a:t> </a:t>
            </a:r>
            <a:r>
              <a:rPr lang="it-IT" dirty="0" err="1"/>
              <a:t>evidence</a:t>
            </a:r>
            <a:r>
              <a:rPr lang="it-IT" dirty="0"/>
              <a:t>: </a:t>
            </a:r>
            <a:br>
              <a:rPr lang="it-IT" dirty="0"/>
            </a:br>
            <a:r>
              <a:rPr lang="it-IT" dirty="0" err="1"/>
              <a:t>Interventional</a:t>
            </a:r>
            <a:r>
              <a:rPr lang="it-IT" dirty="0"/>
              <a:t> </a:t>
            </a:r>
            <a:r>
              <a:rPr lang="it-IT" dirty="0" err="1"/>
              <a:t>therapies</a:t>
            </a:r>
            <a:r>
              <a:rPr lang="it-IT" dirty="0"/>
              <a:t> in PRM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317" y="3850618"/>
            <a:ext cx="5952000" cy="822600"/>
          </a:xfrm>
        </p:spPr>
        <p:txBody>
          <a:bodyPr/>
          <a:lstStyle/>
          <a:p>
            <a:r>
              <a:rPr lang="en-GB" dirty="0"/>
              <a:t>Francesca Gimigliano, Marco </a:t>
            </a:r>
            <a:r>
              <a:rPr lang="en-GB" dirty="0" err="1"/>
              <a:t>Paoletta</a:t>
            </a:r>
            <a:endParaRPr lang="en-GB" sz="1600" b="0" u="sng" dirty="0"/>
          </a:p>
        </p:txBody>
      </p:sp>
    </p:spTree>
    <p:extLst>
      <p:ext uri="{BB962C8B-B14F-4D97-AF65-F5344CB8AC3E}">
        <p14:creationId xmlns:p14="http://schemas.microsoft.com/office/powerpoint/2010/main" val="17727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7196645-7C37-574C-9783-363B5B7A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Intra‐articular corticosteroid for knee osteoarthritis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5920AC6-9BF7-6145-A648-EB7FD1F57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b="1" dirty="0"/>
              <a:t>benefits and </a:t>
            </a:r>
            <a:r>
              <a:rPr lang="it-IT" b="1" dirty="0" err="1"/>
              <a:t>harms</a:t>
            </a:r>
            <a:r>
              <a:rPr lang="it-IT" b="1" dirty="0"/>
              <a:t> of intra-</a:t>
            </a:r>
            <a:r>
              <a:rPr lang="it-IT" b="1" dirty="0" err="1"/>
              <a:t>articular</a:t>
            </a:r>
            <a:r>
              <a:rPr lang="it-IT" b="1" dirty="0"/>
              <a:t> </a:t>
            </a:r>
            <a:r>
              <a:rPr lang="it-IT" b="1" dirty="0" err="1"/>
              <a:t>corticosteroids</a:t>
            </a:r>
            <a:r>
              <a:rPr lang="it-IT" b="1" dirty="0"/>
              <a:t> </a:t>
            </a:r>
            <a:r>
              <a:rPr lang="it-IT" b="1" dirty="0" err="1"/>
              <a:t>compared</a:t>
            </a:r>
            <a:r>
              <a:rPr lang="it-IT" b="1" dirty="0"/>
              <a:t> with </a:t>
            </a:r>
            <a:r>
              <a:rPr lang="it-IT" b="1" dirty="0" err="1"/>
              <a:t>sham</a:t>
            </a:r>
            <a:r>
              <a:rPr lang="it-IT" b="1" dirty="0"/>
              <a:t> or no </a:t>
            </a:r>
            <a:r>
              <a:rPr lang="it-IT" b="1" dirty="0" err="1"/>
              <a:t>intervention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people</a:t>
            </a:r>
            <a:r>
              <a:rPr lang="it-IT" dirty="0"/>
              <a:t> with </a:t>
            </a:r>
            <a:r>
              <a:rPr lang="it-IT" dirty="0" err="1"/>
              <a:t>knee</a:t>
            </a:r>
            <a:r>
              <a:rPr lang="it-IT" dirty="0"/>
              <a:t> OA in </a:t>
            </a:r>
            <a:r>
              <a:rPr lang="it-IT" dirty="0" err="1"/>
              <a:t>terms</a:t>
            </a:r>
            <a:r>
              <a:rPr lang="it-IT" dirty="0"/>
              <a:t> of </a:t>
            </a:r>
            <a:r>
              <a:rPr lang="it-IT" b="1" dirty="0" err="1"/>
              <a:t>pain</a:t>
            </a:r>
            <a:r>
              <a:rPr lang="it-IT" b="1" dirty="0"/>
              <a:t>, </a:t>
            </a:r>
            <a:r>
              <a:rPr lang="it-IT" b="1" dirty="0" err="1"/>
              <a:t>physical</a:t>
            </a:r>
            <a:r>
              <a:rPr lang="it-IT" b="1" dirty="0"/>
              <a:t> </a:t>
            </a:r>
            <a:r>
              <a:rPr lang="it-IT" b="1" dirty="0" err="1"/>
              <a:t>function</a:t>
            </a:r>
            <a:r>
              <a:rPr lang="it-IT" b="1" dirty="0"/>
              <a:t>, </a:t>
            </a:r>
            <a:r>
              <a:rPr lang="it-IT" b="1" dirty="0" err="1"/>
              <a:t>quality</a:t>
            </a:r>
            <a:r>
              <a:rPr lang="it-IT" b="1" dirty="0"/>
              <a:t> of life, and </a:t>
            </a:r>
            <a:r>
              <a:rPr lang="it-IT" b="1" dirty="0" err="1"/>
              <a:t>safety</a:t>
            </a:r>
            <a:r>
              <a:rPr lang="it-IT" dirty="0"/>
              <a:t>.</a:t>
            </a:r>
          </a:p>
          <a:p>
            <a:r>
              <a:rPr lang="it-IT" dirty="0"/>
              <a:t>27 </a:t>
            </a:r>
            <a:r>
              <a:rPr lang="it-IT" dirty="0" err="1"/>
              <a:t>RCTs</a:t>
            </a:r>
            <a:r>
              <a:rPr lang="it-IT" dirty="0"/>
              <a:t> (1767 </a:t>
            </a:r>
            <a:r>
              <a:rPr lang="it-IT" dirty="0" err="1"/>
              <a:t>participants</a:t>
            </a:r>
            <a:r>
              <a:rPr lang="it-IT" dirty="0"/>
              <a:t>).</a:t>
            </a:r>
          </a:p>
          <a:p>
            <a:r>
              <a:rPr lang="it-IT" dirty="0" err="1"/>
              <a:t>Considering</a:t>
            </a:r>
            <a:r>
              <a:rPr lang="it-IT" dirty="0"/>
              <a:t> the </a:t>
            </a:r>
            <a:r>
              <a:rPr lang="it-IT" dirty="0" err="1"/>
              <a:t>overall</a:t>
            </a:r>
            <a:r>
              <a:rPr lang="it-IT" dirty="0"/>
              <a:t> </a:t>
            </a:r>
            <a:r>
              <a:rPr lang="it-IT" dirty="0" err="1"/>
              <a:t>quality</a:t>
            </a:r>
            <a:r>
              <a:rPr lang="it-IT" dirty="0"/>
              <a:t> of the </a:t>
            </a:r>
            <a:r>
              <a:rPr lang="it-IT" dirty="0" err="1"/>
              <a:t>evidence</a:t>
            </a:r>
            <a:r>
              <a:rPr lang="it-IT" dirty="0"/>
              <a:t>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 err="1"/>
              <a:t>unclear</a:t>
            </a:r>
            <a:r>
              <a:rPr lang="it-IT" b="1" dirty="0"/>
              <a:t> </a:t>
            </a:r>
            <a:r>
              <a:rPr lang="it-IT" b="1" dirty="0" err="1"/>
              <a:t>whether</a:t>
            </a:r>
            <a:r>
              <a:rPr lang="it-IT" b="1" dirty="0"/>
              <a:t> </a:t>
            </a:r>
            <a:r>
              <a:rPr lang="it-IT" b="1" dirty="0" err="1"/>
              <a:t>there</a:t>
            </a:r>
            <a:r>
              <a:rPr lang="it-IT" b="1" dirty="0"/>
              <a:t> are </a:t>
            </a:r>
            <a:r>
              <a:rPr lang="it-IT" b="1" dirty="0" err="1"/>
              <a:t>clinically</a:t>
            </a:r>
            <a:r>
              <a:rPr lang="it-IT" b="1" dirty="0"/>
              <a:t> </a:t>
            </a:r>
            <a:r>
              <a:rPr lang="it-IT" b="1" dirty="0" err="1"/>
              <a:t>important</a:t>
            </a:r>
            <a:r>
              <a:rPr lang="it-IT" b="1" dirty="0"/>
              <a:t> benefits of intra-</a:t>
            </a:r>
            <a:r>
              <a:rPr lang="it-IT" b="1" dirty="0" err="1"/>
              <a:t>articular</a:t>
            </a:r>
            <a:r>
              <a:rPr lang="it-IT" b="1" dirty="0"/>
              <a:t> </a:t>
            </a:r>
            <a:r>
              <a:rPr lang="it-IT" b="1" dirty="0" err="1"/>
              <a:t>corticosteroids</a:t>
            </a:r>
            <a:r>
              <a:rPr lang="it-IT" b="1" dirty="0"/>
              <a:t> </a:t>
            </a:r>
            <a:r>
              <a:rPr lang="it-IT" b="1" dirty="0" err="1"/>
              <a:t>after</a:t>
            </a:r>
            <a:r>
              <a:rPr lang="it-IT" b="1" dirty="0"/>
              <a:t> 1 to 6 weeks</a:t>
            </a:r>
            <a:r>
              <a:rPr lang="it-IT" dirty="0"/>
              <a:t>. </a:t>
            </a:r>
            <a:r>
              <a:rPr lang="it-IT" dirty="0" err="1"/>
              <a:t>Effects</a:t>
            </a:r>
            <a:r>
              <a:rPr lang="it-IT" dirty="0"/>
              <a:t> </a:t>
            </a:r>
            <a:r>
              <a:rPr lang="it-IT" dirty="0" err="1"/>
              <a:t>decrease</a:t>
            </a:r>
            <a:r>
              <a:rPr lang="it-IT" dirty="0"/>
              <a:t> over time, and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b="1" dirty="0" smtClean="0"/>
              <a:t>no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an </a:t>
            </a:r>
            <a:r>
              <a:rPr lang="it-IT" b="1" dirty="0" err="1"/>
              <a:t>effect</a:t>
            </a:r>
            <a:r>
              <a:rPr lang="it-IT" b="1" dirty="0"/>
              <a:t> </a:t>
            </a:r>
            <a:r>
              <a:rPr lang="it-IT" b="1" dirty="0" err="1"/>
              <a:t>remains</a:t>
            </a:r>
            <a:r>
              <a:rPr lang="it-IT" b="1" dirty="0"/>
              <a:t> </a:t>
            </a:r>
            <a:r>
              <a:rPr lang="it-IT" b="1" dirty="0" err="1"/>
              <a:t>six</a:t>
            </a:r>
            <a:r>
              <a:rPr lang="it-IT" b="1" dirty="0"/>
              <a:t> </a:t>
            </a:r>
            <a:r>
              <a:rPr lang="it-IT" b="1" dirty="0" err="1"/>
              <a:t>months</a:t>
            </a:r>
            <a:r>
              <a:rPr lang="it-IT" b="1" dirty="0"/>
              <a:t> </a:t>
            </a:r>
            <a:r>
              <a:rPr lang="it-IT" b="1" dirty="0" err="1"/>
              <a:t>after</a:t>
            </a:r>
            <a:r>
              <a:rPr lang="it-IT" b="1" dirty="0"/>
              <a:t> a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dirty="0"/>
              <a:t>. </a:t>
            </a:r>
            <a:r>
              <a:rPr lang="it-IT" b="1" dirty="0"/>
              <a:t>No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/>
              <a:t>of an </a:t>
            </a:r>
            <a:r>
              <a:rPr lang="it-IT" b="1" dirty="0" err="1"/>
              <a:t>effect</a:t>
            </a:r>
            <a:r>
              <a:rPr lang="it-IT" b="1" dirty="0"/>
              <a:t> </a:t>
            </a:r>
            <a:r>
              <a:rPr lang="it-IT" dirty="0"/>
              <a:t>of </a:t>
            </a:r>
            <a:r>
              <a:rPr lang="it-IT" dirty="0" err="1"/>
              <a:t>corticosteroids</a:t>
            </a:r>
            <a:r>
              <a:rPr lang="it-IT" dirty="0"/>
              <a:t> </a:t>
            </a:r>
            <a:r>
              <a:rPr lang="it-IT" b="1" dirty="0"/>
              <a:t>on </a:t>
            </a:r>
            <a:r>
              <a:rPr lang="it-IT" b="1" dirty="0" err="1"/>
              <a:t>quality</a:t>
            </a:r>
            <a:r>
              <a:rPr lang="it-IT" b="1" dirty="0"/>
              <a:t> of life </a:t>
            </a:r>
            <a:r>
              <a:rPr lang="it-IT" dirty="0" err="1"/>
              <a:t>compared</a:t>
            </a:r>
            <a:r>
              <a:rPr lang="it-IT" dirty="0"/>
              <a:t> to control. </a:t>
            </a:r>
            <a:r>
              <a:rPr lang="it-IT" dirty="0" err="1"/>
              <a:t>Participants</a:t>
            </a:r>
            <a:r>
              <a:rPr lang="it-IT" dirty="0"/>
              <a:t> on </a:t>
            </a:r>
            <a:r>
              <a:rPr lang="it-IT" dirty="0" err="1"/>
              <a:t>corticosteroids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11% </a:t>
            </a:r>
            <a:r>
              <a:rPr lang="it-IT" b="1" dirty="0" err="1"/>
              <a:t>less</a:t>
            </a:r>
            <a:r>
              <a:rPr lang="it-IT" dirty="0"/>
              <a:t> </a:t>
            </a:r>
            <a:r>
              <a:rPr lang="it-IT" dirty="0" err="1"/>
              <a:t>likely</a:t>
            </a:r>
            <a:r>
              <a:rPr lang="it-IT" dirty="0"/>
              <a:t> to </a:t>
            </a:r>
            <a:r>
              <a:rPr lang="it-IT" dirty="0" err="1"/>
              <a:t>experience</a:t>
            </a:r>
            <a:r>
              <a:rPr lang="it-IT" dirty="0"/>
              <a:t> </a:t>
            </a:r>
            <a:r>
              <a:rPr lang="it-IT" b="1" dirty="0" err="1"/>
              <a:t>adverse</a:t>
            </a:r>
            <a:r>
              <a:rPr lang="it-IT" b="1" dirty="0"/>
              <a:t> </a:t>
            </a:r>
            <a:r>
              <a:rPr lang="it-IT" b="1" dirty="0" err="1"/>
              <a:t>events</a:t>
            </a:r>
            <a:r>
              <a:rPr lang="it-IT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01112D44-23EB-EB46-8DBE-DE6D2993EC2D}"/>
              </a:ext>
            </a:extLst>
          </p:cNvPr>
          <p:cNvSpPr txBox="1"/>
          <p:nvPr/>
        </p:nvSpPr>
        <p:spPr>
          <a:xfrm>
            <a:off x="586318" y="6061176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Jüni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Hari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Rutjes</a:t>
            </a:r>
            <a:r>
              <a:rPr lang="it-IT" sz="1400" dirty="0">
                <a:solidFill>
                  <a:schemeClr val="accent1"/>
                </a:solidFill>
              </a:rPr>
              <a:t> AWS, Fischer </a:t>
            </a:r>
            <a:r>
              <a:rPr lang="it-IT" sz="1400" dirty="0" err="1">
                <a:solidFill>
                  <a:schemeClr val="accent1"/>
                </a:solidFill>
              </a:rPr>
              <a:t>R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Silletta</a:t>
            </a:r>
            <a:r>
              <a:rPr lang="it-IT" sz="1400" dirty="0">
                <a:solidFill>
                  <a:schemeClr val="accent1"/>
                </a:solidFill>
              </a:rPr>
              <a:t> MG, </a:t>
            </a:r>
            <a:r>
              <a:rPr lang="it-IT" sz="1400" dirty="0" err="1">
                <a:solidFill>
                  <a:schemeClr val="accent1"/>
                </a:solidFill>
              </a:rPr>
              <a:t>Reichenbach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da Costa BR.</a:t>
            </a: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Intra-</a:t>
            </a:r>
            <a:r>
              <a:rPr lang="it-IT" sz="1400" dirty="0" err="1">
                <a:solidFill>
                  <a:schemeClr val="accent1"/>
                </a:solidFill>
              </a:rPr>
              <a:t>articular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corticosteroid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knee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osteoarthritis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2015,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10. Art. No.: CD005328.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3A7EE59E-309B-D246-BE52-721CC1640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8962" y="848639"/>
            <a:ext cx="3062567" cy="525011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57C84792-BE93-2A42-9043-C371C8A12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10" y="2513407"/>
            <a:ext cx="439738" cy="426338"/>
          </a:xfrm>
          <a:prstGeom prst="rect">
            <a:avLst/>
          </a:prstGeom>
        </p:spPr>
      </p:pic>
      <p:pic>
        <p:nvPicPr>
          <p:cNvPr id="8" name="Shape 200">
            <a:extLst>
              <a:ext uri="{FF2B5EF4-FFF2-40B4-BE49-F238E27FC236}">
                <a16:creationId xmlns:a16="http://schemas.microsoft.com/office/drawing/2014/main" xmlns="" id="{AF1491FE-AD9E-FC45-B1D0-7CF7344CA56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389" y="4532335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199">
            <a:extLst>
              <a:ext uri="{FF2B5EF4-FFF2-40B4-BE49-F238E27FC236}">
                <a16:creationId xmlns:a16="http://schemas.microsoft.com/office/drawing/2014/main" xmlns="" id="{EDDE3A2F-E537-C944-83F4-DFF6C72243C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262" y="3241132"/>
            <a:ext cx="439599" cy="46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49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143E7C0-B383-BB44-84E4-E906C846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Injected corticosteroids for treating plantar heel pain in adults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E234E348-44A7-504E-931D-FA9396CAB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dirty="0"/>
              <a:t>To </a:t>
            </a:r>
            <a:r>
              <a:rPr lang="it-IT" sz="1800" dirty="0" err="1"/>
              <a:t>assess</a:t>
            </a:r>
            <a:r>
              <a:rPr lang="it-IT" sz="1800" dirty="0"/>
              <a:t> the benefits and </a:t>
            </a:r>
            <a:r>
              <a:rPr lang="it-IT" sz="1800" dirty="0" err="1"/>
              <a:t>harms</a:t>
            </a:r>
            <a:r>
              <a:rPr lang="it-IT" sz="1800" dirty="0"/>
              <a:t> of </a:t>
            </a:r>
            <a:r>
              <a:rPr lang="it-IT" sz="1800" dirty="0" err="1"/>
              <a:t>injected</a:t>
            </a:r>
            <a:r>
              <a:rPr lang="it-IT" sz="1800" dirty="0"/>
              <a:t> </a:t>
            </a:r>
            <a:r>
              <a:rPr lang="it-IT" sz="1800" dirty="0" err="1"/>
              <a:t>corticosteroids</a:t>
            </a:r>
            <a:r>
              <a:rPr lang="it-IT" sz="1800" dirty="0"/>
              <a:t> for </a:t>
            </a:r>
            <a:r>
              <a:rPr lang="it-IT" sz="1800" dirty="0" err="1"/>
              <a:t>treating</a:t>
            </a:r>
            <a:r>
              <a:rPr lang="it-IT" sz="1800" dirty="0"/>
              <a:t> </a:t>
            </a:r>
            <a:r>
              <a:rPr lang="it-IT" sz="1800" dirty="0" err="1"/>
              <a:t>plantar</a:t>
            </a:r>
            <a:r>
              <a:rPr lang="it-IT" sz="1800" dirty="0"/>
              <a:t> </a:t>
            </a:r>
            <a:r>
              <a:rPr lang="it-IT" sz="1800" dirty="0" err="1"/>
              <a:t>heel</a:t>
            </a:r>
            <a:r>
              <a:rPr lang="it-IT" sz="1800" dirty="0"/>
              <a:t> </a:t>
            </a:r>
            <a:r>
              <a:rPr lang="it-IT" sz="1800" dirty="0" err="1"/>
              <a:t>pain</a:t>
            </a:r>
            <a:r>
              <a:rPr lang="it-IT" sz="1800" dirty="0"/>
              <a:t> in </a:t>
            </a:r>
            <a:r>
              <a:rPr lang="it-IT" sz="1800" dirty="0" err="1"/>
              <a:t>adults</a:t>
            </a:r>
            <a:r>
              <a:rPr lang="it-IT" sz="1800" dirty="0"/>
              <a:t>.</a:t>
            </a:r>
          </a:p>
          <a:p>
            <a:r>
              <a:rPr lang="it-IT" sz="1800" dirty="0"/>
              <a:t>39 </a:t>
            </a:r>
            <a:r>
              <a:rPr lang="it-IT" sz="1800" dirty="0" err="1"/>
              <a:t>studies</a:t>
            </a:r>
            <a:r>
              <a:rPr lang="it-IT" sz="1800" dirty="0"/>
              <a:t> (2492 </a:t>
            </a:r>
            <a:r>
              <a:rPr lang="it-IT" sz="1800" dirty="0" err="1"/>
              <a:t>adults</a:t>
            </a:r>
            <a:r>
              <a:rPr lang="it-IT" sz="1800" dirty="0"/>
              <a:t>) </a:t>
            </a:r>
            <a:r>
              <a:rPr lang="it-IT" sz="1800" b="1" dirty="0" err="1"/>
              <a:t>comparing</a:t>
            </a:r>
            <a:r>
              <a:rPr lang="it-IT" sz="1800" b="1" dirty="0"/>
              <a:t> </a:t>
            </a:r>
            <a:r>
              <a:rPr lang="it-IT" sz="1800" b="1" dirty="0" err="1"/>
              <a:t>steroid</a:t>
            </a:r>
            <a:r>
              <a:rPr lang="it-IT" sz="1800" b="1" dirty="0"/>
              <a:t> </a:t>
            </a:r>
            <a:r>
              <a:rPr lang="it-IT" sz="1800" b="1" dirty="0" err="1"/>
              <a:t>injection</a:t>
            </a:r>
            <a:r>
              <a:rPr lang="it-IT" sz="1800" dirty="0"/>
              <a:t> with placebo or no treatment, </a:t>
            </a:r>
            <a:r>
              <a:rPr lang="it-IT" sz="1800" dirty="0" err="1"/>
              <a:t>tibial</a:t>
            </a:r>
            <a:r>
              <a:rPr lang="it-IT" sz="1800" dirty="0"/>
              <a:t> </a:t>
            </a:r>
            <a:r>
              <a:rPr lang="it-IT" sz="1800" dirty="0" err="1"/>
              <a:t>nerve</a:t>
            </a:r>
            <a:r>
              <a:rPr lang="it-IT" sz="1800" dirty="0"/>
              <a:t> </a:t>
            </a:r>
            <a:r>
              <a:rPr lang="it-IT" sz="1800" dirty="0" err="1"/>
              <a:t>block</a:t>
            </a:r>
            <a:r>
              <a:rPr lang="it-IT" sz="1800" dirty="0"/>
              <a:t> with </a:t>
            </a:r>
            <a:r>
              <a:rPr lang="it-IT" sz="1800" dirty="0" err="1"/>
              <a:t>anaesthetic</a:t>
            </a:r>
            <a:r>
              <a:rPr lang="it-IT" sz="1800" dirty="0"/>
              <a:t>, </a:t>
            </a:r>
            <a:r>
              <a:rPr lang="it-IT" sz="1800" dirty="0" err="1"/>
              <a:t>heel</a:t>
            </a:r>
            <a:r>
              <a:rPr lang="it-IT" sz="1800" dirty="0"/>
              <a:t> </a:t>
            </a:r>
            <a:r>
              <a:rPr lang="it-IT" sz="1800" dirty="0" err="1"/>
              <a:t>pads</a:t>
            </a:r>
            <a:r>
              <a:rPr lang="it-IT" sz="1800" dirty="0"/>
              <a:t>, </a:t>
            </a:r>
            <a:r>
              <a:rPr lang="it-IT" sz="1800" dirty="0" err="1"/>
              <a:t>oral</a:t>
            </a:r>
            <a:r>
              <a:rPr lang="it-IT" sz="1800" dirty="0"/>
              <a:t> </a:t>
            </a:r>
            <a:r>
              <a:rPr lang="it-IT" sz="1800" dirty="0" err="1"/>
              <a:t>NSAIDs</a:t>
            </a:r>
            <a:r>
              <a:rPr lang="it-IT" sz="1800" dirty="0"/>
              <a:t>, an intensive </a:t>
            </a:r>
            <a:r>
              <a:rPr lang="it-IT" sz="1800" dirty="0" err="1"/>
              <a:t>exercise</a:t>
            </a:r>
            <a:r>
              <a:rPr lang="it-IT" sz="1800" dirty="0"/>
              <a:t> </a:t>
            </a:r>
            <a:r>
              <a:rPr lang="it-IT" sz="1800" dirty="0" err="1"/>
              <a:t>programme</a:t>
            </a:r>
            <a:r>
              <a:rPr lang="it-IT" sz="1800" dirty="0"/>
              <a:t>, shock </a:t>
            </a:r>
            <a:r>
              <a:rPr lang="it-IT" sz="1800" dirty="0" err="1"/>
              <a:t>wave</a:t>
            </a:r>
            <a:r>
              <a:rPr lang="it-IT" sz="1800" dirty="0"/>
              <a:t> </a:t>
            </a:r>
            <a:r>
              <a:rPr lang="it-IT" sz="1800" dirty="0" err="1"/>
              <a:t>therapy</a:t>
            </a:r>
            <a:r>
              <a:rPr lang="it-IT" sz="1800" dirty="0"/>
              <a:t>, laser, </a:t>
            </a:r>
            <a:r>
              <a:rPr lang="it-IT" sz="1800" dirty="0" err="1"/>
              <a:t>radiation</a:t>
            </a:r>
            <a:r>
              <a:rPr lang="it-IT" sz="1800" dirty="0"/>
              <a:t> </a:t>
            </a:r>
            <a:r>
              <a:rPr lang="it-IT" sz="1800" dirty="0" err="1"/>
              <a:t>therapy</a:t>
            </a:r>
            <a:r>
              <a:rPr lang="it-IT" sz="1800" dirty="0"/>
              <a:t>, </a:t>
            </a:r>
            <a:r>
              <a:rPr lang="it-IT" sz="1800" dirty="0" err="1"/>
              <a:t>local</a:t>
            </a:r>
            <a:r>
              <a:rPr lang="it-IT" sz="1800" dirty="0"/>
              <a:t> NSAID </a:t>
            </a:r>
            <a:r>
              <a:rPr lang="it-IT" sz="1800" dirty="0" err="1"/>
              <a:t>injection</a:t>
            </a:r>
            <a:r>
              <a:rPr lang="it-IT" sz="1800" dirty="0"/>
              <a:t>, </a:t>
            </a:r>
            <a:r>
              <a:rPr lang="it-IT" sz="1800" dirty="0" err="1"/>
              <a:t>platelet-rich</a:t>
            </a:r>
            <a:r>
              <a:rPr lang="it-IT" sz="1800" dirty="0"/>
              <a:t> plasma </a:t>
            </a:r>
            <a:r>
              <a:rPr lang="it-IT" sz="1800" dirty="0" err="1"/>
              <a:t>injections</a:t>
            </a:r>
            <a:r>
              <a:rPr lang="it-IT" sz="1800" dirty="0"/>
              <a:t>, </a:t>
            </a:r>
            <a:r>
              <a:rPr lang="it-IT" sz="1800" dirty="0" err="1"/>
              <a:t>injection</a:t>
            </a:r>
            <a:r>
              <a:rPr lang="it-IT" sz="1800" dirty="0"/>
              <a:t> of the </a:t>
            </a:r>
            <a:r>
              <a:rPr lang="it-IT" sz="1800" dirty="0" err="1"/>
              <a:t>person’s</a:t>
            </a:r>
            <a:r>
              <a:rPr lang="it-IT" sz="1800" dirty="0"/>
              <a:t> </a:t>
            </a:r>
            <a:r>
              <a:rPr lang="it-IT" sz="1800" dirty="0" err="1"/>
              <a:t>own</a:t>
            </a:r>
            <a:r>
              <a:rPr lang="it-IT" sz="1800" dirty="0"/>
              <a:t> (</a:t>
            </a:r>
            <a:r>
              <a:rPr lang="it-IT" sz="1800" dirty="0" err="1"/>
              <a:t>autologous</a:t>
            </a:r>
            <a:r>
              <a:rPr lang="it-IT" sz="1800" dirty="0"/>
              <a:t>) </a:t>
            </a:r>
            <a:r>
              <a:rPr lang="it-IT" sz="1800" dirty="0" err="1"/>
              <a:t>blood</a:t>
            </a:r>
            <a:r>
              <a:rPr lang="it-IT" sz="1800" dirty="0"/>
              <a:t>, </a:t>
            </a:r>
            <a:r>
              <a:rPr lang="it-IT" sz="1800" dirty="0" err="1"/>
              <a:t>botulinum</a:t>
            </a:r>
            <a:r>
              <a:rPr lang="it-IT" sz="1800" dirty="0"/>
              <a:t> </a:t>
            </a:r>
            <a:r>
              <a:rPr lang="it-IT" sz="1800" dirty="0" err="1"/>
              <a:t>toxin</a:t>
            </a:r>
            <a:r>
              <a:rPr lang="it-IT" sz="1800" dirty="0"/>
              <a:t> </a:t>
            </a:r>
            <a:r>
              <a:rPr lang="it-IT" sz="1800" dirty="0" err="1"/>
              <a:t>injections</a:t>
            </a:r>
            <a:r>
              <a:rPr lang="it-IT" sz="1800" dirty="0"/>
              <a:t>, </a:t>
            </a:r>
            <a:r>
              <a:rPr lang="it-IT" sz="1800" dirty="0" err="1"/>
              <a:t>frozen</a:t>
            </a:r>
            <a:r>
              <a:rPr lang="it-IT" sz="1800" dirty="0"/>
              <a:t> human </a:t>
            </a:r>
            <a:r>
              <a:rPr lang="it-IT" sz="1800" dirty="0" err="1"/>
              <a:t>amniotic</a:t>
            </a:r>
            <a:r>
              <a:rPr lang="it-IT" sz="1800" dirty="0"/>
              <a:t> membrane </a:t>
            </a:r>
            <a:r>
              <a:rPr lang="it-IT" sz="1800" dirty="0" err="1"/>
              <a:t>injection</a:t>
            </a:r>
            <a:r>
              <a:rPr lang="it-IT" sz="1800" dirty="0"/>
              <a:t>, </a:t>
            </a:r>
            <a:r>
              <a:rPr lang="it-IT" sz="1800" dirty="0" err="1"/>
              <a:t>localised</a:t>
            </a:r>
            <a:r>
              <a:rPr lang="it-IT" sz="1800" dirty="0"/>
              <a:t> </a:t>
            </a:r>
            <a:r>
              <a:rPr lang="it-IT" sz="1800" dirty="0" err="1"/>
              <a:t>peppering</a:t>
            </a:r>
            <a:r>
              <a:rPr lang="it-IT" sz="1800" dirty="0"/>
              <a:t> </a:t>
            </a:r>
            <a:r>
              <a:rPr lang="it-IT" sz="1800" dirty="0" err="1"/>
              <a:t>involving</a:t>
            </a:r>
            <a:r>
              <a:rPr lang="it-IT" sz="1800" dirty="0"/>
              <a:t> multiple </a:t>
            </a:r>
            <a:r>
              <a:rPr lang="it-IT" sz="1800" dirty="0" err="1"/>
              <a:t>pricking</a:t>
            </a:r>
            <a:r>
              <a:rPr lang="it-IT" sz="1800" dirty="0"/>
              <a:t> of the </a:t>
            </a:r>
            <a:r>
              <a:rPr lang="it-IT" sz="1800" dirty="0" err="1"/>
              <a:t>tissues</a:t>
            </a:r>
            <a:r>
              <a:rPr lang="it-IT" sz="1800" dirty="0"/>
              <a:t> </a:t>
            </a:r>
            <a:r>
              <a:rPr lang="it-IT" sz="1800" dirty="0" err="1"/>
              <a:t>using</a:t>
            </a:r>
            <a:r>
              <a:rPr lang="it-IT" sz="1800" dirty="0"/>
              <a:t> an </a:t>
            </a:r>
            <a:r>
              <a:rPr lang="it-IT" sz="1800" dirty="0" err="1"/>
              <a:t>inserted</a:t>
            </a:r>
            <a:r>
              <a:rPr lang="it-IT" sz="1800" dirty="0"/>
              <a:t> </a:t>
            </a:r>
            <a:r>
              <a:rPr lang="it-IT" sz="1800" dirty="0" err="1"/>
              <a:t>needle</a:t>
            </a:r>
            <a:r>
              <a:rPr lang="it-IT" sz="1800" dirty="0"/>
              <a:t>, dry </a:t>
            </a:r>
            <a:r>
              <a:rPr lang="it-IT" sz="1800" dirty="0" err="1"/>
              <a:t>needling</a:t>
            </a:r>
            <a:r>
              <a:rPr lang="it-IT" sz="1800" dirty="0"/>
              <a:t>, and mini </a:t>
            </a:r>
            <a:r>
              <a:rPr lang="it-IT" sz="1800" dirty="0" err="1"/>
              <a:t>scalpel-needle</a:t>
            </a:r>
            <a:r>
              <a:rPr lang="it-IT" sz="1800" dirty="0"/>
              <a:t> release. 5 </a:t>
            </a:r>
            <a:r>
              <a:rPr lang="it-IT" sz="1800" dirty="0" err="1"/>
              <a:t>studies</a:t>
            </a:r>
            <a:r>
              <a:rPr lang="it-IT" sz="1800" dirty="0"/>
              <a:t> </a:t>
            </a:r>
            <a:r>
              <a:rPr lang="it-IT" sz="1800" dirty="0" err="1"/>
              <a:t>compared</a:t>
            </a:r>
            <a:r>
              <a:rPr lang="it-IT" sz="1800" dirty="0"/>
              <a:t> </a:t>
            </a:r>
            <a:r>
              <a:rPr lang="it-IT" sz="1800" dirty="0" err="1"/>
              <a:t>different</a:t>
            </a:r>
            <a:r>
              <a:rPr lang="it-IT" sz="1800" dirty="0"/>
              <a:t> </a:t>
            </a:r>
            <a:r>
              <a:rPr lang="it-IT" sz="1800" dirty="0" err="1"/>
              <a:t>techniques</a:t>
            </a:r>
            <a:r>
              <a:rPr lang="it-IT" sz="1800" dirty="0"/>
              <a:t> of </a:t>
            </a:r>
            <a:r>
              <a:rPr lang="it-IT" sz="1800" dirty="0" err="1"/>
              <a:t>local</a:t>
            </a:r>
            <a:r>
              <a:rPr lang="it-IT" sz="1800" dirty="0"/>
              <a:t> </a:t>
            </a:r>
            <a:r>
              <a:rPr lang="it-IT" sz="1800" dirty="0" err="1"/>
              <a:t>steroid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.</a:t>
            </a:r>
          </a:p>
          <a:p>
            <a:r>
              <a:rPr lang="it-IT" sz="1800" dirty="0" err="1"/>
              <a:t>There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b="1" dirty="0" err="1"/>
              <a:t>low</a:t>
            </a:r>
            <a:r>
              <a:rPr lang="it-IT" sz="1800" b="1" dirty="0"/>
              <a:t> </a:t>
            </a:r>
            <a:r>
              <a:rPr lang="it-IT" sz="1800" b="1" dirty="0" err="1"/>
              <a:t>quality</a:t>
            </a:r>
            <a:r>
              <a:rPr lang="it-IT" sz="1800" b="1" dirty="0"/>
              <a:t> </a:t>
            </a:r>
            <a:r>
              <a:rPr lang="it-IT" sz="1800" b="1" dirty="0" err="1"/>
              <a:t>evidence</a:t>
            </a:r>
            <a:r>
              <a:rPr lang="it-IT" sz="1800" b="1" dirty="0"/>
              <a:t> </a:t>
            </a:r>
            <a:r>
              <a:rPr lang="it-IT" sz="1800" b="1" dirty="0" err="1"/>
              <a:t>that</a:t>
            </a:r>
            <a:r>
              <a:rPr lang="it-IT" sz="1800" b="1" dirty="0"/>
              <a:t> </a:t>
            </a:r>
            <a:r>
              <a:rPr lang="it-IT" sz="1800" b="1" dirty="0" err="1"/>
              <a:t>local</a:t>
            </a:r>
            <a:r>
              <a:rPr lang="it-IT" sz="1800" b="1" dirty="0"/>
              <a:t> </a:t>
            </a:r>
            <a:r>
              <a:rPr lang="it-IT" sz="1800" b="1" dirty="0" err="1"/>
              <a:t>steroid</a:t>
            </a:r>
            <a:r>
              <a:rPr lang="it-IT" sz="1800" b="1" dirty="0"/>
              <a:t> </a:t>
            </a:r>
            <a:r>
              <a:rPr lang="it-IT" sz="1800" b="1" dirty="0" err="1"/>
              <a:t>injections</a:t>
            </a:r>
            <a:r>
              <a:rPr lang="it-IT" sz="1800" b="1" dirty="0"/>
              <a:t> </a:t>
            </a:r>
            <a:r>
              <a:rPr lang="it-IT" sz="1800" b="1" dirty="0" err="1"/>
              <a:t>may</a:t>
            </a:r>
            <a:r>
              <a:rPr lang="it-IT" sz="1800" b="1" dirty="0"/>
              <a:t> </a:t>
            </a:r>
            <a:r>
              <a:rPr lang="it-IT" sz="1800" b="1" dirty="0" err="1"/>
              <a:t>slightly</a:t>
            </a:r>
            <a:r>
              <a:rPr lang="it-IT" sz="1800" b="1" dirty="0"/>
              <a:t> reduce </a:t>
            </a:r>
            <a:r>
              <a:rPr lang="it-IT" sz="1800" b="1" dirty="0" err="1"/>
              <a:t>heel</a:t>
            </a:r>
            <a:r>
              <a:rPr lang="it-IT" sz="1800" b="1" dirty="0"/>
              <a:t> </a:t>
            </a:r>
            <a:r>
              <a:rPr lang="it-IT" sz="1800" b="1" dirty="0" err="1"/>
              <a:t>pain</a:t>
            </a:r>
            <a:r>
              <a:rPr lang="it-IT" sz="1800" b="1" dirty="0"/>
              <a:t> up to </a:t>
            </a:r>
            <a:r>
              <a:rPr lang="it-IT" sz="1800" b="1" dirty="0" err="1"/>
              <a:t>one</a:t>
            </a:r>
            <a:r>
              <a:rPr lang="it-IT" sz="1800" b="1" dirty="0"/>
              <a:t> </a:t>
            </a:r>
            <a:r>
              <a:rPr lang="it-IT" sz="1800" b="1" dirty="0" err="1"/>
              <a:t>month</a:t>
            </a:r>
            <a:r>
              <a:rPr lang="it-IT" sz="1800" b="1" dirty="0"/>
              <a:t> </a:t>
            </a:r>
            <a:r>
              <a:rPr lang="it-IT" sz="1800" dirty="0" err="1"/>
              <a:t>but</a:t>
            </a:r>
            <a:r>
              <a:rPr lang="it-IT" sz="1800" dirty="0"/>
              <a:t> </a:t>
            </a:r>
            <a:r>
              <a:rPr lang="it-IT" sz="1800" dirty="0" err="1"/>
              <a:t>not</a:t>
            </a:r>
            <a:r>
              <a:rPr lang="it-IT" sz="1800" dirty="0"/>
              <a:t> </a:t>
            </a:r>
            <a:r>
              <a:rPr lang="it-IT" sz="1800" dirty="0" err="1"/>
              <a:t>subsequently</a:t>
            </a:r>
            <a:r>
              <a:rPr lang="it-IT" sz="1800" dirty="0"/>
              <a:t>. </a:t>
            </a:r>
            <a:r>
              <a:rPr lang="it-IT" sz="1800" dirty="0" err="1"/>
              <a:t>Serious</a:t>
            </a:r>
            <a:r>
              <a:rPr lang="it-IT" sz="1800" dirty="0"/>
              <a:t> </a:t>
            </a:r>
            <a:r>
              <a:rPr lang="it-IT" sz="1800" dirty="0" err="1"/>
              <a:t>complications</a:t>
            </a:r>
            <a:r>
              <a:rPr lang="it-IT" sz="1800" dirty="0"/>
              <a:t> </a:t>
            </a:r>
            <a:r>
              <a:rPr lang="it-IT" sz="1800" dirty="0" err="1"/>
              <a:t>were</a:t>
            </a:r>
            <a:r>
              <a:rPr lang="it-IT" sz="1800" dirty="0"/>
              <a:t> under-</a:t>
            </a:r>
            <a:r>
              <a:rPr lang="it-IT" sz="1800" dirty="0" err="1"/>
              <a:t>reported</a:t>
            </a:r>
            <a:r>
              <a:rPr lang="it-IT" sz="1800" dirty="0"/>
              <a:t>.</a:t>
            </a:r>
          </a:p>
          <a:p>
            <a:endParaRPr lang="it-IT" sz="1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F6D91D8F-0EC0-DD4B-94B8-5D18D11277BA}"/>
              </a:ext>
            </a:extLst>
          </p:cNvPr>
          <p:cNvSpPr txBox="1"/>
          <p:nvPr/>
        </p:nvSpPr>
        <p:spPr>
          <a:xfrm>
            <a:off x="586318" y="6061176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David JA, </a:t>
            </a:r>
            <a:r>
              <a:rPr lang="it-IT" sz="1400" dirty="0" err="1">
                <a:solidFill>
                  <a:schemeClr val="accent1"/>
                </a:solidFill>
              </a:rPr>
              <a:t>Sankarapandian</a:t>
            </a:r>
            <a:r>
              <a:rPr lang="it-IT" sz="1400" dirty="0">
                <a:solidFill>
                  <a:schemeClr val="accent1"/>
                </a:solidFill>
              </a:rPr>
              <a:t> V, Christopher PRH, </a:t>
            </a:r>
            <a:r>
              <a:rPr lang="it-IT" sz="1400" dirty="0" err="1">
                <a:solidFill>
                  <a:schemeClr val="accent1"/>
                </a:solidFill>
              </a:rPr>
              <a:t>Chatterjee</a:t>
            </a:r>
            <a:r>
              <a:rPr lang="it-IT" sz="1400" dirty="0">
                <a:solidFill>
                  <a:schemeClr val="accent1"/>
                </a:solidFill>
              </a:rPr>
              <a:t> A, </a:t>
            </a:r>
            <a:r>
              <a:rPr lang="it-IT" sz="1400" dirty="0" err="1">
                <a:solidFill>
                  <a:schemeClr val="accent1"/>
                </a:solidFill>
              </a:rPr>
              <a:t>Macaden</a:t>
            </a:r>
            <a:r>
              <a:rPr lang="it-IT" sz="1400" dirty="0">
                <a:solidFill>
                  <a:schemeClr val="accent1"/>
                </a:solidFill>
              </a:rPr>
              <a:t> AS.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Injected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corticosteroids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treating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plantar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heel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 in </a:t>
            </a:r>
            <a:r>
              <a:rPr lang="it-IT" sz="1400" dirty="0" err="1">
                <a:solidFill>
                  <a:schemeClr val="accent1"/>
                </a:solidFill>
              </a:rPr>
              <a:t>adults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2017,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6. Art. No.: CD009348.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69E44EFE-8757-FA46-B1B1-D3F97DB87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12991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4865A2F2-D22F-0342-A9AE-12E67810F5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5208739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BF855C74-042F-424E-9FD3-A2D709D9E7B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654490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CCDAF99B-1C61-7747-9CEB-E280278912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2311" y="0"/>
            <a:ext cx="1814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2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FBA35B7-DED3-E14F-AC9E-EA94FC635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Viscosupplementation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2CBB9CF8-934F-D145-B0B0-48E26B0AA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b="1" dirty="0" err="1"/>
              <a:t>Injection</a:t>
            </a:r>
            <a:r>
              <a:rPr lang="it-IT" sz="1800" b="1" dirty="0"/>
              <a:t> of </a:t>
            </a:r>
            <a:r>
              <a:rPr lang="it-IT" sz="1800" b="1" dirty="0" err="1"/>
              <a:t>exogenous</a:t>
            </a:r>
            <a:r>
              <a:rPr lang="it-IT" sz="1800" b="1" dirty="0"/>
              <a:t> </a:t>
            </a:r>
            <a:r>
              <a:rPr lang="it-IT" sz="1800" b="1" dirty="0" err="1"/>
              <a:t>hyaluronic</a:t>
            </a:r>
            <a:r>
              <a:rPr lang="it-IT" sz="1800" b="1" dirty="0"/>
              <a:t> acid </a:t>
            </a:r>
            <a:r>
              <a:rPr lang="it-IT" sz="1800" b="1" dirty="0" err="1"/>
              <a:t>into</a:t>
            </a:r>
            <a:r>
              <a:rPr lang="it-IT" sz="1800" b="1" dirty="0"/>
              <a:t> </a:t>
            </a:r>
            <a:r>
              <a:rPr lang="it-IT" sz="1800" b="1" dirty="0" err="1"/>
              <a:t>diarthrodial</a:t>
            </a:r>
            <a:r>
              <a:rPr lang="it-IT" sz="1800" b="1" dirty="0"/>
              <a:t> </a:t>
            </a:r>
            <a:r>
              <a:rPr lang="it-IT" sz="1800" b="1" dirty="0" err="1"/>
              <a:t>joints</a:t>
            </a:r>
            <a:r>
              <a:rPr lang="it-IT" sz="1800" dirty="0"/>
              <a:t>, with the </a:t>
            </a:r>
            <a:r>
              <a:rPr lang="it-IT" sz="1800" dirty="0" err="1"/>
              <a:t>aim</a:t>
            </a:r>
            <a:r>
              <a:rPr lang="it-IT" sz="1800" dirty="0"/>
              <a:t> of </a:t>
            </a:r>
            <a:r>
              <a:rPr lang="it-IT" sz="1800" dirty="0" err="1"/>
              <a:t>restoring</a:t>
            </a:r>
            <a:r>
              <a:rPr lang="it-IT" sz="1800" dirty="0"/>
              <a:t> the </a:t>
            </a:r>
            <a:r>
              <a:rPr lang="it-IT" sz="1800" dirty="0" err="1"/>
              <a:t>rheological</a:t>
            </a:r>
            <a:r>
              <a:rPr lang="it-IT" sz="1800" dirty="0"/>
              <a:t> </a:t>
            </a:r>
            <a:r>
              <a:rPr lang="it-IT" sz="1800" dirty="0" err="1"/>
              <a:t>properties</a:t>
            </a:r>
            <a:r>
              <a:rPr lang="it-IT" sz="1800" dirty="0"/>
              <a:t> of the </a:t>
            </a:r>
            <a:r>
              <a:rPr lang="it-IT" sz="1800" dirty="0" err="1"/>
              <a:t>synovial</a:t>
            </a:r>
            <a:r>
              <a:rPr lang="it-IT" sz="1800" dirty="0"/>
              <a:t> </a:t>
            </a:r>
            <a:r>
              <a:rPr lang="it-IT" sz="1800" dirty="0" err="1"/>
              <a:t>fluid</a:t>
            </a:r>
            <a:r>
              <a:rPr lang="it-IT" sz="1800" dirty="0"/>
              <a:t>, </a:t>
            </a:r>
            <a:r>
              <a:rPr lang="it-IT" sz="1800" dirty="0" err="1"/>
              <a:t>thereby</a:t>
            </a:r>
            <a:r>
              <a:rPr lang="it-IT" sz="1800" dirty="0"/>
              <a:t> </a:t>
            </a:r>
            <a:r>
              <a:rPr lang="it-IT" sz="1800" dirty="0" err="1"/>
              <a:t>producing</a:t>
            </a:r>
            <a:r>
              <a:rPr lang="it-IT" sz="1800" dirty="0"/>
              <a:t> </a:t>
            </a:r>
            <a:r>
              <a:rPr lang="it-IT" sz="1800" b="1" dirty="0" err="1"/>
              <a:t>mechanical</a:t>
            </a:r>
            <a:r>
              <a:rPr lang="it-IT" sz="1800" b="1" dirty="0"/>
              <a:t>, </a:t>
            </a:r>
            <a:r>
              <a:rPr lang="it-IT" sz="1800" b="1" dirty="0" err="1"/>
              <a:t>analgesic</a:t>
            </a:r>
            <a:r>
              <a:rPr lang="it-IT" sz="1800" b="1" dirty="0"/>
              <a:t>, anti-</a:t>
            </a:r>
            <a:r>
              <a:rPr lang="it-IT" sz="1800" b="1" dirty="0" err="1"/>
              <a:t>inflammatory</a:t>
            </a:r>
            <a:r>
              <a:rPr lang="it-IT" sz="1800" b="1" dirty="0"/>
              <a:t> and </a:t>
            </a:r>
            <a:r>
              <a:rPr lang="it-IT" sz="1800" b="1" dirty="0" err="1"/>
              <a:t>chondroprotective</a:t>
            </a:r>
            <a:r>
              <a:rPr lang="it-IT" sz="1800" b="1" dirty="0"/>
              <a:t> </a:t>
            </a:r>
            <a:r>
              <a:rPr lang="it-IT" sz="1800" b="1" dirty="0" err="1"/>
              <a:t>effects</a:t>
            </a:r>
            <a:r>
              <a:rPr lang="it-IT" sz="1800" b="1" dirty="0"/>
              <a:t>. </a:t>
            </a:r>
          </a:p>
          <a:p>
            <a:r>
              <a:rPr lang="it-IT" sz="1800" dirty="0" err="1"/>
              <a:t>Hyaluronic</a:t>
            </a:r>
            <a:r>
              <a:rPr lang="it-IT" sz="1800" dirty="0"/>
              <a:t> acid </a:t>
            </a:r>
            <a:r>
              <a:rPr lang="it-IT" sz="1800" dirty="0" err="1"/>
              <a:t>is</a:t>
            </a:r>
            <a:r>
              <a:rPr lang="it-IT" sz="1800" dirty="0"/>
              <a:t> a high-</a:t>
            </a:r>
            <a:r>
              <a:rPr lang="it-IT" sz="1800" dirty="0" err="1"/>
              <a:t>viscosity</a:t>
            </a:r>
            <a:r>
              <a:rPr lang="it-IT" sz="1800" dirty="0"/>
              <a:t> </a:t>
            </a:r>
            <a:r>
              <a:rPr lang="it-IT" sz="1800" dirty="0" err="1"/>
              <a:t>polysaccharide</a:t>
            </a:r>
            <a:r>
              <a:rPr lang="it-IT" sz="1800" dirty="0"/>
              <a:t> </a:t>
            </a:r>
            <a:r>
              <a:rPr lang="it-IT" sz="1800" dirty="0" err="1"/>
              <a:t>that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produced</a:t>
            </a:r>
            <a:r>
              <a:rPr lang="it-IT" sz="1800" dirty="0"/>
              <a:t> </a:t>
            </a:r>
            <a:r>
              <a:rPr lang="it-IT" sz="1800" dirty="0" err="1"/>
              <a:t>naturally</a:t>
            </a:r>
            <a:r>
              <a:rPr lang="it-IT" sz="1800" dirty="0"/>
              <a:t> by the B </a:t>
            </a:r>
            <a:r>
              <a:rPr lang="it-IT" sz="1800" dirty="0" err="1"/>
              <a:t>cells</a:t>
            </a:r>
            <a:r>
              <a:rPr lang="it-IT" sz="1800" dirty="0"/>
              <a:t> of the </a:t>
            </a:r>
            <a:r>
              <a:rPr lang="it-IT" sz="1800" dirty="0" err="1"/>
              <a:t>synovial</a:t>
            </a:r>
            <a:r>
              <a:rPr lang="it-IT" sz="1800" dirty="0"/>
              <a:t> membrane. From a </a:t>
            </a:r>
            <a:r>
              <a:rPr lang="it-IT" sz="1800" dirty="0" err="1"/>
              <a:t>biochemical</a:t>
            </a:r>
            <a:r>
              <a:rPr lang="it-IT" sz="1800" dirty="0"/>
              <a:t> </a:t>
            </a:r>
            <a:r>
              <a:rPr lang="it-IT" sz="1800" dirty="0" err="1"/>
              <a:t>point</a:t>
            </a:r>
            <a:r>
              <a:rPr lang="it-IT" sz="1800" dirty="0"/>
              <a:t> of </a:t>
            </a:r>
            <a:r>
              <a:rPr lang="it-IT" sz="1800" dirty="0" err="1"/>
              <a:t>view</a:t>
            </a:r>
            <a:r>
              <a:rPr lang="it-IT" sz="1800" dirty="0"/>
              <a:t>, </a:t>
            </a:r>
            <a:r>
              <a:rPr lang="it-IT" sz="1800" dirty="0" err="1"/>
              <a:t>it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classified</a:t>
            </a:r>
            <a:r>
              <a:rPr lang="it-IT" sz="1800" dirty="0"/>
              <a:t> in the </a:t>
            </a:r>
            <a:r>
              <a:rPr lang="it-IT" sz="1800" dirty="0" err="1"/>
              <a:t>glycosaminoglycan</a:t>
            </a:r>
            <a:r>
              <a:rPr lang="it-IT" sz="1800" dirty="0"/>
              <a:t> (GAG) </a:t>
            </a:r>
            <a:r>
              <a:rPr lang="it-IT" sz="1800" dirty="0" err="1"/>
              <a:t>group</a:t>
            </a:r>
            <a:r>
              <a:rPr lang="it-IT" sz="1800" dirty="0"/>
              <a:t>. </a:t>
            </a:r>
          </a:p>
          <a:p>
            <a:r>
              <a:rPr lang="it-IT" sz="1800" dirty="0"/>
              <a:t>Under </a:t>
            </a:r>
            <a:r>
              <a:rPr lang="it-IT" sz="1800" dirty="0" err="1"/>
              <a:t>physiological</a:t>
            </a:r>
            <a:r>
              <a:rPr lang="it-IT" sz="1800" dirty="0"/>
              <a:t> </a:t>
            </a:r>
            <a:r>
              <a:rPr lang="it-IT" sz="1800" dirty="0" err="1"/>
              <a:t>conditions</a:t>
            </a:r>
            <a:r>
              <a:rPr lang="it-IT" sz="1800" dirty="0"/>
              <a:t>, </a:t>
            </a:r>
            <a:r>
              <a:rPr lang="it-IT" sz="1800" dirty="0" err="1"/>
              <a:t>it</a:t>
            </a:r>
            <a:r>
              <a:rPr lang="it-IT" sz="1800" dirty="0"/>
              <a:t> </a:t>
            </a:r>
            <a:r>
              <a:rPr lang="it-IT" sz="1800" dirty="0" err="1"/>
              <a:t>behaves</a:t>
            </a:r>
            <a:r>
              <a:rPr lang="it-IT" sz="1800" dirty="0"/>
              <a:t> </a:t>
            </a:r>
            <a:r>
              <a:rPr lang="it-IT" sz="1800" dirty="0" err="1"/>
              <a:t>like</a:t>
            </a:r>
            <a:r>
              <a:rPr lang="it-IT" sz="1800" dirty="0"/>
              <a:t> a </a:t>
            </a:r>
            <a:r>
              <a:rPr lang="it-IT" sz="1800" dirty="0" err="1"/>
              <a:t>salt</a:t>
            </a:r>
            <a:r>
              <a:rPr lang="it-IT" sz="1800" dirty="0"/>
              <a:t> and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therefore</a:t>
            </a:r>
            <a:r>
              <a:rPr lang="it-IT" sz="1800" dirty="0"/>
              <a:t> </a:t>
            </a:r>
            <a:r>
              <a:rPr lang="it-IT" sz="1800" dirty="0" err="1"/>
              <a:t>named</a:t>
            </a:r>
            <a:r>
              <a:rPr lang="it-IT" sz="1800" dirty="0"/>
              <a:t> </a:t>
            </a:r>
            <a:r>
              <a:rPr lang="it-IT" sz="1800" dirty="0" err="1"/>
              <a:t>sodium</a:t>
            </a:r>
            <a:r>
              <a:rPr lang="it-IT" sz="1800" dirty="0"/>
              <a:t> </a:t>
            </a:r>
            <a:r>
              <a:rPr lang="it-IT" sz="1800" dirty="0" err="1"/>
              <a:t>hyaluronate</a:t>
            </a:r>
            <a:r>
              <a:rPr lang="it-IT" sz="1800" dirty="0"/>
              <a:t> or </a:t>
            </a:r>
            <a:r>
              <a:rPr lang="it-IT" sz="1800" dirty="0" err="1"/>
              <a:t>hyaluronan</a:t>
            </a:r>
            <a:r>
              <a:rPr lang="it-IT" sz="1800" dirty="0"/>
              <a:t>.</a:t>
            </a:r>
          </a:p>
          <a:p>
            <a:r>
              <a:rPr lang="it-IT" sz="1800" b="1" dirty="0" err="1"/>
              <a:t>Its</a:t>
            </a:r>
            <a:r>
              <a:rPr lang="it-IT" sz="1800" b="1" dirty="0"/>
              <a:t> </a:t>
            </a:r>
            <a:r>
              <a:rPr lang="it-IT" sz="1800" b="1" dirty="0" err="1"/>
              <a:t>physicochemical</a:t>
            </a:r>
            <a:r>
              <a:rPr lang="it-IT" sz="1800" b="1" dirty="0"/>
              <a:t> </a:t>
            </a:r>
            <a:r>
              <a:rPr lang="it-IT" sz="1800" b="1" dirty="0" err="1"/>
              <a:t>properties</a:t>
            </a:r>
            <a:r>
              <a:rPr lang="it-IT" sz="1800" b="1" dirty="0"/>
              <a:t> are </a:t>
            </a:r>
            <a:r>
              <a:rPr lang="it-IT" sz="1800" b="1" dirty="0" err="1"/>
              <a:t>determined</a:t>
            </a:r>
            <a:r>
              <a:rPr lang="it-IT" sz="1800" b="1" dirty="0"/>
              <a:t> by </a:t>
            </a:r>
            <a:r>
              <a:rPr lang="it-IT" sz="1800" b="1" dirty="0" err="1"/>
              <a:t>its</a:t>
            </a:r>
            <a:r>
              <a:rPr lang="it-IT" sz="1800" b="1" dirty="0"/>
              <a:t> </a:t>
            </a:r>
            <a:r>
              <a:rPr lang="it-IT" sz="1800" b="1" dirty="0" err="1"/>
              <a:t>molecular</a:t>
            </a:r>
            <a:r>
              <a:rPr lang="it-IT" sz="1800" b="1" dirty="0"/>
              <a:t> </a:t>
            </a:r>
            <a:r>
              <a:rPr lang="it-IT" sz="1800" b="1" dirty="0" err="1"/>
              <a:t>weight</a:t>
            </a:r>
            <a:r>
              <a:rPr lang="it-IT" sz="1800" b="1" dirty="0"/>
              <a:t> and </a:t>
            </a:r>
            <a:r>
              <a:rPr lang="it-IT" sz="1800" b="1" dirty="0" err="1"/>
              <a:t>spatial</a:t>
            </a:r>
            <a:r>
              <a:rPr lang="it-IT" sz="1800" b="1" dirty="0"/>
              <a:t> </a:t>
            </a:r>
            <a:r>
              <a:rPr lang="it-IT" sz="1800" b="1" dirty="0" err="1"/>
              <a:t>shape</a:t>
            </a:r>
            <a:r>
              <a:rPr lang="it-IT" sz="1800" dirty="0"/>
              <a:t>. High </a:t>
            </a:r>
            <a:r>
              <a:rPr lang="it-IT" sz="1800" dirty="0" err="1"/>
              <a:t>molecular</a:t>
            </a:r>
            <a:r>
              <a:rPr lang="it-IT" sz="1800" dirty="0"/>
              <a:t> </a:t>
            </a:r>
            <a:r>
              <a:rPr lang="it-IT" sz="1800" dirty="0" err="1"/>
              <a:t>weight</a:t>
            </a:r>
            <a:r>
              <a:rPr lang="it-IT" sz="1800" dirty="0"/>
              <a:t> </a:t>
            </a:r>
            <a:r>
              <a:rPr lang="it-IT" sz="1800" dirty="0" err="1"/>
              <a:t>molecules</a:t>
            </a:r>
            <a:r>
              <a:rPr lang="it-IT" sz="1800" dirty="0"/>
              <a:t> of </a:t>
            </a:r>
            <a:r>
              <a:rPr lang="it-IT" sz="1800" dirty="0" err="1"/>
              <a:t>hyaluronic</a:t>
            </a:r>
            <a:r>
              <a:rPr lang="it-IT" sz="1800" dirty="0"/>
              <a:t> acid </a:t>
            </a:r>
            <a:r>
              <a:rPr lang="it-IT" sz="1800" dirty="0" err="1"/>
              <a:t>interlink</a:t>
            </a:r>
            <a:r>
              <a:rPr lang="it-IT" sz="1800" dirty="0"/>
              <a:t> to </a:t>
            </a:r>
            <a:r>
              <a:rPr lang="it-IT" sz="1800" dirty="0" err="1"/>
              <a:t>form</a:t>
            </a:r>
            <a:r>
              <a:rPr lang="it-IT" sz="1800" dirty="0"/>
              <a:t> a high-</a:t>
            </a:r>
            <a:r>
              <a:rPr lang="it-IT" sz="1800" dirty="0" err="1"/>
              <a:t>viscosity</a:t>
            </a:r>
            <a:r>
              <a:rPr lang="it-IT" sz="1800" dirty="0"/>
              <a:t> </a:t>
            </a:r>
            <a:r>
              <a:rPr lang="it-IT" sz="1800" dirty="0" err="1"/>
              <a:t>solution</a:t>
            </a:r>
            <a:r>
              <a:rPr lang="it-IT" sz="1800" dirty="0"/>
              <a:t> </a:t>
            </a:r>
            <a:r>
              <a:rPr lang="it-IT" sz="1800" dirty="0" err="1"/>
              <a:t>that</a:t>
            </a:r>
            <a:r>
              <a:rPr lang="it-IT" sz="1800" dirty="0"/>
              <a:t> serve </a:t>
            </a:r>
            <a:r>
              <a:rPr lang="it-IT" sz="1800" dirty="0" err="1"/>
              <a:t>both</a:t>
            </a:r>
            <a:r>
              <a:rPr lang="it-IT" sz="1800" dirty="0"/>
              <a:t> </a:t>
            </a:r>
            <a:r>
              <a:rPr lang="it-IT" sz="1800" dirty="0" err="1"/>
              <a:t>as</a:t>
            </a:r>
            <a:r>
              <a:rPr lang="it-IT" sz="1800" dirty="0"/>
              <a:t> a </a:t>
            </a:r>
            <a:r>
              <a:rPr lang="it-IT" sz="1800" dirty="0" err="1"/>
              <a:t>lubricant</a:t>
            </a:r>
            <a:r>
              <a:rPr lang="it-IT" sz="1800" dirty="0"/>
              <a:t> and </a:t>
            </a:r>
            <a:r>
              <a:rPr lang="it-IT" sz="1800" dirty="0" err="1"/>
              <a:t>as</a:t>
            </a:r>
            <a:r>
              <a:rPr lang="it-IT" sz="1800" dirty="0"/>
              <a:t> a shock </a:t>
            </a:r>
            <a:r>
              <a:rPr lang="it-IT" sz="1800" dirty="0" err="1"/>
              <a:t>absorber</a:t>
            </a:r>
            <a:r>
              <a:rPr lang="it-IT" sz="1800" dirty="0"/>
              <a:t>.</a:t>
            </a:r>
            <a:endParaRPr lang="en-GB" sz="1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687395C-0E6B-EE4C-9BC8-815083682E40}"/>
              </a:ext>
            </a:extLst>
          </p:cNvPr>
          <p:cNvSpPr txBox="1"/>
          <p:nvPr/>
        </p:nvSpPr>
        <p:spPr>
          <a:xfrm>
            <a:off x="586318" y="6449482"/>
            <a:ext cx="8144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de </a:t>
            </a:r>
            <a:r>
              <a:rPr lang="it-IT" sz="1400" dirty="0" err="1">
                <a:solidFill>
                  <a:schemeClr val="accent1"/>
                </a:solidFill>
              </a:rPr>
              <a:t>Rezende</a:t>
            </a:r>
            <a:r>
              <a:rPr lang="it-IT" sz="1400" dirty="0">
                <a:solidFill>
                  <a:schemeClr val="accent1"/>
                </a:solidFill>
              </a:rPr>
              <a:t> MU, de Campos GC. VISCOSUPPLEMENTATION. </a:t>
            </a:r>
            <a:r>
              <a:rPr lang="it-IT" sz="1400" dirty="0" err="1">
                <a:solidFill>
                  <a:schemeClr val="accent1"/>
                </a:solidFill>
              </a:rPr>
              <a:t>Rev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Bras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Ortop</a:t>
            </a:r>
            <a:r>
              <a:rPr lang="it-IT" sz="1400" dirty="0">
                <a:solidFill>
                  <a:schemeClr val="accent1"/>
                </a:solidFill>
              </a:rPr>
              <a:t>. 2015;47(2):160-4.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C284D8C6-232F-0F45-A7FE-2C8A5320A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130" y="-12178"/>
            <a:ext cx="2348141" cy="203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3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61B5D52-A831-C649-9F99-FF87775B2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Viscosupplementation</a:t>
            </a:r>
            <a:r>
              <a:rPr lang="en-GB" dirty="0"/>
              <a:t> for the treatment of osteoarthritis of the knee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1EB80865-6A50-E349-A0FD-9715173D2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it-IT" sz="1800" dirty="0"/>
              <a:t>To </a:t>
            </a:r>
            <a:r>
              <a:rPr lang="it-IT" sz="1800" dirty="0" err="1"/>
              <a:t>assess</a:t>
            </a:r>
            <a:r>
              <a:rPr lang="it-IT" sz="1800" dirty="0"/>
              <a:t> the </a:t>
            </a:r>
            <a:r>
              <a:rPr lang="it-IT" sz="1800" dirty="0" err="1"/>
              <a:t>effects</a:t>
            </a:r>
            <a:r>
              <a:rPr lang="it-IT" sz="1800" dirty="0"/>
              <a:t> of </a:t>
            </a:r>
            <a:r>
              <a:rPr lang="it-IT" sz="1800" dirty="0" err="1"/>
              <a:t>viscosupplementation</a:t>
            </a:r>
            <a:r>
              <a:rPr lang="it-IT" sz="1800" dirty="0"/>
              <a:t> in the treatment of OA of the </a:t>
            </a:r>
            <a:r>
              <a:rPr lang="it-IT" sz="1800" dirty="0" err="1"/>
              <a:t>knee</a:t>
            </a:r>
            <a:r>
              <a:rPr lang="it-IT" sz="1800" dirty="0"/>
              <a:t>. </a:t>
            </a:r>
          </a:p>
          <a:p>
            <a:pPr>
              <a:spcBef>
                <a:spcPts val="600"/>
              </a:spcBef>
            </a:pPr>
            <a:r>
              <a:rPr lang="it-IT" sz="1800" b="1" dirty="0"/>
              <a:t>40 trials </a:t>
            </a:r>
            <a:r>
              <a:rPr lang="it-IT" sz="1800" dirty="0" err="1"/>
              <a:t>compared</a:t>
            </a:r>
            <a:r>
              <a:rPr lang="it-IT" sz="1800" dirty="0"/>
              <a:t> </a:t>
            </a:r>
            <a:r>
              <a:rPr lang="it-IT" sz="1800" dirty="0" err="1"/>
              <a:t>hyaluronan</a:t>
            </a:r>
            <a:r>
              <a:rPr lang="it-IT" sz="1800" dirty="0"/>
              <a:t>/</a:t>
            </a:r>
            <a:r>
              <a:rPr lang="it-IT" sz="1800" dirty="0" err="1"/>
              <a:t>hylan</a:t>
            </a:r>
            <a:r>
              <a:rPr lang="it-IT" sz="1800" dirty="0"/>
              <a:t> vs </a:t>
            </a:r>
            <a:r>
              <a:rPr lang="it-IT" sz="1800" b="1" dirty="0"/>
              <a:t>placeb</a:t>
            </a:r>
            <a:r>
              <a:rPr lang="it-IT" sz="1800" dirty="0"/>
              <a:t>o, </a:t>
            </a:r>
            <a:r>
              <a:rPr lang="en-GB" sz="1800" b="1" dirty="0"/>
              <a:t>efficacy of </a:t>
            </a:r>
            <a:r>
              <a:rPr lang="en-GB" sz="1800" b="1" dirty="0" err="1"/>
              <a:t>viscosupplementation</a:t>
            </a:r>
            <a:r>
              <a:rPr lang="en-GB" sz="1800" dirty="0"/>
              <a:t> (5 to 13 week post injection, 28 to 54% improvement for </a:t>
            </a:r>
            <a:r>
              <a:rPr lang="en-GB" sz="1800" b="1" dirty="0"/>
              <a:t>pain</a:t>
            </a:r>
            <a:r>
              <a:rPr lang="en-GB" sz="1800" dirty="0"/>
              <a:t> and 9 to 32% for </a:t>
            </a:r>
            <a:r>
              <a:rPr lang="en-GB" sz="1800" b="1" dirty="0"/>
              <a:t>function</a:t>
            </a:r>
            <a:r>
              <a:rPr lang="en-GB" sz="1800" dirty="0"/>
              <a:t>). </a:t>
            </a:r>
            <a:endParaRPr lang="it-IT" sz="1800" dirty="0"/>
          </a:p>
          <a:p>
            <a:pPr>
              <a:spcBef>
                <a:spcPts val="600"/>
              </a:spcBef>
            </a:pPr>
            <a:r>
              <a:rPr lang="it-IT" sz="1800" b="1" dirty="0"/>
              <a:t>10</a:t>
            </a:r>
            <a:r>
              <a:rPr lang="it-IT" sz="1800" dirty="0"/>
              <a:t> trials vs </a:t>
            </a:r>
            <a:r>
              <a:rPr lang="it-IT" sz="1800" b="1" dirty="0"/>
              <a:t>intra-</a:t>
            </a:r>
            <a:r>
              <a:rPr lang="it-IT" sz="1800" b="1" dirty="0" err="1"/>
              <a:t>articular</a:t>
            </a:r>
            <a:r>
              <a:rPr lang="it-IT" sz="1800" b="1" dirty="0"/>
              <a:t> </a:t>
            </a:r>
            <a:r>
              <a:rPr lang="it-IT" sz="1800" b="1" dirty="0" err="1"/>
              <a:t>corticosteroids</a:t>
            </a:r>
            <a:r>
              <a:rPr lang="it-IT" sz="1800" dirty="0"/>
              <a:t>, </a:t>
            </a:r>
            <a:r>
              <a:rPr lang="en-GB" sz="1800" b="1" dirty="0"/>
              <a:t>longer-term benefits of </a:t>
            </a:r>
            <a:r>
              <a:rPr lang="en-GB" sz="1800" b="1" dirty="0" err="1"/>
              <a:t>viscosupplementation</a:t>
            </a:r>
            <a:r>
              <a:rPr lang="en-GB" sz="1800" b="1" dirty="0"/>
              <a:t>.</a:t>
            </a:r>
            <a:endParaRPr lang="it-IT" sz="1800" b="1" dirty="0"/>
          </a:p>
          <a:p>
            <a:pPr>
              <a:spcBef>
                <a:spcPts val="600"/>
              </a:spcBef>
            </a:pPr>
            <a:r>
              <a:rPr lang="it-IT" sz="1800" b="1" dirty="0"/>
              <a:t>6</a:t>
            </a:r>
            <a:r>
              <a:rPr lang="it-IT" sz="1800" dirty="0"/>
              <a:t> trials vs </a:t>
            </a:r>
            <a:r>
              <a:rPr lang="it-IT" sz="1800" b="1" dirty="0" err="1"/>
              <a:t>NSAIDs</a:t>
            </a:r>
            <a:r>
              <a:rPr lang="it-IT" sz="1800" dirty="0"/>
              <a:t>, </a:t>
            </a:r>
            <a:r>
              <a:rPr lang="en-GB" sz="1800" b="1" dirty="0"/>
              <a:t>efficacy of </a:t>
            </a:r>
            <a:r>
              <a:rPr lang="en-GB" sz="1800" b="1" dirty="0" err="1"/>
              <a:t>viscosupplementation</a:t>
            </a:r>
            <a:r>
              <a:rPr lang="en-GB" sz="1800" dirty="0"/>
              <a:t>.</a:t>
            </a:r>
            <a:endParaRPr lang="it-IT" sz="1800" dirty="0"/>
          </a:p>
          <a:p>
            <a:pPr>
              <a:spcBef>
                <a:spcPts val="600"/>
              </a:spcBef>
            </a:pPr>
            <a:r>
              <a:rPr lang="en-GB" sz="1800" b="1" dirty="0"/>
              <a:t>Few adverse events </a:t>
            </a:r>
            <a:r>
              <a:rPr lang="en-GB" sz="1800" dirty="0"/>
              <a:t>were reported. </a:t>
            </a:r>
          </a:p>
          <a:p>
            <a:pPr>
              <a:spcBef>
                <a:spcPts val="600"/>
              </a:spcBef>
            </a:pPr>
            <a:r>
              <a:rPr lang="it-IT" sz="1800" b="1" dirty="0" err="1"/>
              <a:t>Viscosupplementation</a:t>
            </a:r>
            <a:r>
              <a:rPr lang="it-IT" sz="1800" b="1" dirty="0"/>
              <a:t> </a:t>
            </a:r>
            <a:r>
              <a:rPr lang="it-IT" sz="1800" b="1" dirty="0" err="1"/>
              <a:t>is</a:t>
            </a:r>
            <a:r>
              <a:rPr lang="it-IT" sz="1800" b="1" dirty="0"/>
              <a:t> an </a:t>
            </a:r>
            <a:r>
              <a:rPr lang="it-IT" sz="1800" b="1" dirty="0" err="1"/>
              <a:t>effective</a:t>
            </a:r>
            <a:r>
              <a:rPr lang="it-IT" sz="1800" b="1" dirty="0"/>
              <a:t> treatment for OA of the </a:t>
            </a:r>
            <a:r>
              <a:rPr lang="it-IT" sz="1800" b="1" dirty="0" err="1"/>
              <a:t>knee</a:t>
            </a:r>
            <a:r>
              <a:rPr lang="it-IT" sz="1800" b="1" dirty="0"/>
              <a:t> </a:t>
            </a:r>
            <a:r>
              <a:rPr lang="it-IT" sz="1800" dirty="0"/>
              <a:t>with </a:t>
            </a:r>
            <a:r>
              <a:rPr lang="it-IT" sz="1800" b="1" dirty="0" err="1"/>
              <a:t>beneficial</a:t>
            </a:r>
            <a:r>
              <a:rPr lang="it-IT" sz="1800" b="1" dirty="0"/>
              <a:t> </a:t>
            </a:r>
            <a:r>
              <a:rPr lang="it-IT" sz="1800" b="1" dirty="0" err="1"/>
              <a:t>effects</a:t>
            </a:r>
            <a:r>
              <a:rPr lang="it-IT" sz="1800" dirty="0"/>
              <a:t> on </a:t>
            </a:r>
            <a:r>
              <a:rPr lang="it-IT" sz="1800" b="1" dirty="0" err="1"/>
              <a:t>pain</a:t>
            </a:r>
            <a:r>
              <a:rPr lang="it-IT" sz="1800" b="1" dirty="0"/>
              <a:t>, </a:t>
            </a:r>
            <a:r>
              <a:rPr lang="it-IT" sz="1800" b="1" dirty="0" err="1"/>
              <a:t>function</a:t>
            </a:r>
            <a:r>
              <a:rPr lang="it-IT" sz="1800" b="1" dirty="0"/>
              <a:t> and </a:t>
            </a:r>
            <a:r>
              <a:rPr lang="it-IT" sz="1800" b="1" dirty="0" err="1"/>
              <a:t>patient</a:t>
            </a:r>
            <a:r>
              <a:rPr lang="it-IT" sz="1800" b="1" dirty="0"/>
              <a:t> global </a:t>
            </a:r>
            <a:r>
              <a:rPr lang="it-IT" sz="1800" b="1" dirty="0" err="1"/>
              <a:t>assessment</a:t>
            </a:r>
            <a:r>
              <a:rPr lang="it-IT" sz="1800" dirty="0"/>
              <a:t>. </a:t>
            </a:r>
          </a:p>
          <a:p>
            <a:pPr>
              <a:spcBef>
                <a:spcPts val="600"/>
              </a:spcBef>
            </a:pPr>
            <a:r>
              <a:rPr lang="it-IT" sz="1800" b="1" dirty="0"/>
              <a:t>The </a:t>
            </a:r>
            <a:r>
              <a:rPr lang="it-IT" sz="1800" b="1" dirty="0" err="1"/>
              <a:t>magnitude</a:t>
            </a:r>
            <a:r>
              <a:rPr lang="it-IT" sz="1800" b="1" dirty="0"/>
              <a:t> of the </a:t>
            </a:r>
            <a:r>
              <a:rPr lang="it-IT" sz="1800" b="1" dirty="0" err="1"/>
              <a:t>clinical</a:t>
            </a:r>
            <a:r>
              <a:rPr lang="it-IT" sz="1800" b="1" dirty="0"/>
              <a:t> </a:t>
            </a:r>
            <a:r>
              <a:rPr lang="it-IT" sz="1800" b="1" dirty="0" err="1"/>
              <a:t>effect</a:t>
            </a:r>
            <a:r>
              <a:rPr lang="it-IT" sz="1800" b="1" dirty="0"/>
              <a:t> </a:t>
            </a:r>
            <a:r>
              <a:rPr lang="it-IT" sz="1800" b="1" dirty="0" err="1"/>
              <a:t>is</a:t>
            </a:r>
            <a:r>
              <a:rPr lang="it-IT" sz="1800" b="1" dirty="0"/>
              <a:t> </a:t>
            </a:r>
            <a:r>
              <a:rPr lang="it-IT" sz="1800" b="1" dirty="0" err="1"/>
              <a:t>different</a:t>
            </a:r>
            <a:r>
              <a:rPr lang="it-IT" sz="1800" b="1" dirty="0"/>
              <a:t> for </a:t>
            </a:r>
            <a:r>
              <a:rPr lang="it-IT" sz="1800" b="1" dirty="0" err="1"/>
              <a:t>different</a:t>
            </a:r>
            <a:r>
              <a:rPr lang="it-IT" sz="1800" b="1" dirty="0"/>
              <a:t> </a:t>
            </a:r>
            <a:r>
              <a:rPr lang="it-IT" sz="1800" b="1" dirty="0" err="1"/>
              <a:t>products</a:t>
            </a:r>
            <a:r>
              <a:rPr lang="it-IT" sz="1800" dirty="0"/>
              <a:t>, </a:t>
            </a:r>
            <a:r>
              <a:rPr lang="it-IT" sz="1800" dirty="0" err="1"/>
              <a:t>comparisons</a:t>
            </a:r>
            <a:r>
              <a:rPr lang="it-IT" sz="1800" dirty="0"/>
              <a:t>, </a:t>
            </a:r>
            <a:r>
              <a:rPr lang="it-IT" sz="1800" dirty="0" err="1"/>
              <a:t>timepoints</a:t>
            </a:r>
            <a:r>
              <a:rPr lang="it-IT" sz="1800" dirty="0"/>
              <a:t>, </a:t>
            </a:r>
            <a:r>
              <a:rPr lang="it-IT" sz="1800" dirty="0" err="1"/>
              <a:t>variables</a:t>
            </a:r>
            <a:r>
              <a:rPr lang="it-IT" sz="1800" dirty="0"/>
              <a:t> and trial </a:t>
            </a:r>
            <a:r>
              <a:rPr lang="it-IT" sz="1800" dirty="0" err="1"/>
              <a:t>designs</a:t>
            </a:r>
            <a:r>
              <a:rPr lang="it-IT" sz="1800" dirty="0"/>
              <a:t>. </a:t>
            </a:r>
          </a:p>
          <a:p>
            <a:pPr>
              <a:spcBef>
                <a:spcPts val="600"/>
              </a:spcBef>
            </a:pPr>
            <a:endParaRPr lang="it-IT" sz="1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59691356-7527-B648-ACF1-0B7E51CB9230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Bellamy </a:t>
            </a:r>
            <a:r>
              <a:rPr lang="it-IT" sz="1400" dirty="0" err="1">
                <a:solidFill>
                  <a:schemeClr val="accent1"/>
                </a:solidFill>
              </a:rPr>
              <a:t>N</a:t>
            </a:r>
            <a:r>
              <a:rPr lang="it-IT" sz="1400" dirty="0">
                <a:solidFill>
                  <a:schemeClr val="accent1"/>
                </a:solidFill>
              </a:rPr>
              <a:t>, Campbell </a:t>
            </a:r>
            <a:r>
              <a:rPr lang="it-IT" sz="1400" dirty="0" err="1">
                <a:solidFill>
                  <a:schemeClr val="accent1"/>
                </a:solidFill>
              </a:rPr>
              <a:t>J</a:t>
            </a:r>
            <a:r>
              <a:rPr lang="it-IT" sz="1400" dirty="0">
                <a:solidFill>
                  <a:schemeClr val="accent1"/>
                </a:solidFill>
              </a:rPr>
              <a:t>, Welch V, </a:t>
            </a:r>
            <a:r>
              <a:rPr lang="it-IT" sz="1400" dirty="0" err="1">
                <a:solidFill>
                  <a:schemeClr val="accent1"/>
                </a:solidFill>
              </a:rPr>
              <a:t>Gee</a:t>
            </a:r>
            <a:r>
              <a:rPr lang="it-IT" sz="1400" dirty="0">
                <a:solidFill>
                  <a:schemeClr val="accent1"/>
                </a:solidFill>
              </a:rPr>
              <a:t> TL, </a:t>
            </a:r>
            <a:r>
              <a:rPr lang="it-IT" sz="1400" dirty="0" err="1">
                <a:solidFill>
                  <a:schemeClr val="accent1"/>
                </a:solidFill>
              </a:rPr>
              <a:t>Bourne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</a:t>
            </a:r>
            <a:r>
              <a:rPr lang="it-IT" sz="1400" dirty="0">
                <a:solidFill>
                  <a:schemeClr val="accent1"/>
                </a:solidFill>
              </a:rPr>
              <a:t>, Wells GA.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Viscosupplementation</a:t>
            </a:r>
            <a:r>
              <a:rPr lang="it-IT" sz="1400" dirty="0">
                <a:solidFill>
                  <a:schemeClr val="accent1"/>
                </a:solidFill>
              </a:rPr>
              <a:t> for the treatment of </a:t>
            </a:r>
            <a:r>
              <a:rPr lang="it-IT" sz="1400" dirty="0" err="1">
                <a:solidFill>
                  <a:schemeClr val="accent1"/>
                </a:solidFill>
              </a:rPr>
              <a:t>osteoarthritis</a:t>
            </a:r>
            <a:r>
              <a:rPr lang="it-IT" sz="1400" dirty="0">
                <a:solidFill>
                  <a:schemeClr val="accent1"/>
                </a:solidFill>
              </a:rPr>
              <a:t> of the </a:t>
            </a:r>
            <a:r>
              <a:rPr lang="it-IT" sz="1400" dirty="0" err="1">
                <a:solidFill>
                  <a:schemeClr val="accent1"/>
                </a:solidFill>
              </a:rPr>
              <a:t>knee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2006,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2. Art. No.: CD005321.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C4504520-8CFD-3F46-A0EE-0ED28FF88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150153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930FD035-702C-6D4B-BC67-083775F4965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335" y="3214925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83611B58-E549-2649-B710-FD15A9123D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0265" y="2573780"/>
            <a:ext cx="2909551" cy="204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2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354D9269-5683-7A49-AC1A-D75E2FA71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/>
              <a:t>Hyaluronic acid and other conservative treatment options for osteoarthritis of the ankle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9787B2C4-6FBE-7340-909D-75E59A0BB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assess</a:t>
            </a:r>
            <a:r>
              <a:rPr lang="it-IT" dirty="0"/>
              <a:t> the benefits and </a:t>
            </a:r>
            <a:r>
              <a:rPr lang="it-IT" dirty="0" err="1"/>
              <a:t>harms</a:t>
            </a:r>
            <a:r>
              <a:rPr lang="it-IT" dirty="0"/>
              <a:t> of </a:t>
            </a:r>
            <a:r>
              <a:rPr lang="it-IT" dirty="0" err="1"/>
              <a:t>any</a:t>
            </a:r>
            <a:r>
              <a:rPr lang="it-IT" dirty="0"/>
              <a:t> conservative treatment for </a:t>
            </a:r>
            <a:r>
              <a:rPr lang="it-IT" dirty="0" err="1"/>
              <a:t>ankle</a:t>
            </a:r>
            <a:r>
              <a:rPr lang="it-IT" dirty="0"/>
              <a:t> OA.</a:t>
            </a:r>
          </a:p>
          <a:p>
            <a:r>
              <a:rPr lang="it-IT" b="1" dirty="0"/>
              <a:t>6 </a:t>
            </a:r>
            <a:r>
              <a:rPr lang="it-IT" b="1" dirty="0" err="1"/>
              <a:t>RCTs</a:t>
            </a:r>
            <a:r>
              <a:rPr lang="it-IT" b="1" dirty="0"/>
              <a:t> (240 </a:t>
            </a:r>
            <a:r>
              <a:rPr lang="it-IT" b="1" dirty="0" err="1"/>
              <a:t>participants</a:t>
            </a:r>
            <a:r>
              <a:rPr lang="it-IT" b="1" dirty="0"/>
              <a:t>) </a:t>
            </a:r>
            <a:r>
              <a:rPr lang="it-IT" dirty="0" err="1"/>
              <a:t>concerning</a:t>
            </a:r>
            <a:r>
              <a:rPr lang="it-IT" dirty="0"/>
              <a:t> the use of </a:t>
            </a:r>
            <a:r>
              <a:rPr lang="it-IT" dirty="0" err="1"/>
              <a:t>hyaluronic</a:t>
            </a:r>
            <a:r>
              <a:rPr lang="it-IT" dirty="0"/>
              <a:t> acid (HA). </a:t>
            </a:r>
            <a:r>
              <a:rPr lang="it-IT" b="1" dirty="0"/>
              <a:t>3 </a:t>
            </a:r>
            <a:r>
              <a:rPr lang="it-IT" dirty="0" err="1"/>
              <a:t>RCTs</a:t>
            </a:r>
            <a:r>
              <a:rPr lang="it-IT" dirty="0"/>
              <a:t> (109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dirty="0" err="1"/>
              <a:t>compared</a:t>
            </a:r>
            <a:r>
              <a:rPr lang="it-IT" dirty="0"/>
              <a:t> HA </a:t>
            </a:r>
            <a:r>
              <a:rPr lang="it-IT" b="1" dirty="0"/>
              <a:t>vs placebo</a:t>
            </a:r>
            <a:r>
              <a:rPr lang="it-IT" dirty="0"/>
              <a:t>, </a:t>
            </a:r>
            <a:r>
              <a:rPr lang="it-IT" b="1" dirty="0"/>
              <a:t>1</a:t>
            </a:r>
            <a:r>
              <a:rPr lang="it-IT" dirty="0"/>
              <a:t> </a:t>
            </a:r>
            <a:r>
              <a:rPr lang="it-IT" dirty="0" err="1"/>
              <a:t>study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HA </a:t>
            </a:r>
            <a:r>
              <a:rPr lang="it-IT" b="1" dirty="0"/>
              <a:t>vs </a:t>
            </a:r>
            <a:r>
              <a:rPr lang="it-IT" b="1" dirty="0" err="1"/>
              <a:t>exercise</a:t>
            </a:r>
            <a:r>
              <a:rPr lang="it-IT" b="1" dirty="0"/>
              <a:t> </a:t>
            </a:r>
            <a:r>
              <a:rPr lang="it-IT" b="1" dirty="0" err="1"/>
              <a:t>therapy</a:t>
            </a:r>
            <a:r>
              <a:rPr lang="it-IT" dirty="0"/>
              <a:t>, </a:t>
            </a:r>
            <a:r>
              <a:rPr lang="it-IT" b="1" dirty="0"/>
              <a:t>1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</a:t>
            </a:r>
            <a:r>
              <a:rPr lang="it-IT" b="1" dirty="0"/>
              <a:t>HA + </a:t>
            </a:r>
            <a:r>
              <a:rPr lang="it-IT" b="1" dirty="0" err="1"/>
              <a:t>exercise</a:t>
            </a:r>
            <a:r>
              <a:rPr lang="it-IT" b="1" dirty="0"/>
              <a:t> </a:t>
            </a:r>
            <a:r>
              <a:rPr lang="it-IT" b="1" dirty="0" err="1"/>
              <a:t>therapy</a:t>
            </a:r>
            <a:r>
              <a:rPr lang="it-IT" b="1" dirty="0"/>
              <a:t> vs an intra-</a:t>
            </a:r>
            <a:r>
              <a:rPr lang="it-IT" b="1" dirty="0" err="1"/>
              <a:t>articular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of </a:t>
            </a:r>
            <a:r>
              <a:rPr lang="it-IT" b="1" dirty="0" err="1"/>
              <a:t>botulinum</a:t>
            </a:r>
            <a:r>
              <a:rPr lang="it-IT" b="1" dirty="0"/>
              <a:t> </a:t>
            </a:r>
            <a:r>
              <a:rPr lang="it-IT" b="1" dirty="0" err="1"/>
              <a:t>toxin</a:t>
            </a:r>
            <a:r>
              <a:rPr lang="it-IT" dirty="0"/>
              <a:t> and </a:t>
            </a:r>
            <a:r>
              <a:rPr lang="it-IT" b="1" dirty="0"/>
              <a:t>1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</a:t>
            </a:r>
            <a:r>
              <a:rPr lang="it-IT" b="1" dirty="0" err="1"/>
              <a:t>four</a:t>
            </a:r>
            <a:r>
              <a:rPr lang="it-IT" b="1" dirty="0"/>
              <a:t> </a:t>
            </a:r>
            <a:r>
              <a:rPr lang="it-IT" b="1" dirty="0" err="1"/>
              <a:t>different</a:t>
            </a:r>
            <a:r>
              <a:rPr lang="it-IT" b="1" dirty="0"/>
              <a:t> </a:t>
            </a:r>
            <a:r>
              <a:rPr lang="it-IT" b="1" dirty="0" err="1"/>
              <a:t>dosages</a:t>
            </a:r>
            <a:r>
              <a:rPr lang="it-IT" b="1" dirty="0"/>
              <a:t> of HA</a:t>
            </a:r>
            <a:r>
              <a:rPr lang="it-IT" dirty="0"/>
              <a:t>.</a:t>
            </a:r>
          </a:p>
          <a:p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</a:t>
            </a:r>
            <a:r>
              <a:rPr lang="it-IT" b="1" dirty="0" err="1"/>
              <a:t>unclear</a:t>
            </a:r>
            <a:r>
              <a:rPr lang="it-IT" b="1" dirty="0"/>
              <a:t> </a:t>
            </a:r>
            <a:r>
              <a:rPr lang="it-IT" b="1" dirty="0" err="1"/>
              <a:t>if</a:t>
            </a:r>
            <a:r>
              <a:rPr lang="it-IT" b="1" dirty="0"/>
              <a:t> </a:t>
            </a:r>
            <a:r>
              <a:rPr lang="it-IT" b="1" dirty="0" err="1"/>
              <a:t>there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a benefit or </a:t>
            </a:r>
            <a:r>
              <a:rPr lang="it-IT" b="1" dirty="0" err="1"/>
              <a:t>harm</a:t>
            </a:r>
            <a:r>
              <a:rPr lang="it-IT" b="1" dirty="0"/>
              <a:t> for HA </a:t>
            </a:r>
            <a:r>
              <a:rPr lang="it-IT" b="1" dirty="0" err="1"/>
              <a:t>as</a:t>
            </a:r>
            <a:r>
              <a:rPr lang="it-IT" b="1" dirty="0"/>
              <a:t> treatment for </a:t>
            </a:r>
            <a:r>
              <a:rPr lang="it-IT" b="1" dirty="0" err="1"/>
              <a:t>ankle</a:t>
            </a:r>
            <a:r>
              <a:rPr lang="it-IT" b="1" dirty="0"/>
              <a:t> OA </a:t>
            </a:r>
            <a:r>
              <a:rPr lang="it-IT" dirty="0" err="1"/>
              <a:t>compared</a:t>
            </a:r>
            <a:r>
              <a:rPr lang="it-IT" dirty="0"/>
              <a:t> to placebo or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treatments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6 </a:t>
            </a:r>
            <a:r>
              <a:rPr lang="it-IT" dirty="0" err="1"/>
              <a:t>months</a:t>
            </a:r>
            <a:r>
              <a:rPr lang="it-IT" dirty="0"/>
              <a:t> </a:t>
            </a:r>
            <a:r>
              <a:rPr lang="it-IT" dirty="0" err="1"/>
              <a:t>based</a:t>
            </a:r>
            <a:r>
              <a:rPr lang="it-IT" dirty="0"/>
              <a:t> on a </a:t>
            </a:r>
            <a:r>
              <a:rPr lang="it-IT" dirty="0" err="1"/>
              <a:t>low</a:t>
            </a:r>
            <a:r>
              <a:rPr lang="it-IT" dirty="0"/>
              <a:t> </a:t>
            </a:r>
            <a:r>
              <a:rPr lang="it-IT" dirty="0" err="1"/>
              <a:t>quality</a:t>
            </a:r>
            <a:r>
              <a:rPr lang="it-IT" dirty="0"/>
              <a:t> of </a:t>
            </a:r>
            <a:r>
              <a:rPr lang="it-IT" dirty="0" err="1"/>
              <a:t>evidence</a:t>
            </a:r>
            <a:r>
              <a:rPr lang="it-IT" dirty="0"/>
              <a:t>. </a:t>
            </a:r>
          </a:p>
          <a:p>
            <a:r>
              <a:rPr lang="it-IT" b="1" dirty="0"/>
              <a:t>HA can be </a:t>
            </a:r>
            <a:r>
              <a:rPr lang="it-IT" b="1" dirty="0" err="1"/>
              <a:t>conditionally</a:t>
            </a:r>
            <a:r>
              <a:rPr lang="it-IT" b="1" dirty="0"/>
              <a:t> </a:t>
            </a:r>
            <a:r>
              <a:rPr lang="it-IT" b="1" dirty="0" err="1"/>
              <a:t>recommended</a:t>
            </a:r>
            <a:r>
              <a:rPr lang="it-IT" b="1" dirty="0"/>
              <a:t> </a:t>
            </a:r>
            <a:r>
              <a:rPr lang="it-IT" b="1" dirty="0" err="1"/>
              <a:t>if</a:t>
            </a:r>
            <a:r>
              <a:rPr lang="it-IT" b="1" dirty="0"/>
              <a:t> </a:t>
            </a:r>
            <a:r>
              <a:rPr lang="it-IT" b="1" dirty="0" err="1"/>
              <a:t>patients</a:t>
            </a:r>
            <a:r>
              <a:rPr lang="it-IT" b="1" dirty="0"/>
              <a:t> </a:t>
            </a:r>
            <a:r>
              <a:rPr lang="it-IT" b="1" dirty="0" err="1"/>
              <a:t>have</a:t>
            </a:r>
            <a:r>
              <a:rPr lang="it-IT" b="1" dirty="0"/>
              <a:t> an </a:t>
            </a:r>
            <a:r>
              <a:rPr lang="it-IT" b="1" dirty="0" err="1"/>
              <a:t>inadequate</a:t>
            </a:r>
            <a:r>
              <a:rPr lang="it-IT" b="1" dirty="0"/>
              <a:t> </a:t>
            </a:r>
            <a:r>
              <a:rPr lang="it-IT" b="1" dirty="0" err="1"/>
              <a:t>response</a:t>
            </a:r>
            <a:r>
              <a:rPr lang="it-IT" b="1" dirty="0"/>
              <a:t> to </a:t>
            </a:r>
            <a:r>
              <a:rPr lang="it-IT" b="1" dirty="0" err="1"/>
              <a:t>simple</a:t>
            </a:r>
            <a:r>
              <a:rPr lang="it-IT" b="1" dirty="0"/>
              <a:t> </a:t>
            </a:r>
            <a:r>
              <a:rPr lang="it-IT" b="1" dirty="0" err="1"/>
              <a:t>analgesics</a:t>
            </a:r>
            <a:r>
              <a:rPr lang="it-IT" b="1" dirty="0"/>
              <a:t>.</a:t>
            </a:r>
            <a:endParaRPr lang="en-GB" b="1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18AD95F1-BF42-2747-8C46-FDCE8AB4CC3D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Witteveen</a:t>
            </a:r>
            <a:r>
              <a:rPr lang="it-IT" sz="1400" dirty="0">
                <a:solidFill>
                  <a:schemeClr val="accent1"/>
                </a:solidFill>
              </a:rPr>
              <a:t> AGH, </a:t>
            </a:r>
            <a:r>
              <a:rPr lang="it-IT" sz="1400" dirty="0" err="1">
                <a:solidFill>
                  <a:schemeClr val="accent1"/>
                </a:solidFill>
              </a:rPr>
              <a:t>Hofstad</a:t>
            </a:r>
            <a:r>
              <a:rPr lang="it-IT" sz="1400" dirty="0">
                <a:solidFill>
                  <a:schemeClr val="accent1"/>
                </a:solidFill>
              </a:rPr>
              <a:t> CJ, </a:t>
            </a:r>
            <a:r>
              <a:rPr lang="it-IT" sz="1400" dirty="0" err="1">
                <a:solidFill>
                  <a:schemeClr val="accent1"/>
                </a:solidFill>
              </a:rPr>
              <a:t>Kerkhoffs</a:t>
            </a:r>
            <a:r>
              <a:rPr lang="it-IT" sz="1400" dirty="0">
                <a:solidFill>
                  <a:schemeClr val="accent1"/>
                </a:solidFill>
              </a:rPr>
              <a:t> GMMJ.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Hyaluronic</a:t>
            </a:r>
            <a:r>
              <a:rPr lang="it-IT" sz="1400" dirty="0">
                <a:solidFill>
                  <a:schemeClr val="accent1"/>
                </a:solidFill>
              </a:rPr>
              <a:t> acid and </a:t>
            </a:r>
            <a:r>
              <a:rPr lang="it-IT" sz="1400" dirty="0" err="1">
                <a:solidFill>
                  <a:schemeClr val="accent1"/>
                </a:solidFill>
              </a:rPr>
              <a:t>other</a:t>
            </a:r>
            <a:r>
              <a:rPr lang="it-IT" sz="1400" dirty="0">
                <a:solidFill>
                  <a:schemeClr val="accent1"/>
                </a:solidFill>
              </a:rPr>
              <a:t> conservative treatment </a:t>
            </a:r>
            <a:r>
              <a:rPr lang="it-IT" sz="1400" dirty="0" err="1">
                <a:solidFill>
                  <a:schemeClr val="accent1"/>
                </a:solidFill>
              </a:rPr>
              <a:t>options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osteoarthritis</a:t>
            </a:r>
            <a:r>
              <a:rPr lang="it-IT" sz="1400" dirty="0">
                <a:solidFill>
                  <a:schemeClr val="accent1"/>
                </a:solidFill>
              </a:rPr>
              <a:t> of the </a:t>
            </a:r>
            <a:r>
              <a:rPr lang="it-IT" sz="1400" dirty="0" err="1">
                <a:solidFill>
                  <a:schemeClr val="accent1"/>
                </a:solidFill>
              </a:rPr>
              <a:t>ankle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2015,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10. Art. No.: CD010643.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15564EB4-7C74-5547-9C8B-FD5EB6AB4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237835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86D90595-D916-4745-B3BE-1EB91078F78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24423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7E8C8282-305A-4D48-A6E6-77EB223C615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00313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175C0AAF-3EB9-144D-AA3F-3115A4B700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6773" y="2551206"/>
            <a:ext cx="3198387" cy="207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4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4579C3C-AE49-E54D-81AD-EA55AD995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Prolotherapy</a:t>
            </a:r>
            <a:r>
              <a:rPr lang="it-IT" dirty="0"/>
              <a:t> </a:t>
            </a:r>
            <a:r>
              <a:rPr lang="it-IT" dirty="0" err="1"/>
              <a:t>injections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B91DC25E-0986-2644-B9C8-C53EA3F5A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062258"/>
            <a:ext cx="8160000" cy="3909600"/>
          </a:xfrm>
        </p:spPr>
        <p:txBody>
          <a:bodyPr/>
          <a:lstStyle/>
          <a:p>
            <a:r>
              <a:rPr lang="it-IT" dirty="0" err="1"/>
              <a:t>Prolotherapy</a:t>
            </a:r>
            <a:r>
              <a:rPr lang="it-IT" dirty="0"/>
              <a:t> (</a:t>
            </a:r>
            <a:r>
              <a:rPr lang="it-IT" dirty="0" err="1"/>
              <a:t>also</a:t>
            </a:r>
            <a:r>
              <a:rPr lang="it-IT" dirty="0"/>
              <a:t> </a:t>
            </a:r>
            <a:r>
              <a:rPr lang="it-IT" dirty="0" err="1"/>
              <a:t>called</a:t>
            </a:r>
            <a:r>
              <a:rPr lang="it-IT" dirty="0"/>
              <a:t> </a:t>
            </a:r>
            <a:r>
              <a:rPr lang="it-IT" dirty="0" err="1"/>
              <a:t>ligament</a:t>
            </a:r>
            <a:r>
              <a:rPr lang="it-IT" dirty="0"/>
              <a:t> </a:t>
            </a:r>
            <a:r>
              <a:rPr lang="it-IT" dirty="0" err="1"/>
              <a:t>sclerotherapy</a:t>
            </a:r>
            <a:r>
              <a:rPr lang="it-IT" dirty="0"/>
              <a:t>) </a:t>
            </a:r>
            <a:r>
              <a:rPr lang="it-IT" dirty="0" err="1"/>
              <a:t>is</a:t>
            </a:r>
            <a:r>
              <a:rPr lang="it-IT" dirty="0"/>
              <a:t> an </a:t>
            </a:r>
            <a:r>
              <a:rPr lang="it-IT" b="1" dirty="0" err="1"/>
              <a:t>injection-based</a:t>
            </a:r>
            <a:r>
              <a:rPr lang="it-IT" b="1" dirty="0"/>
              <a:t> treatment for </a:t>
            </a:r>
            <a:r>
              <a:rPr lang="it-IT" b="1" dirty="0" err="1"/>
              <a:t>chronic</a:t>
            </a:r>
            <a:r>
              <a:rPr lang="it-IT" b="1" dirty="0"/>
              <a:t> </a:t>
            </a:r>
            <a:r>
              <a:rPr lang="it-IT" b="1" dirty="0" err="1"/>
              <a:t>musculoskeletal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dirty="0"/>
              <a:t>. </a:t>
            </a:r>
            <a:r>
              <a:rPr lang="it-IT" dirty="0" err="1"/>
              <a:t>Its</a:t>
            </a:r>
            <a:r>
              <a:rPr lang="it-IT" dirty="0"/>
              <a:t> </a:t>
            </a:r>
            <a:r>
              <a:rPr lang="it-IT" dirty="0" err="1"/>
              <a:t>proposed</a:t>
            </a:r>
            <a:r>
              <a:rPr lang="it-IT" dirty="0"/>
              <a:t> mode of </a:t>
            </a:r>
            <a:r>
              <a:rPr lang="it-IT" dirty="0" err="1"/>
              <a:t>action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the </a:t>
            </a:r>
            <a:r>
              <a:rPr lang="it-IT" b="1" dirty="0" err="1"/>
              <a:t>reduction</a:t>
            </a:r>
            <a:r>
              <a:rPr lang="it-IT" b="1" dirty="0"/>
              <a:t> of joint </a:t>
            </a:r>
            <a:r>
              <a:rPr lang="it-IT" b="1" dirty="0" err="1"/>
              <a:t>instability</a:t>
            </a:r>
            <a:r>
              <a:rPr lang="it-IT" b="1" dirty="0"/>
              <a:t> </a:t>
            </a:r>
            <a:r>
              <a:rPr lang="it-IT" b="1" dirty="0" err="1"/>
              <a:t>through</a:t>
            </a:r>
            <a:r>
              <a:rPr lang="it-IT" b="1" dirty="0"/>
              <a:t> the </a:t>
            </a:r>
            <a:r>
              <a:rPr lang="it-IT" b="1" dirty="0" err="1"/>
              <a:t>strengthening</a:t>
            </a:r>
            <a:r>
              <a:rPr lang="it-IT" b="1" dirty="0"/>
              <a:t> of </a:t>
            </a:r>
            <a:r>
              <a:rPr lang="it-IT" b="1" dirty="0" err="1"/>
              <a:t>stretched</a:t>
            </a:r>
            <a:r>
              <a:rPr lang="it-IT" b="1" dirty="0"/>
              <a:t> or </a:t>
            </a:r>
            <a:r>
              <a:rPr lang="it-IT" b="1" dirty="0" err="1"/>
              <a:t>torn</a:t>
            </a:r>
            <a:r>
              <a:rPr lang="it-IT" b="1" dirty="0"/>
              <a:t> </a:t>
            </a:r>
            <a:r>
              <a:rPr lang="it-IT" b="1" dirty="0" err="1"/>
              <a:t>ligaments</a:t>
            </a:r>
            <a:r>
              <a:rPr lang="it-IT" dirty="0"/>
              <a:t> (Klein 1997). </a:t>
            </a:r>
          </a:p>
          <a:p>
            <a:r>
              <a:rPr lang="it-IT" dirty="0" err="1"/>
              <a:t>There</a:t>
            </a:r>
            <a:r>
              <a:rPr lang="it-IT" dirty="0"/>
              <a:t> are 3 major </a:t>
            </a:r>
            <a:r>
              <a:rPr lang="it-IT" dirty="0" err="1"/>
              <a:t>classes</a:t>
            </a:r>
            <a:r>
              <a:rPr lang="it-IT" dirty="0"/>
              <a:t> of </a:t>
            </a:r>
            <a:r>
              <a:rPr lang="it-IT" dirty="0" err="1"/>
              <a:t>proliferants</a:t>
            </a:r>
            <a:r>
              <a:rPr lang="it-IT" dirty="0"/>
              <a:t> </a:t>
            </a:r>
            <a:r>
              <a:rPr lang="it-IT" dirty="0" err="1"/>
              <a:t>commonly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in </a:t>
            </a:r>
            <a:r>
              <a:rPr lang="it-IT" dirty="0" err="1"/>
              <a:t>prolotherapy</a:t>
            </a:r>
            <a:r>
              <a:rPr lang="it-IT" dirty="0"/>
              <a:t> (</a:t>
            </a:r>
            <a:r>
              <a:rPr lang="it-IT" dirty="0" err="1"/>
              <a:t>Banks</a:t>
            </a:r>
            <a:r>
              <a:rPr lang="it-IT" dirty="0"/>
              <a:t> 1991):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Irritants</a:t>
            </a:r>
            <a:r>
              <a:rPr lang="it-IT" b="1" dirty="0"/>
              <a:t> (</a:t>
            </a:r>
            <a:r>
              <a:rPr lang="it-IT" b="1" dirty="0" err="1"/>
              <a:t>phenol</a:t>
            </a:r>
            <a:r>
              <a:rPr lang="it-IT" b="1" dirty="0"/>
              <a:t>, </a:t>
            </a:r>
            <a:r>
              <a:rPr lang="it-IT" b="1" dirty="0" err="1"/>
              <a:t>guaiacol</a:t>
            </a:r>
            <a:r>
              <a:rPr lang="it-IT" b="1" dirty="0"/>
              <a:t> and </a:t>
            </a:r>
            <a:r>
              <a:rPr lang="it-IT" b="1" dirty="0" err="1"/>
              <a:t>tannic</a:t>
            </a:r>
            <a:r>
              <a:rPr lang="it-IT" b="1" dirty="0"/>
              <a:t> acid) </a:t>
            </a:r>
            <a:r>
              <a:rPr lang="it-IT" dirty="0" err="1"/>
              <a:t>act</a:t>
            </a:r>
            <a:r>
              <a:rPr lang="it-IT" dirty="0"/>
              <a:t> by </a:t>
            </a:r>
            <a:r>
              <a:rPr lang="it-IT" dirty="0" err="1"/>
              <a:t>either</a:t>
            </a:r>
            <a:r>
              <a:rPr lang="it-IT" dirty="0"/>
              <a:t> </a:t>
            </a:r>
            <a:r>
              <a:rPr lang="it-IT" dirty="0" err="1"/>
              <a:t>damaging</a:t>
            </a:r>
            <a:r>
              <a:rPr lang="it-IT" dirty="0"/>
              <a:t> 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directly</a:t>
            </a:r>
            <a:r>
              <a:rPr lang="it-IT" dirty="0"/>
              <a:t> or by </a:t>
            </a:r>
            <a:r>
              <a:rPr lang="it-IT" dirty="0" err="1"/>
              <a:t>rendering</a:t>
            </a:r>
            <a:r>
              <a:rPr lang="it-IT" dirty="0"/>
              <a:t> the 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antigenic</a:t>
            </a:r>
            <a:r>
              <a:rPr lang="it-IT" dirty="0"/>
              <a:t> </a:t>
            </a:r>
            <a:r>
              <a:rPr lang="it-IT" dirty="0" err="1"/>
              <a:t>through</a:t>
            </a:r>
            <a:r>
              <a:rPr lang="it-IT" dirty="0"/>
              <a:t> </a:t>
            </a:r>
            <a:r>
              <a:rPr lang="it-IT" dirty="0" err="1"/>
              <a:t>alteration</a:t>
            </a:r>
            <a:r>
              <a:rPr lang="it-IT" dirty="0"/>
              <a:t> of the </a:t>
            </a:r>
            <a:r>
              <a:rPr lang="it-IT" dirty="0" err="1"/>
              <a:t>surface</a:t>
            </a:r>
            <a:r>
              <a:rPr lang="it-IT" dirty="0"/>
              <a:t> </a:t>
            </a:r>
            <a:r>
              <a:rPr lang="it-IT" dirty="0" err="1"/>
              <a:t>proteins</a:t>
            </a:r>
            <a:r>
              <a:rPr lang="it-IT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Chemotactics</a:t>
            </a:r>
            <a:r>
              <a:rPr lang="it-IT" b="1" dirty="0"/>
              <a:t> (</a:t>
            </a:r>
            <a:r>
              <a:rPr lang="it-IT" b="1" dirty="0" err="1"/>
              <a:t>sodium</a:t>
            </a:r>
            <a:r>
              <a:rPr lang="it-IT" b="1" dirty="0"/>
              <a:t> </a:t>
            </a:r>
            <a:r>
              <a:rPr lang="it-IT" b="1" dirty="0" err="1"/>
              <a:t>morrhuate</a:t>
            </a:r>
            <a:r>
              <a:rPr lang="it-IT" b="1" dirty="0"/>
              <a:t>) </a:t>
            </a:r>
            <a:r>
              <a:rPr lang="it-IT" dirty="0" err="1"/>
              <a:t>act</a:t>
            </a:r>
            <a:r>
              <a:rPr lang="it-IT" dirty="0"/>
              <a:t> by </a:t>
            </a:r>
            <a:r>
              <a:rPr lang="it-IT" dirty="0" err="1"/>
              <a:t>attracting</a:t>
            </a:r>
            <a:r>
              <a:rPr lang="it-IT" dirty="0"/>
              <a:t> </a:t>
            </a:r>
            <a:r>
              <a:rPr lang="it-IT" dirty="0" err="1"/>
              <a:t>inflammatory</a:t>
            </a:r>
            <a:r>
              <a:rPr lang="it-IT" dirty="0"/>
              <a:t> </a:t>
            </a:r>
            <a:r>
              <a:rPr lang="it-IT" dirty="0" err="1"/>
              <a:t>cells</a:t>
            </a:r>
            <a:r>
              <a:rPr lang="it-IT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Osmotics</a:t>
            </a:r>
            <a:r>
              <a:rPr lang="it-IT" b="1" dirty="0"/>
              <a:t> (</a:t>
            </a:r>
            <a:r>
              <a:rPr lang="it-IT" b="1" dirty="0" err="1"/>
              <a:t>concentrated</a:t>
            </a:r>
            <a:r>
              <a:rPr lang="it-IT" b="1" dirty="0"/>
              <a:t> </a:t>
            </a:r>
            <a:r>
              <a:rPr lang="it-IT" b="1" dirty="0" err="1"/>
              <a:t>solutions</a:t>
            </a:r>
            <a:r>
              <a:rPr lang="it-IT" b="1" dirty="0"/>
              <a:t> of </a:t>
            </a:r>
            <a:r>
              <a:rPr lang="it-IT" b="1" dirty="0" err="1"/>
              <a:t>glucose</a:t>
            </a:r>
            <a:r>
              <a:rPr lang="it-IT" b="1" dirty="0"/>
              <a:t>, </a:t>
            </a:r>
            <a:r>
              <a:rPr lang="it-IT" b="1" dirty="0" err="1"/>
              <a:t>glycerin</a:t>
            </a:r>
            <a:r>
              <a:rPr lang="it-IT" b="1" dirty="0"/>
              <a:t> and </a:t>
            </a:r>
            <a:r>
              <a:rPr lang="it-IT" b="1" dirty="0" err="1"/>
              <a:t>zinc</a:t>
            </a:r>
            <a:r>
              <a:rPr lang="it-IT" b="1" dirty="0"/>
              <a:t> </a:t>
            </a:r>
            <a:r>
              <a:rPr lang="it-IT" b="1" dirty="0" err="1"/>
              <a:t>sulphate</a:t>
            </a:r>
            <a:r>
              <a:rPr lang="it-IT" b="1" dirty="0"/>
              <a:t>) </a:t>
            </a:r>
            <a:r>
              <a:rPr lang="it-IT" dirty="0" err="1"/>
              <a:t>act</a:t>
            </a:r>
            <a:r>
              <a:rPr lang="it-IT" dirty="0"/>
              <a:t> by </a:t>
            </a:r>
            <a:r>
              <a:rPr lang="it-IT" dirty="0" err="1"/>
              <a:t>causing</a:t>
            </a:r>
            <a:r>
              <a:rPr lang="it-IT" dirty="0"/>
              <a:t> an </a:t>
            </a:r>
            <a:r>
              <a:rPr lang="it-IT" dirty="0" err="1"/>
              <a:t>osmotic</a:t>
            </a:r>
            <a:r>
              <a:rPr lang="it-IT" dirty="0"/>
              <a:t> shock to 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leading</a:t>
            </a:r>
            <a:r>
              <a:rPr lang="it-IT" dirty="0"/>
              <a:t> to the release of pro-</a:t>
            </a:r>
            <a:r>
              <a:rPr lang="it-IT" dirty="0" err="1"/>
              <a:t>inflammatory</a:t>
            </a:r>
            <a:r>
              <a:rPr lang="it-IT" dirty="0"/>
              <a:t> </a:t>
            </a:r>
            <a:r>
              <a:rPr lang="it-IT" dirty="0" err="1"/>
              <a:t>substances</a:t>
            </a:r>
            <a:r>
              <a:rPr lang="it-IT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4736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32006F15-B4A7-AF49-BF04-CEAB10172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it-IT" dirty="0" err="1"/>
              <a:t>Prolotherapy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for </a:t>
            </a:r>
            <a:r>
              <a:rPr lang="it-IT" dirty="0" err="1"/>
              <a:t>chronic</a:t>
            </a:r>
            <a:r>
              <a:rPr lang="it-IT" dirty="0"/>
              <a:t> LBP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B07421C6-00F0-E24D-B359-5F89DAA3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dirty="0" err="1"/>
              <a:t>efficacy</a:t>
            </a:r>
            <a:r>
              <a:rPr lang="it-IT" dirty="0"/>
              <a:t> of </a:t>
            </a:r>
            <a:r>
              <a:rPr lang="it-IT" dirty="0" err="1"/>
              <a:t>prolotherapy</a:t>
            </a:r>
            <a:r>
              <a:rPr lang="it-IT" dirty="0"/>
              <a:t> in </a:t>
            </a:r>
            <a:r>
              <a:rPr lang="it-IT" dirty="0" err="1"/>
              <a:t>adults</a:t>
            </a:r>
            <a:r>
              <a:rPr lang="it-IT" dirty="0"/>
              <a:t> with </a:t>
            </a:r>
            <a:r>
              <a:rPr lang="it-IT" dirty="0" err="1"/>
              <a:t>chronic</a:t>
            </a:r>
            <a:r>
              <a:rPr lang="it-IT" dirty="0"/>
              <a:t> LBP.</a:t>
            </a:r>
          </a:p>
          <a:p>
            <a:pPr>
              <a:spcBef>
                <a:spcPts val="600"/>
              </a:spcBef>
            </a:pPr>
            <a:r>
              <a:rPr lang="it-IT" b="1" dirty="0"/>
              <a:t>5 high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studies</a:t>
            </a:r>
            <a:r>
              <a:rPr lang="it-IT" b="1" dirty="0"/>
              <a:t> (366 </a:t>
            </a:r>
            <a:r>
              <a:rPr lang="it-IT" b="1" dirty="0" err="1"/>
              <a:t>participants</a:t>
            </a:r>
            <a:r>
              <a:rPr lang="it-IT" b="1" dirty="0"/>
              <a:t>). </a:t>
            </a:r>
            <a:r>
              <a:rPr lang="it-IT" dirty="0"/>
              <a:t>3 </a:t>
            </a:r>
            <a:r>
              <a:rPr lang="it-IT" dirty="0" err="1"/>
              <a:t>RCTs</a:t>
            </a:r>
            <a:r>
              <a:rPr lang="it-IT" dirty="0"/>
              <a:t> (206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dirty="0" err="1"/>
              <a:t>analysed</a:t>
            </a:r>
            <a:r>
              <a:rPr lang="it-IT" dirty="0"/>
              <a:t> the benefits and </a:t>
            </a:r>
            <a:r>
              <a:rPr lang="it-IT" dirty="0" err="1"/>
              <a:t>harms</a:t>
            </a:r>
            <a:r>
              <a:rPr lang="it-IT" dirty="0"/>
              <a:t> of </a:t>
            </a:r>
            <a:r>
              <a:rPr lang="it-IT" dirty="0" err="1"/>
              <a:t>prolotherapy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alone and 2 </a:t>
            </a:r>
            <a:r>
              <a:rPr lang="it-IT" dirty="0" err="1"/>
              <a:t>RCTs</a:t>
            </a:r>
            <a:r>
              <a:rPr lang="it-IT" dirty="0"/>
              <a:t> (160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dirty="0" err="1"/>
              <a:t>analysed</a:t>
            </a:r>
            <a:r>
              <a:rPr lang="it-IT" dirty="0"/>
              <a:t> </a:t>
            </a:r>
            <a:r>
              <a:rPr lang="it-IT" dirty="0" err="1"/>
              <a:t>prolotherapy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combined</a:t>
            </a:r>
            <a:r>
              <a:rPr lang="it-IT" dirty="0"/>
              <a:t> with </a:t>
            </a:r>
            <a:r>
              <a:rPr lang="it-IT" dirty="0" err="1"/>
              <a:t>spinal</a:t>
            </a:r>
            <a:r>
              <a:rPr lang="it-IT" dirty="0"/>
              <a:t> </a:t>
            </a:r>
            <a:r>
              <a:rPr lang="it-IT" dirty="0" err="1"/>
              <a:t>manipulation</a:t>
            </a:r>
            <a:r>
              <a:rPr lang="it-IT" dirty="0"/>
              <a:t>, </a:t>
            </a:r>
            <a:r>
              <a:rPr lang="it-IT" dirty="0" err="1"/>
              <a:t>exercise</a:t>
            </a:r>
            <a:r>
              <a:rPr lang="it-IT" dirty="0"/>
              <a:t>, and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therapies</a:t>
            </a:r>
            <a:r>
              <a:rPr lang="it-IT" dirty="0"/>
              <a:t>.</a:t>
            </a:r>
          </a:p>
          <a:p>
            <a:pPr>
              <a:spcBef>
                <a:spcPts val="600"/>
              </a:spcBef>
            </a:pPr>
            <a:r>
              <a:rPr lang="it-IT" b="1" dirty="0"/>
              <a:t>3 </a:t>
            </a:r>
            <a:r>
              <a:rPr lang="it-IT" b="1" dirty="0" err="1"/>
              <a:t>RCTs</a:t>
            </a:r>
            <a:r>
              <a:rPr lang="it-IT" b="1" dirty="0"/>
              <a:t> </a:t>
            </a:r>
            <a:r>
              <a:rPr lang="it-IT" b="1" dirty="0" err="1"/>
              <a:t>found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prolotherapy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alone </a:t>
            </a:r>
            <a:r>
              <a:rPr lang="it-IT" b="1" dirty="0" err="1"/>
              <a:t>were</a:t>
            </a:r>
            <a:r>
              <a:rPr lang="it-IT" b="1" dirty="0"/>
              <a:t> </a:t>
            </a:r>
            <a:r>
              <a:rPr lang="it-IT" b="1" dirty="0" err="1"/>
              <a:t>not</a:t>
            </a:r>
            <a:r>
              <a:rPr lang="it-IT" b="1" dirty="0"/>
              <a:t> an </a:t>
            </a:r>
            <a:r>
              <a:rPr lang="it-IT" b="1" dirty="0" err="1"/>
              <a:t>effective</a:t>
            </a:r>
            <a:r>
              <a:rPr lang="it-IT" b="1" dirty="0"/>
              <a:t> treatment for </a:t>
            </a:r>
            <a:r>
              <a:rPr lang="it-IT" b="1" dirty="0" err="1"/>
              <a:t>chronic</a:t>
            </a:r>
            <a:r>
              <a:rPr lang="it-IT" b="1" dirty="0"/>
              <a:t> LBP.</a:t>
            </a:r>
          </a:p>
          <a:p>
            <a:pPr>
              <a:spcBef>
                <a:spcPts val="600"/>
              </a:spcBef>
            </a:pPr>
            <a:r>
              <a:rPr lang="it-IT" b="1" dirty="0"/>
              <a:t>2 </a:t>
            </a:r>
            <a:r>
              <a:rPr lang="it-IT" b="1" dirty="0" err="1"/>
              <a:t>RCTs</a:t>
            </a:r>
            <a:r>
              <a:rPr lang="it-IT" b="1" dirty="0"/>
              <a:t> </a:t>
            </a:r>
            <a:r>
              <a:rPr lang="it-IT" b="1" dirty="0" err="1"/>
              <a:t>found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a </a:t>
            </a:r>
            <a:r>
              <a:rPr lang="it-IT" b="1" dirty="0" err="1"/>
              <a:t>combination</a:t>
            </a:r>
            <a:r>
              <a:rPr lang="it-IT" b="1" dirty="0"/>
              <a:t> of </a:t>
            </a:r>
            <a:r>
              <a:rPr lang="it-IT" b="1" dirty="0" err="1"/>
              <a:t>prolotherapy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, </a:t>
            </a:r>
            <a:r>
              <a:rPr lang="it-IT" b="1" dirty="0" err="1"/>
              <a:t>spinal</a:t>
            </a:r>
            <a:r>
              <a:rPr lang="it-IT" b="1" dirty="0"/>
              <a:t> </a:t>
            </a:r>
            <a:r>
              <a:rPr lang="it-IT" b="1" dirty="0" err="1"/>
              <a:t>manipulation</a:t>
            </a:r>
            <a:r>
              <a:rPr lang="it-IT" b="1" dirty="0"/>
              <a:t>, </a:t>
            </a:r>
            <a:r>
              <a:rPr lang="it-IT" b="1" dirty="0" err="1"/>
              <a:t>exercises</a:t>
            </a:r>
            <a:r>
              <a:rPr lang="it-IT" b="1" dirty="0"/>
              <a:t>, and </a:t>
            </a:r>
            <a:r>
              <a:rPr lang="it-IT" b="1" dirty="0" err="1"/>
              <a:t>other</a:t>
            </a:r>
            <a:r>
              <a:rPr lang="it-IT" b="1" dirty="0"/>
              <a:t> </a:t>
            </a:r>
            <a:r>
              <a:rPr lang="it-IT" b="1" dirty="0" err="1"/>
              <a:t>treatments</a:t>
            </a:r>
            <a:r>
              <a:rPr lang="it-IT" b="1" dirty="0"/>
              <a:t> can help </a:t>
            </a:r>
            <a:r>
              <a:rPr lang="it-IT" b="1" dirty="0" err="1"/>
              <a:t>chronic</a:t>
            </a:r>
            <a:r>
              <a:rPr lang="it-IT" b="1" dirty="0"/>
              <a:t> LBP and </a:t>
            </a:r>
            <a:r>
              <a:rPr lang="it-IT" b="1" dirty="0" err="1"/>
              <a:t>disability</a:t>
            </a:r>
            <a:r>
              <a:rPr lang="it-IT" b="1" dirty="0"/>
              <a:t>. </a:t>
            </a:r>
          </a:p>
          <a:p>
            <a:pPr>
              <a:spcBef>
                <a:spcPts val="600"/>
              </a:spcBef>
            </a:pPr>
            <a:r>
              <a:rPr lang="it-IT" dirty="0"/>
              <a:t>Minor side </a:t>
            </a:r>
            <a:r>
              <a:rPr lang="it-IT" dirty="0" err="1"/>
              <a:t>effects</a:t>
            </a:r>
            <a:r>
              <a:rPr lang="it-IT" dirty="0"/>
              <a:t> (</a:t>
            </a:r>
            <a:r>
              <a:rPr lang="it-IT" dirty="0" err="1"/>
              <a:t>increased</a:t>
            </a:r>
            <a:r>
              <a:rPr lang="it-IT" dirty="0"/>
              <a:t> back </a:t>
            </a:r>
            <a:r>
              <a:rPr lang="it-IT" dirty="0" err="1"/>
              <a:t>pain</a:t>
            </a:r>
            <a:r>
              <a:rPr lang="it-IT" dirty="0"/>
              <a:t> and </a:t>
            </a:r>
            <a:r>
              <a:rPr lang="it-IT" dirty="0" err="1"/>
              <a:t>stiffness</a:t>
            </a:r>
            <a:r>
              <a:rPr lang="it-IT" dirty="0"/>
              <a:t>) </a:t>
            </a:r>
            <a:r>
              <a:rPr lang="it-IT" dirty="0" err="1"/>
              <a:t>were</a:t>
            </a:r>
            <a:r>
              <a:rPr lang="it-IT" dirty="0"/>
              <a:t> common </a:t>
            </a:r>
            <a:r>
              <a:rPr lang="it-IT" dirty="0" err="1"/>
              <a:t>but</a:t>
            </a:r>
            <a:r>
              <a:rPr lang="it-IT" dirty="0"/>
              <a:t> short-</a:t>
            </a:r>
            <a:r>
              <a:rPr lang="it-IT" dirty="0" err="1"/>
              <a:t>lived</a:t>
            </a:r>
            <a:r>
              <a:rPr lang="it-IT" dirty="0"/>
              <a:t>.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FD717892-2715-0E4A-9DAA-31A3B9B5D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237835"/>
            <a:ext cx="439738" cy="426338"/>
          </a:xfrm>
          <a:prstGeom prst="rect">
            <a:avLst/>
          </a:prstGeom>
        </p:spPr>
      </p:pic>
      <p:pic>
        <p:nvPicPr>
          <p:cNvPr id="5" name="Shape 200">
            <a:extLst>
              <a:ext uri="{FF2B5EF4-FFF2-40B4-BE49-F238E27FC236}">
                <a16:creationId xmlns:a16="http://schemas.microsoft.com/office/drawing/2014/main" xmlns="" id="{5E8C17F4-95A0-AE43-8E32-39F344739AE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68264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199">
            <a:extLst>
              <a:ext uri="{FF2B5EF4-FFF2-40B4-BE49-F238E27FC236}">
                <a16:creationId xmlns:a16="http://schemas.microsoft.com/office/drawing/2014/main" xmlns="" id="{29C4A0AB-C943-324A-8318-15CB7B79183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00313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171E0E61-74C4-4B4E-AB7F-EFB2CE3767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7145" y="3014233"/>
            <a:ext cx="3206713" cy="1795759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202BA6EC-1811-1647-ACCD-383A3DB64ECE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Dagenais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Yelland</a:t>
            </a:r>
            <a:r>
              <a:rPr lang="it-IT" sz="1400" dirty="0">
                <a:solidFill>
                  <a:schemeClr val="accent1"/>
                </a:solidFill>
              </a:rPr>
              <a:t> MJ, Del Mar C, </a:t>
            </a:r>
            <a:r>
              <a:rPr lang="it-IT" sz="1400" dirty="0" err="1">
                <a:solidFill>
                  <a:schemeClr val="accent1"/>
                </a:solidFill>
              </a:rPr>
              <a:t>Schoene</a:t>
            </a:r>
            <a:r>
              <a:rPr lang="it-IT" sz="1400" dirty="0">
                <a:solidFill>
                  <a:schemeClr val="accent1"/>
                </a:solidFill>
              </a:rPr>
              <a:t> ML.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Prolotherapy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chronic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-back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2007,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2. Art. No.: CD004059.</a:t>
            </a:r>
          </a:p>
        </p:txBody>
      </p:sp>
    </p:spTree>
    <p:extLst>
      <p:ext uri="{BB962C8B-B14F-4D97-AF65-F5344CB8AC3E}">
        <p14:creationId xmlns:p14="http://schemas.microsoft.com/office/powerpoint/2010/main" val="384680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xmlns="" id="{E54F7263-1A0E-A34C-9B65-9F72CF4842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6317" y="950964"/>
            <a:ext cx="9409453" cy="5712883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xmlns="" id="{C2CFDFE3-FF84-BD44-A684-D04A1F7EE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279" y="202783"/>
            <a:ext cx="8160000" cy="632838"/>
          </a:xfrm>
        </p:spPr>
        <p:txBody>
          <a:bodyPr/>
          <a:lstStyle/>
          <a:p>
            <a:r>
              <a:rPr lang="en-GB" dirty="0"/>
              <a:t>Platelet rich plasma therapy</a:t>
            </a:r>
          </a:p>
        </p:txBody>
      </p:sp>
    </p:spTree>
    <p:extLst>
      <p:ext uri="{BB962C8B-B14F-4D97-AF65-F5344CB8AC3E}">
        <p14:creationId xmlns:p14="http://schemas.microsoft.com/office/powerpoint/2010/main" val="11295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3A0F92B5-7A6D-E94E-B64F-25A5A3D3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Platelet-rich therapies (PRT) for musculoskeletal</a:t>
            </a:r>
            <a:r>
              <a:rPr lang="it-IT" dirty="0"/>
              <a:t> </a:t>
            </a:r>
            <a:r>
              <a:rPr lang="en-GB" dirty="0"/>
              <a:t>soft tissue injuries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F7A37B4D-F532-EF4C-A4CE-162C6A04C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assess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(benefits and </a:t>
            </a:r>
            <a:r>
              <a:rPr lang="it-IT" dirty="0" err="1"/>
              <a:t>harms</a:t>
            </a:r>
            <a:r>
              <a:rPr lang="it-IT" dirty="0"/>
              <a:t>) of PRT for </a:t>
            </a:r>
            <a:r>
              <a:rPr lang="it-IT" dirty="0" err="1"/>
              <a:t>treating</a:t>
            </a:r>
            <a:r>
              <a:rPr lang="it-IT" dirty="0"/>
              <a:t> </a:t>
            </a:r>
            <a:r>
              <a:rPr lang="it-IT" dirty="0" err="1"/>
              <a:t>musculoskeletal</a:t>
            </a:r>
            <a:r>
              <a:rPr lang="it-IT" dirty="0"/>
              <a:t> soft </a:t>
            </a:r>
            <a:r>
              <a:rPr lang="it-IT" dirty="0" err="1"/>
              <a:t>tissue</a:t>
            </a:r>
            <a:r>
              <a:rPr lang="it-IT" dirty="0"/>
              <a:t> </a:t>
            </a:r>
            <a:r>
              <a:rPr lang="it-IT" dirty="0" err="1"/>
              <a:t>injuries</a:t>
            </a:r>
            <a:r>
              <a:rPr lang="it-IT" dirty="0"/>
              <a:t>.</a:t>
            </a:r>
          </a:p>
          <a:p>
            <a:r>
              <a:rPr lang="it-IT" b="1" dirty="0"/>
              <a:t>19 small single centre trials </a:t>
            </a:r>
            <a:r>
              <a:rPr lang="it-IT" dirty="0"/>
              <a:t>(17 </a:t>
            </a:r>
            <a:r>
              <a:rPr lang="it-IT" dirty="0" err="1"/>
              <a:t>RCTs</a:t>
            </a:r>
            <a:r>
              <a:rPr lang="it-IT" dirty="0"/>
              <a:t> and 2 quasi-</a:t>
            </a:r>
            <a:r>
              <a:rPr lang="it-IT" dirty="0" err="1"/>
              <a:t>RCTs</a:t>
            </a:r>
            <a:r>
              <a:rPr lang="it-IT" dirty="0"/>
              <a:t>; 1088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b="1" dirty="0" err="1"/>
              <a:t>comparing</a:t>
            </a:r>
            <a:r>
              <a:rPr lang="it-IT" b="1" dirty="0"/>
              <a:t> PRT with placebo, </a:t>
            </a:r>
            <a:r>
              <a:rPr lang="it-IT" b="1" dirty="0" err="1"/>
              <a:t>autologous</a:t>
            </a:r>
            <a:r>
              <a:rPr lang="it-IT" b="1" dirty="0"/>
              <a:t> </a:t>
            </a:r>
            <a:r>
              <a:rPr lang="it-IT" b="1" dirty="0" err="1"/>
              <a:t>whole</a:t>
            </a:r>
            <a:r>
              <a:rPr lang="it-IT" b="1" dirty="0"/>
              <a:t> </a:t>
            </a:r>
            <a:r>
              <a:rPr lang="it-IT" b="1" dirty="0" err="1"/>
              <a:t>blood</a:t>
            </a:r>
            <a:r>
              <a:rPr lang="it-IT" b="1" dirty="0"/>
              <a:t>, dry </a:t>
            </a:r>
            <a:r>
              <a:rPr lang="it-IT" b="1" dirty="0" err="1"/>
              <a:t>needling</a:t>
            </a:r>
            <a:r>
              <a:rPr lang="it-IT" b="1" dirty="0"/>
              <a:t> or no PRT</a:t>
            </a:r>
            <a:r>
              <a:rPr lang="it-IT" dirty="0"/>
              <a:t>.</a:t>
            </a:r>
          </a:p>
          <a:p>
            <a:r>
              <a:rPr lang="en-GB" b="1" dirty="0"/>
              <a:t>3</a:t>
            </a:r>
            <a:r>
              <a:rPr lang="en-GB" dirty="0"/>
              <a:t> trials judged as </a:t>
            </a:r>
            <a:r>
              <a:rPr lang="en-GB" b="1" dirty="0"/>
              <a:t>low risk of bias</a:t>
            </a:r>
            <a:r>
              <a:rPr lang="en-GB" dirty="0"/>
              <a:t>; </a:t>
            </a:r>
            <a:r>
              <a:rPr lang="en-GB" b="1" dirty="0"/>
              <a:t>16 high or unclear risk of bias</a:t>
            </a:r>
            <a:r>
              <a:rPr lang="en-GB" dirty="0"/>
              <a:t>. </a:t>
            </a:r>
          </a:p>
          <a:p>
            <a:r>
              <a:rPr lang="en-GB" dirty="0"/>
              <a:t>There is </a:t>
            </a:r>
            <a:r>
              <a:rPr lang="en-GB" b="1" dirty="0"/>
              <a:t>insufficient evidence </a:t>
            </a:r>
            <a:r>
              <a:rPr lang="en-GB" dirty="0"/>
              <a:t>to support the use of PRT for treating musculoskeletal soft tissue injuries. </a:t>
            </a:r>
            <a:endParaRPr lang="it-IT" dirty="0"/>
          </a:p>
          <a:p>
            <a:r>
              <a:rPr lang="en-GB" dirty="0"/>
              <a:t>There is </a:t>
            </a:r>
            <a:r>
              <a:rPr lang="en-GB" b="1" dirty="0"/>
              <a:t>need for standardisation of PRP preparation methods</a:t>
            </a:r>
            <a:r>
              <a:rPr lang="en-GB" dirty="0"/>
              <a:t>.</a:t>
            </a:r>
            <a:endParaRPr lang="it-IT" dirty="0"/>
          </a:p>
          <a:p>
            <a:endParaRPr lang="it-IT" dirty="0"/>
          </a:p>
          <a:p>
            <a:endParaRPr lang="en-GB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F196B08C-BD94-4A45-A9A6-7EDC25C23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38043"/>
            <a:ext cx="439738" cy="426338"/>
          </a:xfrm>
          <a:prstGeom prst="rect">
            <a:avLst/>
          </a:prstGeom>
        </p:spPr>
      </p:pic>
      <p:pic>
        <p:nvPicPr>
          <p:cNvPr id="5" name="Shape 200">
            <a:extLst>
              <a:ext uri="{FF2B5EF4-FFF2-40B4-BE49-F238E27FC236}">
                <a16:creationId xmlns:a16="http://schemas.microsoft.com/office/drawing/2014/main" xmlns="" id="{7F9DB4D8-DCE7-5945-8083-30F4AA79421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3918561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199">
            <a:extLst>
              <a:ext uri="{FF2B5EF4-FFF2-40B4-BE49-F238E27FC236}">
                <a16:creationId xmlns:a16="http://schemas.microsoft.com/office/drawing/2014/main" xmlns="" id="{1BA12811-20C3-F349-BF5B-1498F7E1E09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103346"/>
            <a:ext cx="439599" cy="4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5FD684C6-85B3-5F40-B7EB-8D159391BA6F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Moraes</a:t>
            </a:r>
            <a:r>
              <a:rPr lang="it-IT" sz="1400" dirty="0">
                <a:solidFill>
                  <a:schemeClr val="accent1"/>
                </a:solidFill>
              </a:rPr>
              <a:t> VY, Lenza M, </a:t>
            </a:r>
            <a:r>
              <a:rPr lang="it-IT" sz="1400" dirty="0" err="1">
                <a:solidFill>
                  <a:schemeClr val="accent1"/>
                </a:solidFill>
              </a:rPr>
              <a:t>Tamaoki</a:t>
            </a:r>
            <a:r>
              <a:rPr lang="it-IT" sz="1400" dirty="0">
                <a:solidFill>
                  <a:schemeClr val="accent1"/>
                </a:solidFill>
              </a:rPr>
              <a:t> MJ, Faloppa </a:t>
            </a:r>
            <a:r>
              <a:rPr lang="it-IT" sz="1400" dirty="0" err="1">
                <a:solidFill>
                  <a:schemeClr val="accent1"/>
                </a:solidFill>
              </a:rPr>
              <a:t>F</a:t>
            </a:r>
            <a:r>
              <a:rPr lang="it-IT" sz="1400" dirty="0">
                <a:solidFill>
                  <a:schemeClr val="accent1"/>
                </a:solidFill>
              </a:rPr>
              <a:t>, Belloti JC.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Platelet-rich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therapies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musculoskeletal</a:t>
            </a:r>
            <a:r>
              <a:rPr lang="it-IT" sz="1400" dirty="0">
                <a:solidFill>
                  <a:schemeClr val="accent1"/>
                </a:solidFill>
              </a:rPr>
              <a:t> soft </a:t>
            </a:r>
            <a:r>
              <a:rPr lang="it-IT" sz="1400" dirty="0" err="1">
                <a:solidFill>
                  <a:schemeClr val="accent1"/>
                </a:solidFill>
              </a:rPr>
              <a:t>tissue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injuries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2014,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4. Art. No.: CD010071.</a:t>
            </a:r>
          </a:p>
        </p:txBody>
      </p:sp>
    </p:spTree>
    <p:extLst>
      <p:ext uri="{BB962C8B-B14F-4D97-AF65-F5344CB8AC3E}">
        <p14:creationId xmlns:p14="http://schemas.microsoft.com/office/powerpoint/2010/main" val="38427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844CD4F-E19E-2C48-84CB-77A3A8D10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PRT for long bone healing in adults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80615B9-F1DB-A048-AB12-7A0B33019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212570"/>
            <a:ext cx="8160000" cy="3909600"/>
          </a:xfrm>
        </p:spPr>
        <p:txBody>
          <a:bodyPr/>
          <a:lstStyle/>
          <a:p>
            <a:r>
              <a:rPr lang="it-IT" sz="1800" dirty="0"/>
              <a:t>To </a:t>
            </a:r>
            <a:r>
              <a:rPr lang="it-IT" sz="1800" dirty="0" err="1"/>
              <a:t>assess</a:t>
            </a:r>
            <a:r>
              <a:rPr lang="it-IT" sz="1800" dirty="0"/>
              <a:t> the </a:t>
            </a:r>
            <a:r>
              <a:rPr lang="it-IT" sz="1800" dirty="0" err="1"/>
              <a:t>effects</a:t>
            </a:r>
            <a:r>
              <a:rPr lang="it-IT" sz="1800" dirty="0"/>
              <a:t> (b</a:t>
            </a:r>
            <a:r>
              <a:rPr lang="it-IT" sz="1800" b="1" dirty="0"/>
              <a:t>enefits or </a:t>
            </a:r>
            <a:r>
              <a:rPr lang="it-IT" sz="1800" b="1" dirty="0" err="1"/>
              <a:t>harms</a:t>
            </a:r>
            <a:r>
              <a:rPr lang="it-IT" sz="1800" dirty="0"/>
              <a:t>) of </a:t>
            </a:r>
            <a:r>
              <a:rPr lang="it-IT" sz="1800" b="1" dirty="0"/>
              <a:t>PRT for </a:t>
            </a:r>
            <a:r>
              <a:rPr lang="it-IT" sz="1800" b="1" dirty="0" err="1"/>
              <a:t>treating</a:t>
            </a:r>
            <a:r>
              <a:rPr lang="it-IT" sz="1800" b="1" dirty="0"/>
              <a:t> long bone </a:t>
            </a:r>
            <a:r>
              <a:rPr lang="it-IT" sz="1800" b="1" dirty="0" err="1"/>
              <a:t>osteotomies</a:t>
            </a:r>
            <a:r>
              <a:rPr lang="it-IT" sz="1800" b="1" dirty="0"/>
              <a:t>, acute </a:t>
            </a:r>
            <a:r>
              <a:rPr lang="it-IT" sz="1800" b="1" dirty="0" err="1"/>
              <a:t>fractures</a:t>
            </a:r>
            <a:r>
              <a:rPr lang="it-IT" sz="1800" b="1" dirty="0"/>
              <a:t>, un-</a:t>
            </a:r>
            <a:r>
              <a:rPr lang="it-IT" sz="1800" b="1" dirty="0" err="1"/>
              <a:t>united</a:t>
            </a:r>
            <a:r>
              <a:rPr lang="it-IT" sz="1800" b="1" dirty="0"/>
              <a:t> </a:t>
            </a:r>
            <a:r>
              <a:rPr lang="it-IT" sz="1800" b="1" dirty="0" err="1"/>
              <a:t>fractures</a:t>
            </a:r>
            <a:r>
              <a:rPr lang="it-IT" sz="1800" b="1" dirty="0"/>
              <a:t> and </a:t>
            </a:r>
            <a:r>
              <a:rPr lang="it-IT" sz="1800" b="1" dirty="0" err="1"/>
              <a:t>defects</a:t>
            </a:r>
            <a:r>
              <a:rPr lang="it-IT" sz="1800" b="1" dirty="0"/>
              <a:t> in </a:t>
            </a:r>
            <a:r>
              <a:rPr lang="it-IT" sz="1800" b="1" dirty="0" err="1"/>
              <a:t>adults</a:t>
            </a:r>
            <a:r>
              <a:rPr lang="it-IT" sz="1800" dirty="0"/>
              <a:t>.</a:t>
            </a:r>
          </a:p>
          <a:p>
            <a:r>
              <a:rPr lang="it-IT" sz="1800" b="1" dirty="0"/>
              <a:t>1 </a:t>
            </a:r>
            <a:r>
              <a:rPr lang="it-IT" sz="1800" b="1" dirty="0" err="1"/>
              <a:t>eligible</a:t>
            </a:r>
            <a:r>
              <a:rPr lang="it-IT" sz="1800" b="1" dirty="0"/>
              <a:t> </a:t>
            </a:r>
            <a:r>
              <a:rPr lang="it-IT" sz="1800" b="1" dirty="0" err="1"/>
              <a:t>study</a:t>
            </a:r>
            <a:r>
              <a:rPr lang="it-IT" sz="1800" b="1" dirty="0"/>
              <a:t>  (21 </a:t>
            </a:r>
            <a:r>
              <a:rPr lang="it-IT" sz="1800" b="1" dirty="0" err="1"/>
              <a:t>participants</a:t>
            </a:r>
            <a:r>
              <a:rPr lang="it-IT" sz="1800" b="1" dirty="0"/>
              <a:t>)</a:t>
            </a:r>
            <a:r>
              <a:rPr lang="it-IT" sz="1800" dirty="0"/>
              <a:t>, </a:t>
            </a:r>
            <a:r>
              <a:rPr lang="it-IT" sz="1800" dirty="0" err="1"/>
              <a:t>compared</a:t>
            </a:r>
            <a:r>
              <a:rPr lang="it-IT" sz="1800" dirty="0"/>
              <a:t> PRT and </a:t>
            </a:r>
            <a:r>
              <a:rPr lang="it-IT" sz="1800" dirty="0" err="1"/>
              <a:t>allogenic</a:t>
            </a:r>
            <a:r>
              <a:rPr lang="it-IT" sz="1800" dirty="0"/>
              <a:t> bone </a:t>
            </a:r>
            <a:r>
              <a:rPr lang="it-IT" sz="1800" dirty="0" err="1"/>
              <a:t>graft</a:t>
            </a:r>
            <a:r>
              <a:rPr lang="it-IT" sz="1800" dirty="0"/>
              <a:t> with </a:t>
            </a:r>
            <a:r>
              <a:rPr lang="it-IT" sz="1800" dirty="0" err="1"/>
              <a:t>allogenic</a:t>
            </a:r>
            <a:r>
              <a:rPr lang="it-IT" sz="1800" dirty="0"/>
              <a:t> bone </a:t>
            </a:r>
            <a:r>
              <a:rPr lang="it-IT" sz="1800" dirty="0" err="1"/>
              <a:t>graft</a:t>
            </a:r>
            <a:r>
              <a:rPr lang="it-IT" sz="1800" dirty="0"/>
              <a:t> alone in </a:t>
            </a:r>
            <a:r>
              <a:rPr lang="it-IT" sz="1800" dirty="0" err="1"/>
              <a:t>patients</a:t>
            </a:r>
            <a:r>
              <a:rPr lang="it-IT" sz="1800" dirty="0"/>
              <a:t> </a:t>
            </a:r>
            <a:r>
              <a:rPr lang="it-IT" sz="1800" dirty="0" err="1"/>
              <a:t>undergoing</a:t>
            </a:r>
            <a:r>
              <a:rPr lang="it-IT" sz="1800" dirty="0"/>
              <a:t> </a:t>
            </a:r>
            <a:r>
              <a:rPr lang="it-IT" sz="1800" dirty="0" err="1"/>
              <a:t>corrective</a:t>
            </a:r>
            <a:r>
              <a:rPr lang="it-IT" sz="1800" dirty="0"/>
              <a:t> </a:t>
            </a:r>
            <a:r>
              <a:rPr lang="it-IT" sz="1800" dirty="0" err="1"/>
              <a:t>osteotomy</a:t>
            </a:r>
            <a:r>
              <a:rPr lang="it-IT" sz="1800" dirty="0"/>
              <a:t> for </a:t>
            </a:r>
            <a:r>
              <a:rPr lang="it-IT" sz="1800" dirty="0" err="1"/>
              <a:t>medial</a:t>
            </a:r>
            <a:r>
              <a:rPr lang="it-IT" sz="1800" dirty="0"/>
              <a:t> </a:t>
            </a:r>
            <a:r>
              <a:rPr lang="it-IT" sz="1800" dirty="0" err="1"/>
              <a:t>compartment</a:t>
            </a:r>
            <a:r>
              <a:rPr lang="it-IT" sz="1800" dirty="0"/>
              <a:t> </a:t>
            </a:r>
            <a:r>
              <a:rPr lang="it-IT" sz="1800" dirty="0" err="1"/>
              <a:t>osteoarthrosis</a:t>
            </a:r>
            <a:r>
              <a:rPr lang="it-IT" sz="1800" dirty="0"/>
              <a:t> of the </a:t>
            </a:r>
            <a:r>
              <a:rPr lang="it-IT" sz="1800" dirty="0" err="1"/>
              <a:t>knee</a:t>
            </a:r>
            <a:r>
              <a:rPr lang="it-IT" sz="1800" dirty="0"/>
              <a:t>.</a:t>
            </a:r>
          </a:p>
          <a:p>
            <a:r>
              <a:rPr lang="it-IT" sz="1800" dirty="0" err="1"/>
              <a:t>There</a:t>
            </a:r>
            <a:r>
              <a:rPr lang="it-IT" sz="1800" dirty="0"/>
              <a:t> </a:t>
            </a:r>
            <a:r>
              <a:rPr lang="it-IT" sz="1800" dirty="0" err="1"/>
              <a:t>was</a:t>
            </a:r>
            <a:r>
              <a:rPr lang="it-IT" sz="1800" dirty="0"/>
              <a:t> </a:t>
            </a:r>
            <a:r>
              <a:rPr lang="it-IT" sz="1800" b="1" dirty="0"/>
              <a:t>no </a:t>
            </a:r>
            <a:r>
              <a:rPr lang="it-IT" sz="1800" b="1" dirty="0" err="1"/>
              <a:t>significant</a:t>
            </a:r>
            <a:r>
              <a:rPr lang="it-IT" sz="1800" b="1" dirty="0"/>
              <a:t> </a:t>
            </a:r>
            <a:r>
              <a:rPr lang="it-IT" sz="1800" b="1" dirty="0" err="1"/>
              <a:t>difference</a:t>
            </a:r>
            <a:r>
              <a:rPr lang="it-IT" sz="1800" b="1" dirty="0"/>
              <a:t> in </a:t>
            </a:r>
            <a:r>
              <a:rPr lang="it-IT" sz="1800" b="1" dirty="0" err="1"/>
              <a:t>patient-reported</a:t>
            </a:r>
            <a:r>
              <a:rPr lang="it-IT" sz="1800" b="1" dirty="0"/>
              <a:t> or </a:t>
            </a:r>
            <a:r>
              <a:rPr lang="it-IT" sz="1800" b="1" dirty="0" err="1"/>
              <a:t>clinician-assessed</a:t>
            </a:r>
            <a:r>
              <a:rPr lang="it-IT" sz="1800" b="1" dirty="0"/>
              <a:t> </a:t>
            </a:r>
            <a:r>
              <a:rPr lang="it-IT" sz="1800" b="1" dirty="0" err="1"/>
              <a:t>functional</a:t>
            </a:r>
            <a:r>
              <a:rPr lang="it-IT" sz="1800" b="1" dirty="0"/>
              <a:t> </a:t>
            </a:r>
            <a:r>
              <a:rPr lang="it-IT" sz="1800" b="1" dirty="0" err="1"/>
              <a:t>outcome</a:t>
            </a:r>
            <a:r>
              <a:rPr lang="it-IT" sz="1800" b="1" dirty="0"/>
              <a:t> </a:t>
            </a:r>
            <a:r>
              <a:rPr lang="it-IT" sz="1800" b="1" dirty="0" err="1"/>
              <a:t>scores</a:t>
            </a:r>
            <a:r>
              <a:rPr lang="it-IT" sz="1800" b="1" dirty="0"/>
              <a:t> </a:t>
            </a:r>
            <a:r>
              <a:rPr lang="it-IT" sz="1800" dirty="0" err="1"/>
              <a:t>between</a:t>
            </a:r>
            <a:r>
              <a:rPr lang="it-IT" sz="1800" dirty="0"/>
              <a:t> </a:t>
            </a:r>
            <a:r>
              <a:rPr lang="it-IT" sz="1800" dirty="0" err="1"/>
              <a:t>groups</a:t>
            </a:r>
            <a:r>
              <a:rPr lang="it-IT" sz="1800" dirty="0"/>
              <a:t> </a:t>
            </a:r>
            <a:r>
              <a:rPr lang="it-IT" sz="1800" dirty="0" err="1"/>
              <a:t>at</a:t>
            </a:r>
            <a:r>
              <a:rPr lang="it-IT" sz="1800" dirty="0"/>
              <a:t> </a:t>
            </a:r>
            <a:r>
              <a:rPr lang="it-IT" sz="1800" dirty="0" err="1"/>
              <a:t>one</a:t>
            </a:r>
            <a:r>
              <a:rPr lang="it-IT" sz="1800" dirty="0"/>
              <a:t> </a:t>
            </a:r>
            <a:r>
              <a:rPr lang="it-IT" sz="1800" dirty="0" err="1"/>
              <a:t>year</a:t>
            </a:r>
            <a:r>
              <a:rPr lang="it-IT" sz="1800" dirty="0"/>
              <a:t>. </a:t>
            </a:r>
            <a:r>
              <a:rPr lang="it-IT" sz="1800" b="1" dirty="0" err="1"/>
              <a:t>One</a:t>
            </a:r>
            <a:r>
              <a:rPr lang="it-IT" sz="1800" b="1" dirty="0"/>
              <a:t> </a:t>
            </a:r>
            <a:r>
              <a:rPr lang="it-IT" sz="1800" b="1" dirty="0" err="1"/>
              <a:t>adverse</a:t>
            </a:r>
            <a:r>
              <a:rPr lang="it-IT" sz="1800" b="1" dirty="0"/>
              <a:t> </a:t>
            </a:r>
            <a:r>
              <a:rPr lang="it-IT" sz="1800" b="1" dirty="0" err="1"/>
              <a:t>event</a:t>
            </a:r>
            <a:r>
              <a:rPr lang="it-IT" sz="1800" b="1" dirty="0"/>
              <a:t> </a:t>
            </a:r>
            <a:r>
              <a:rPr lang="it-IT" sz="1800" dirty="0" err="1"/>
              <a:t>was</a:t>
            </a:r>
            <a:r>
              <a:rPr lang="it-IT" sz="1800" dirty="0"/>
              <a:t> </a:t>
            </a:r>
            <a:r>
              <a:rPr lang="it-IT" sz="1800" dirty="0" err="1"/>
              <a:t>reported</a:t>
            </a:r>
            <a:r>
              <a:rPr lang="it-IT" sz="1800" dirty="0"/>
              <a:t> in a </a:t>
            </a:r>
            <a:r>
              <a:rPr lang="it-IT" sz="1800" dirty="0" err="1"/>
              <a:t>participant</a:t>
            </a:r>
            <a:r>
              <a:rPr lang="it-IT" sz="1800" dirty="0"/>
              <a:t> </a:t>
            </a:r>
            <a:r>
              <a:rPr lang="it-IT" sz="1800" dirty="0" err="1"/>
              <a:t>receiving</a:t>
            </a:r>
            <a:r>
              <a:rPr lang="it-IT" sz="1800" dirty="0"/>
              <a:t> PRT.</a:t>
            </a:r>
          </a:p>
          <a:p>
            <a:r>
              <a:rPr lang="it-IT" sz="1800" dirty="0" err="1"/>
              <a:t>Currently</a:t>
            </a:r>
            <a:r>
              <a:rPr lang="it-IT" sz="1800" dirty="0"/>
              <a:t> </a:t>
            </a:r>
            <a:r>
              <a:rPr lang="it-IT" sz="1800" dirty="0" err="1"/>
              <a:t>available</a:t>
            </a:r>
            <a:r>
              <a:rPr lang="it-IT" sz="1800" dirty="0"/>
              <a:t> </a:t>
            </a:r>
            <a:r>
              <a:rPr lang="it-IT" sz="1800" dirty="0" err="1"/>
              <a:t>evidence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insufficient</a:t>
            </a:r>
            <a:r>
              <a:rPr lang="it-IT" sz="1800" dirty="0"/>
              <a:t> to </a:t>
            </a:r>
            <a:r>
              <a:rPr lang="it-IT" sz="1800" dirty="0" err="1"/>
              <a:t>support</a:t>
            </a:r>
            <a:r>
              <a:rPr lang="it-IT" sz="1800" dirty="0"/>
              <a:t> the routine use of </a:t>
            </a:r>
            <a:r>
              <a:rPr lang="it-IT" sz="1800" dirty="0" err="1"/>
              <a:t>this</a:t>
            </a:r>
            <a:r>
              <a:rPr lang="it-IT" sz="1800" dirty="0"/>
              <a:t> </a:t>
            </a:r>
            <a:r>
              <a:rPr lang="it-IT" sz="1800" dirty="0" err="1"/>
              <a:t>intervention</a:t>
            </a:r>
            <a:r>
              <a:rPr lang="it-IT" sz="1800" dirty="0"/>
              <a:t> in </a:t>
            </a:r>
            <a:r>
              <a:rPr lang="it-IT" sz="1800" dirty="0" err="1"/>
              <a:t>clinical</a:t>
            </a:r>
            <a:r>
              <a:rPr lang="it-IT" sz="1800" dirty="0"/>
              <a:t> </a:t>
            </a:r>
            <a:r>
              <a:rPr lang="it-IT" sz="1800" dirty="0" err="1"/>
              <a:t>practice</a:t>
            </a:r>
            <a:r>
              <a:rPr lang="it-IT" sz="1800" dirty="0"/>
              <a:t>.  </a:t>
            </a:r>
            <a:r>
              <a:rPr lang="it-IT" sz="1800" b="1" dirty="0"/>
              <a:t>Future trials </a:t>
            </a:r>
            <a:r>
              <a:rPr lang="it-IT" sz="1800" b="1" dirty="0" err="1"/>
              <a:t>should</a:t>
            </a:r>
            <a:r>
              <a:rPr lang="it-IT" sz="1800" b="1" dirty="0"/>
              <a:t> focus on reporting </a:t>
            </a:r>
            <a:r>
              <a:rPr lang="it-IT" sz="1800" b="1" dirty="0" err="1"/>
              <a:t>patient-reported</a:t>
            </a:r>
            <a:r>
              <a:rPr lang="it-IT" sz="1800" b="1" dirty="0"/>
              <a:t> </a:t>
            </a:r>
            <a:r>
              <a:rPr lang="it-IT" sz="1800" b="1" dirty="0" err="1"/>
              <a:t>functional</a:t>
            </a:r>
            <a:r>
              <a:rPr lang="it-IT" sz="1800" b="1" dirty="0"/>
              <a:t> </a:t>
            </a:r>
            <a:r>
              <a:rPr lang="it-IT" sz="1800" dirty="0" err="1"/>
              <a:t>outcomes</a:t>
            </a:r>
            <a:r>
              <a:rPr lang="it-IT" sz="1800" dirty="0"/>
              <a:t> from </a:t>
            </a:r>
            <a:r>
              <a:rPr lang="it-IT" sz="1800" dirty="0" err="1"/>
              <a:t>all</a:t>
            </a:r>
            <a:r>
              <a:rPr lang="it-IT" sz="1800" dirty="0"/>
              <a:t> trial </a:t>
            </a:r>
            <a:r>
              <a:rPr lang="it-IT" sz="1800" dirty="0" err="1"/>
              <a:t>participants</a:t>
            </a:r>
            <a:r>
              <a:rPr lang="it-IT" sz="1800" dirty="0"/>
              <a:t> </a:t>
            </a:r>
            <a:r>
              <a:rPr lang="it-IT" sz="1800" b="1" dirty="0"/>
              <a:t>for a minimum follow-up of </a:t>
            </a:r>
            <a:r>
              <a:rPr lang="it-IT" sz="1800" b="1" dirty="0" err="1"/>
              <a:t>one</a:t>
            </a:r>
            <a:r>
              <a:rPr lang="it-IT" sz="1800" b="1" dirty="0"/>
              <a:t> </a:t>
            </a:r>
            <a:r>
              <a:rPr lang="it-IT" sz="1800" b="1" dirty="0" err="1"/>
              <a:t>year</a:t>
            </a:r>
            <a:r>
              <a:rPr lang="it-IT" sz="1800" b="1" dirty="0"/>
              <a:t>.</a:t>
            </a:r>
          </a:p>
          <a:p>
            <a:endParaRPr lang="it-IT" sz="1800" dirty="0"/>
          </a:p>
          <a:p>
            <a:endParaRPr lang="it-IT" sz="1800" dirty="0"/>
          </a:p>
          <a:p>
            <a:endParaRPr lang="en-GB" sz="18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3BCF982D-5C10-9749-9741-6732EB987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275413"/>
            <a:ext cx="439738" cy="426338"/>
          </a:xfrm>
          <a:prstGeom prst="rect">
            <a:avLst/>
          </a:prstGeom>
        </p:spPr>
      </p:pic>
      <p:pic>
        <p:nvPicPr>
          <p:cNvPr id="5" name="Shape 200">
            <a:extLst>
              <a:ext uri="{FF2B5EF4-FFF2-40B4-BE49-F238E27FC236}">
                <a16:creationId xmlns:a16="http://schemas.microsoft.com/office/drawing/2014/main" xmlns="" id="{289AC442-7EA3-3F49-8CD4-1A67D669F3A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05634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199">
            <a:extLst>
              <a:ext uri="{FF2B5EF4-FFF2-40B4-BE49-F238E27FC236}">
                <a16:creationId xmlns:a16="http://schemas.microsoft.com/office/drawing/2014/main" xmlns="" id="{9EBC7526-AE7F-904F-B364-C4B22807A88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078294"/>
            <a:ext cx="439599" cy="4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3B8F3939-DEC1-9E40-B5D1-9F6DD4B78B28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Griffin</a:t>
            </a:r>
            <a:r>
              <a:rPr lang="it-IT" sz="1400" dirty="0">
                <a:solidFill>
                  <a:schemeClr val="accent1"/>
                </a:solidFill>
              </a:rPr>
              <a:t> XL, Wallace D, Parsons </a:t>
            </a:r>
            <a:r>
              <a:rPr lang="it-IT" sz="1400" dirty="0" err="1">
                <a:solidFill>
                  <a:schemeClr val="accent1"/>
                </a:solidFill>
              </a:rPr>
              <a:t>N</a:t>
            </a:r>
            <a:r>
              <a:rPr lang="it-IT" sz="1400" dirty="0">
                <a:solidFill>
                  <a:schemeClr val="accent1"/>
                </a:solidFill>
              </a:rPr>
              <a:t>, Costa ML.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Platelet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rich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therapies</a:t>
            </a:r>
            <a:r>
              <a:rPr lang="it-IT" sz="1400" dirty="0">
                <a:solidFill>
                  <a:schemeClr val="accent1"/>
                </a:solidFill>
              </a:rPr>
              <a:t> for long bone </a:t>
            </a:r>
            <a:r>
              <a:rPr lang="it-IT" sz="1400" dirty="0" err="1">
                <a:solidFill>
                  <a:schemeClr val="accent1"/>
                </a:solidFill>
              </a:rPr>
              <a:t>healing</a:t>
            </a:r>
            <a:r>
              <a:rPr lang="it-IT" sz="1400" dirty="0">
                <a:solidFill>
                  <a:schemeClr val="accent1"/>
                </a:solidFill>
              </a:rPr>
              <a:t> in </a:t>
            </a:r>
            <a:r>
              <a:rPr lang="it-IT" sz="1400" dirty="0" err="1">
                <a:solidFill>
                  <a:schemeClr val="accent1"/>
                </a:solidFill>
              </a:rPr>
              <a:t>adults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2012,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7. Art. No.: CD009496.</a:t>
            </a:r>
          </a:p>
        </p:txBody>
      </p:sp>
    </p:spTree>
    <p:extLst>
      <p:ext uri="{BB962C8B-B14F-4D97-AF65-F5344CB8AC3E}">
        <p14:creationId xmlns:p14="http://schemas.microsoft.com/office/powerpoint/2010/main" val="70434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047DAFF-E366-1744-842D-32FA32FDE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Interventional</a:t>
            </a:r>
            <a:r>
              <a:rPr lang="it-IT" dirty="0"/>
              <a:t> </a:t>
            </a:r>
            <a:r>
              <a:rPr lang="it-IT" dirty="0" err="1"/>
              <a:t>therapies</a:t>
            </a:r>
            <a:r>
              <a:rPr lang="it-IT" dirty="0"/>
              <a:t> in PRM 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E9F27C78-3D6F-A04C-9B00-9F4C9388B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Cochrane evidence</a:t>
            </a:r>
            <a:r>
              <a:rPr lang="en-GB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Injections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Chiropractic interventions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Extracorporeal Shockwave therapy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Radiofrequency</a:t>
            </a:r>
          </a:p>
          <a:p>
            <a:pPr lvl="0">
              <a:buClr>
                <a:srgbClr val="008CD2"/>
              </a:buClr>
            </a:pPr>
            <a:r>
              <a:rPr lang="en-GB" b="1" dirty="0">
                <a:solidFill>
                  <a:srgbClr val="002D64"/>
                </a:solidFill>
              </a:rPr>
              <a:t>No Cochrane evidence</a:t>
            </a:r>
            <a:r>
              <a:rPr lang="en-GB" dirty="0">
                <a:solidFill>
                  <a:srgbClr val="002D64"/>
                </a:solidFill>
              </a:rPr>
              <a:t>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Oxygen-Ozone therapy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Mesotherapy</a:t>
            </a:r>
          </a:p>
        </p:txBody>
      </p:sp>
      <p:pic>
        <p:nvPicPr>
          <p:cNvPr id="4" name="Shape 114">
            <a:extLst>
              <a:ext uri="{FF2B5EF4-FFF2-40B4-BE49-F238E27FC236}">
                <a16:creationId xmlns:a16="http://schemas.microsoft.com/office/drawing/2014/main" xmlns="" id="{D9BFD8D8-FC39-7944-A5BA-29F5E36E173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7756" y="2619023"/>
            <a:ext cx="1846207" cy="25033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1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4654312-D5DA-8848-B19A-59B3E5E7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314956"/>
            <a:ext cx="8160000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examine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SMT for acute LBP. </a:t>
            </a:r>
          </a:p>
          <a:p>
            <a:r>
              <a:rPr lang="it-IT" dirty="0"/>
              <a:t>20 </a:t>
            </a:r>
            <a:r>
              <a:rPr lang="it-IT" dirty="0" err="1"/>
              <a:t>RCTs</a:t>
            </a:r>
            <a:r>
              <a:rPr lang="it-IT" dirty="0"/>
              <a:t> (2674 </a:t>
            </a:r>
            <a:r>
              <a:rPr lang="it-IT" dirty="0" err="1"/>
              <a:t>participants</a:t>
            </a:r>
            <a:r>
              <a:rPr lang="it-IT" dirty="0"/>
              <a:t>).</a:t>
            </a:r>
          </a:p>
          <a:p>
            <a:r>
              <a:rPr lang="it-IT" b="1" dirty="0" err="1"/>
              <a:t>Low</a:t>
            </a:r>
            <a:r>
              <a:rPr lang="it-IT" b="1" dirty="0"/>
              <a:t> to </a:t>
            </a:r>
            <a:r>
              <a:rPr lang="it-IT" b="1" dirty="0" err="1"/>
              <a:t>very</a:t>
            </a:r>
            <a:r>
              <a:rPr lang="it-IT" b="1" dirty="0"/>
              <a:t> </a:t>
            </a:r>
            <a:r>
              <a:rPr lang="it-IT" b="1" dirty="0" err="1"/>
              <a:t>low</a:t>
            </a:r>
            <a:r>
              <a:rPr lang="it-IT" b="1" dirty="0"/>
              <a:t>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suggesting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SMT </a:t>
            </a:r>
            <a:r>
              <a:rPr lang="it-IT" b="1" dirty="0" err="1"/>
              <a:t>is</a:t>
            </a:r>
            <a:r>
              <a:rPr lang="it-IT" b="1" dirty="0"/>
              <a:t> no more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dirty="0"/>
              <a:t>in the treatment of </a:t>
            </a:r>
            <a:r>
              <a:rPr lang="it-IT" dirty="0" err="1"/>
              <a:t>patients</a:t>
            </a:r>
            <a:r>
              <a:rPr lang="it-IT" dirty="0"/>
              <a:t> with acute LBP </a:t>
            </a:r>
            <a:r>
              <a:rPr lang="it-IT" b="1" dirty="0" err="1"/>
              <a:t>than</a:t>
            </a:r>
            <a:r>
              <a:rPr lang="it-IT" b="1" dirty="0"/>
              <a:t> </a:t>
            </a:r>
            <a:r>
              <a:rPr lang="it-IT" b="1" dirty="0" err="1"/>
              <a:t>inert</a:t>
            </a:r>
            <a:r>
              <a:rPr lang="it-IT" b="1" dirty="0"/>
              <a:t> </a:t>
            </a:r>
            <a:r>
              <a:rPr lang="it-IT" b="1" dirty="0" err="1"/>
              <a:t>interventions</a:t>
            </a:r>
            <a:r>
              <a:rPr lang="it-IT" dirty="0"/>
              <a:t>, </a:t>
            </a:r>
            <a:r>
              <a:rPr lang="it-IT" dirty="0" err="1"/>
              <a:t>sham</a:t>
            </a:r>
            <a:r>
              <a:rPr lang="it-IT" dirty="0"/>
              <a:t> (or </a:t>
            </a:r>
            <a:r>
              <a:rPr lang="it-IT" dirty="0" err="1"/>
              <a:t>fake</a:t>
            </a:r>
            <a:r>
              <a:rPr lang="it-IT" dirty="0"/>
              <a:t>) SMT, </a:t>
            </a:r>
            <a:r>
              <a:rPr lang="it-IT" b="1" dirty="0"/>
              <a:t>or </a:t>
            </a:r>
            <a:r>
              <a:rPr lang="it-IT" b="1" dirty="0" err="1"/>
              <a:t>when</a:t>
            </a:r>
            <a:r>
              <a:rPr lang="it-IT" b="1" dirty="0"/>
              <a:t> </a:t>
            </a:r>
            <a:r>
              <a:rPr lang="it-IT" b="1" dirty="0" err="1"/>
              <a:t>added</a:t>
            </a:r>
            <a:r>
              <a:rPr lang="it-IT" b="1" dirty="0"/>
              <a:t> to </a:t>
            </a:r>
            <a:r>
              <a:rPr lang="it-IT" dirty="0" err="1"/>
              <a:t>another</a:t>
            </a:r>
            <a:r>
              <a:rPr lang="it-IT" dirty="0"/>
              <a:t> treatment </a:t>
            </a:r>
            <a:r>
              <a:rPr lang="it-IT" dirty="0" err="1"/>
              <a:t>such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b="1" dirty="0"/>
              <a:t>standard </a:t>
            </a:r>
            <a:r>
              <a:rPr lang="it-IT" b="1" dirty="0" err="1"/>
              <a:t>medical</a:t>
            </a:r>
            <a:r>
              <a:rPr lang="it-IT" b="1" dirty="0"/>
              <a:t> care.</a:t>
            </a:r>
          </a:p>
          <a:p>
            <a:r>
              <a:rPr lang="it-IT" dirty="0"/>
              <a:t>SMT </a:t>
            </a:r>
            <a:r>
              <a:rPr lang="it-IT" dirty="0" err="1"/>
              <a:t>appears</a:t>
            </a:r>
            <a:r>
              <a:rPr lang="it-IT" dirty="0"/>
              <a:t> to be </a:t>
            </a:r>
            <a:r>
              <a:rPr lang="it-IT" b="1" dirty="0" err="1"/>
              <a:t>safe</a:t>
            </a:r>
            <a:r>
              <a:rPr lang="it-IT" b="1" dirty="0"/>
              <a:t> </a:t>
            </a:r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other</a:t>
            </a:r>
            <a:r>
              <a:rPr lang="it-IT" dirty="0"/>
              <a:t> treatment </a:t>
            </a:r>
            <a:r>
              <a:rPr lang="it-IT" dirty="0" err="1"/>
              <a:t>options</a:t>
            </a:r>
            <a:r>
              <a:rPr lang="it-IT" dirty="0"/>
              <a:t>.</a:t>
            </a:r>
          </a:p>
          <a:p>
            <a:r>
              <a:rPr lang="it-IT" dirty="0"/>
              <a:t>The </a:t>
            </a:r>
            <a:r>
              <a:rPr lang="it-IT" dirty="0" err="1"/>
              <a:t>decision</a:t>
            </a:r>
            <a:r>
              <a:rPr lang="it-IT" dirty="0"/>
              <a:t> to </a:t>
            </a:r>
            <a:r>
              <a:rPr lang="it-IT" dirty="0" err="1"/>
              <a:t>refer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for SMT </a:t>
            </a:r>
            <a:r>
              <a:rPr lang="it-IT" dirty="0" err="1"/>
              <a:t>should</a:t>
            </a:r>
            <a:r>
              <a:rPr lang="it-IT" dirty="0"/>
              <a:t> be </a:t>
            </a:r>
            <a:r>
              <a:rPr lang="it-IT" dirty="0" err="1"/>
              <a:t>based</a:t>
            </a:r>
            <a:r>
              <a:rPr lang="it-IT" dirty="0"/>
              <a:t> </a:t>
            </a:r>
            <a:r>
              <a:rPr lang="it-IT" dirty="0" err="1"/>
              <a:t>upon</a:t>
            </a:r>
            <a:r>
              <a:rPr lang="it-IT" dirty="0"/>
              <a:t> </a:t>
            </a:r>
            <a:r>
              <a:rPr lang="it-IT" dirty="0" err="1"/>
              <a:t>costs</a:t>
            </a:r>
            <a:r>
              <a:rPr lang="it-IT" dirty="0"/>
              <a:t>, </a:t>
            </a:r>
            <a:r>
              <a:rPr lang="it-IT" dirty="0" err="1"/>
              <a:t>preferences</a:t>
            </a:r>
            <a:r>
              <a:rPr lang="it-IT" dirty="0"/>
              <a:t> of the </a:t>
            </a:r>
            <a:r>
              <a:rPr lang="it-IT" dirty="0" err="1"/>
              <a:t>patients</a:t>
            </a:r>
            <a:r>
              <a:rPr lang="it-IT" dirty="0"/>
              <a:t> and providers, and relative </a:t>
            </a:r>
            <a:r>
              <a:rPr lang="it-IT" dirty="0" err="1"/>
              <a:t>safety</a:t>
            </a:r>
            <a:r>
              <a:rPr lang="it-IT" dirty="0"/>
              <a:t> of SMT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other</a:t>
            </a:r>
            <a:r>
              <a:rPr lang="it-IT" dirty="0"/>
              <a:t> treatment option.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EADDA68-E4BC-5F46-86B4-1E0DD8E9CE41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Rubinstein  SM, </a:t>
            </a:r>
            <a:r>
              <a:rPr lang="it-IT" sz="1400" dirty="0" err="1">
                <a:solidFill>
                  <a:schemeClr val="accent1"/>
                </a:solidFill>
              </a:rPr>
              <a:t>Terwee</a:t>
            </a:r>
            <a:r>
              <a:rPr lang="it-IT" sz="1400" dirty="0">
                <a:solidFill>
                  <a:schemeClr val="accent1"/>
                </a:solidFill>
              </a:rPr>
              <a:t>  CB, </a:t>
            </a:r>
            <a:r>
              <a:rPr lang="it-IT" sz="1400" dirty="0" err="1">
                <a:solidFill>
                  <a:schemeClr val="accent1"/>
                </a:solidFill>
              </a:rPr>
              <a:t>Assendelft</a:t>
            </a:r>
            <a:r>
              <a:rPr lang="it-IT" sz="1400" dirty="0">
                <a:solidFill>
                  <a:schemeClr val="accent1"/>
                </a:solidFill>
              </a:rPr>
              <a:t>  WJJ, de </a:t>
            </a:r>
            <a:r>
              <a:rPr lang="it-IT" sz="1400" dirty="0" err="1">
                <a:solidFill>
                  <a:schemeClr val="accent1"/>
                </a:solidFill>
              </a:rPr>
              <a:t>Boer</a:t>
            </a:r>
            <a:r>
              <a:rPr lang="it-IT" sz="1400" dirty="0">
                <a:solidFill>
                  <a:schemeClr val="accent1"/>
                </a:solidFill>
              </a:rPr>
              <a:t>  MR, van </a:t>
            </a:r>
            <a:r>
              <a:rPr lang="it-IT" sz="1400" dirty="0" err="1">
                <a:solidFill>
                  <a:schemeClr val="accent1"/>
                </a:solidFill>
              </a:rPr>
              <a:t>Tulder</a:t>
            </a:r>
            <a:r>
              <a:rPr lang="it-IT" sz="1400" dirty="0">
                <a:solidFill>
                  <a:schemeClr val="accent1"/>
                </a:solidFill>
              </a:rPr>
              <a:t>  MW.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Spinal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manipulative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therapy</a:t>
            </a:r>
            <a:r>
              <a:rPr lang="it-IT" sz="1400" dirty="0">
                <a:solidFill>
                  <a:schemeClr val="accent1"/>
                </a:solidFill>
              </a:rPr>
              <a:t> for acute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‐back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2012,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9. Art. No.: CD008880.</a:t>
            </a:r>
          </a:p>
        </p:txBody>
      </p:sp>
      <p:pic>
        <p:nvPicPr>
          <p:cNvPr id="7" name="Shape 200">
            <a:extLst>
              <a:ext uri="{FF2B5EF4-FFF2-40B4-BE49-F238E27FC236}">
                <a16:creationId xmlns:a16="http://schemas.microsoft.com/office/drawing/2014/main" xmlns="" id="{2DD57D78-18AB-5141-B152-24FD031C3B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89" y="3730671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99">
            <a:extLst>
              <a:ext uri="{FF2B5EF4-FFF2-40B4-BE49-F238E27FC236}">
                <a16:creationId xmlns:a16="http://schemas.microsoft.com/office/drawing/2014/main" xmlns="" id="{60E3A1D1-0695-294D-8B56-D1CB898C250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2677462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42F2EE5F-910C-D64C-A0B2-AF8F83A10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237835"/>
            <a:ext cx="439738" cy="426338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xmlns="" id="{D2128742-64A5-8E47-8B78-01EF1FE43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Spinal</a:t>
            </a:r>
            <a:r>
              <a:rPr lang="it-IT" dirty="0"/>
              <a:t> </a:t>
            </a:r>
            <a:r>
              <a:rPr lang="it-IT" dirty="0" err="1"/>
              <a:t>manipulative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(SMT) for acute LBP</a:t>
            </a:r>
            <a:endParaRPr lang="en-GB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D9BC255A-43E2-D747-A011-01DF10C526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7582" y="2757723"/>
            <a:ext cx="3266543" cy="170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1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4654312-D5DA-8848-B19A-59B3E5E7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314956"/>
            <a:ext cx="8160000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assess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SMT for </a:t>
            </a:r>
            <a:r>
              <a:rPr lang="it-IT" dirty="0" err="1"/>
              <a:t>chronic</a:t>
            </a:r>
            <a:r>
              <a:rPr lang="it-IT" dirty="0"/>
              <a:t> </a:t>
            </a:r>
            <a:r>
              <a:rPr lang="it-IT" dirty="0" err="1"/>
              <a:t>low</a:t>
            </a:r>
            <a:r>
              <a:rPr lang="it-IT" dirty="0"/>
              <a:t>‐back </a:t>
            </a:r>
            <a:r>
              <a:rPr lang="it-IT" dirty="0" err="1"/>
              <a:t>pain</a:t>
            </a:r>
            <a:r>
              <a:rPr lang="it-IT" dirty="0"/>
              <a:t>.</a:t>
            </a:r>
          </a:p>
          <a:p>
            <a:r>
              <a:rPr lang="it-IT" dirty="0"/>
              <a:t>26 </a:t>
            </a:r>
            <a:r>
              <a:rPr lang="it-IT" dirty="0" err="1"/>
              <a:t>RCTs</a:t>
            </a:r>
            <a:r>
              <a:rPr lang="it-IT" dirty="0"/>
              <a:t> (6070 </a:t>
            </a:r>
            <a:r>
              <a:rPr lang="it-IT" dirty="0" err="1"/>
              <a:t>participants</a:t>
            </a:r>
            <a:r>
              <a:rPr lang="it-IT" dirty="0"/>
              <a:t>).</a:t>
            </a:r>
          </a:p>
          <a:p>
            <a:r>
              <a:rPr lang="it-IT" b="1" dirty="0"/>
              <a:t>High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 err="1"/>
              <a:t>suggests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/>
              <a:t>no </a:t>
            </a:r>
            <a:r>
              <a:rPr lang="it-IT" b="1" dirty="0" err="1"/>
              <a:t>clinically</a:t>
            </a:r>
            <a:r>
              <a:rPr lang="it-IT" b="1" dirty="0"/>
              <a:t> </a:t>
            </a:r>
            <a:r>
              <a:rPr lang="it-IT" b="1" dirty="0" err="1"/>
              <a:t>relevant</a:t>
            </a:r>
            <a:r>
              <a:rPr lang="it-IT" b="1" dirty="0"/>
              <a:t> </a:t>
            </a:r>
            <a:r>
              <a:rPr lang="it-IT" b="1" dirty="0" err="1"/>
              <a:t>difference</a:t>
            </a:r>
            <a:r>
              <a:rPr lang="it-IT" b="1" dirty="0"/>
              <a:t> </a:t>
            </a:r>
            <a:r>
              <a:rPr lang="it-IT" b="1" dirty="0" err="1"/>
              <a:t>between</a:t>
            </a:r>
            <a:r>
              <a:rPr lang="it-IT" b="1" dirty="0"/>
              <a:t> SMT and </a:t>
            </a:r>
            <a:r>
              <a:rPr lang="it-IT" b="1" dirty="0" err="1"/>
              <a:t>other</a:t>
            </a:r>
            <a:r>
              <a:rPr lang="it-IT" b="1" dirty="0"/>
              <a:t> </a:t>
            </a:r>
            <a:r>
              <a:rPr lang="it-IT" b="1" dirty="0" err="1"/>
              <a:t>interventions</a:t>
            </a:r>
            <a:r>
              <a:rPr lang="it-IT" b="1" dirty="0"/>
              <a:t> for </a:t>
            </a:r>
            <a:r>
              <a:rPr lang="it-IT" b="1" dirty="0" err="1"/>
              <a:t>reducing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 and </a:t>
            </a:r>
            <a:r>
              <a:rPr lang="it-IT" b="1" dirty="0" err="1"/>
              <a:t>improving</a:t>
            </a:r>
            <a:r>
              <a:rPr lang="it-IT" b="1" dirty="0"/>
              <a:t> </a:t>
            </a:r>
            <a:r>
              <a:rPr lang="it-IT" b="1" dirty="0" err="1"/>
              <a:t>function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patients</a:t>
            </a:r>
            <a:r>
              <a:rPr lang="it-IT" dirty="0"/>
              <a:t> with </a:t>
            </a:r>
            <a:r>
              <a:rPr lang="it-IT" dirty="0" err="1"/>
              <a:t>chronic</a:t>
            </a:r>
            <a:r>
              <a:rPr lang="it-IT" dirty="0"/>
              <a:t> LBP. </a:t>
            </a:r>
          </a:p>
          <a:p>
            <a:r>
              <a:rPr lang="it-IT" dirty="0" err="1"/>
              <a:t>Determining</a:t>
            </a:r>
            <a:r>
              <a:rPr lang="it-IT" dirty="0"/>
              <a:t> </a:t>
            </a:r>
            <a:r>
              <a:rPr lang="it-IT" dirty="0" err="1"/>
              <a:t>cost-effectiveness</a:t>
            </a:r>
            <a:r>
              <a:rPr lang="it-IT" dirty="0"/>
              <a:t> of care </a:t>
            </a:r>
            <a:r>
              <a:rPr lang="it-IT" dirty="0" err="1"/>
              <a:t>has</a:t>
            </a:r>
            <a:r>
              <a:rPr lang="it-IT" dirty="0"/>
              <a:t> high </a:t>
            </a:r>
            <a:r>
              <a:rPr lang="it-IT" dirty="0" err="1"/>
              <a:t>priority</a:t>
            </a:r>
            <a:r>
              <a:rPr lang="it-IT" dirty="0"/>
              <a:t>. </a:t>
            </a:r>
          </a:p>
          <a:p>
            <a:r>
              <a:rPr lang="it-IT" dirty="0" err="1"/>
              <a:t>Further</a:t>
            </a:r>
            <a:r>
              <a:rPr lang="it-IT" dirty="0"/>
              <a:t> </a:t>
            </a:r>
            <a:r>
              <a:rPr lang="it-IT" dirty="0" err="1"/>
              <a:t>research</a:t>
            </a:r>
            <a:r>
              <a:rPr lang="it-IT" dirty="0"/>
              <a:t> 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likely</a:t>
            </a:r>
            <a:r>
              <a:rPr lang="it-IT" dirty="0"/>
              <a:t> to </a:t>
            </a:r>
            <a:r>
              <a:rPr lang="it-IT" dirty="0" err="1"/>
              <a:t>have</a:t>
            </a:r>
            <a:r>
              <a:rPr lang="it-IT" dirty="0"/>
              <a:t> an </a:t>
            </a:r>
            <a:r>
              <a:rPr lang="it-IT" dirty="0" err="1"/>
              <a:t>important</a:t>
            </a:r>
            <a:r>
              <a:rPr lang="it-IT" dirty="0"/>
              <a:t> impact on </a:t>
            </a:r>
            <a:r>
              <a:rPr lang="it-IT" dirty="0" err="1"/>
              <a:t>our</a:t>
            </a:r>
            <a:r>
              <a:rPr lang="it-IT" dirty="0"/>
              <a:t> </a:t>
            </a:r>
            <a:r>
              <a:rPr lang="it-IT" dirty="0" err="1"/>
              <a:t>confidence</a:t>
            </a:r>
            <a:r>
              <a:rPr lang="it-IT" dirty="0"/>
              <a:t> in the estimate of </a:t>
            </a:r>
            <a:r>
              <a:rPr lang="it-IT" dirty="0" err="1"/>
              <a:t>effect</a:t>
            </a:r>
            <a:r>
              <a:rPr lang="it-IT" dirty="0"/>
              <a:t> in relation to </a:t>
            </a:r>
            <a:r>
              <a:rPr lang="it-IT" dirty="0" err="1"/>
              <a:t>inert</a:t>
            </a:r>
            <a:r>
              <a:rPr lang="it-IT" dirty="0"/>
              <a:t> </a:t>
            </a:r>
            <a:r>
              <a:rPr lang="it-IT" dirty="0" err="1"/>
              <a:t>interventions</a:t>
            </a:r>
            <a:r>
              <a:rPr lang="it-IT" dirty="0"/>
              <a:t> and </a:t>
            </a:r>
            <a:r>
              <a:rPr lang="it-IT" dirty="0" err="1"/>
              <a:t>sham</a:t>
            </a:r>
            <a:r>
              <a:rPr lang="it-IT" dirty="0"/>
              <a:t> SMT, and data </a:t>
            </a:r>
            <a:r>
              <a:rPr lang="it-IT" dirty="0" err="1"/>
              <a:t>related</a:t>
            </a:r>
            <a:r>
              <a:rPr lang="it-IT" dirty="0"/>
              <a:t> to </a:t>
            </a:r>
            <a:r>
              <a:rPr lang="it-IT" dirty="0" err="1"/>
              <a:t>recovery</a:t>
            </a:r>
            <a:r>
              <a:rPr lang="it-IT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EADDA68-E4BC-5F46-86B4-1E0DD8E9CE41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Rubinstein  SM, van </a:t>
            </a:r>
            <a:r>
              <a:rPr lang="it-IT" sz="1400" dirty="0" err="1">
                <a:solidFill>
                  <a:schemeClr val="accent1"/>
                </a:solidFill>
              </a:rPr>
              <a:t>Middelkoop</a:t>
            </a:r>
            <a:r>
              <a:rPr lang="it-IT" sz="1400" dirty="0">
                <a:solidFill>
                  <a:schemeClr val="accent1"/>
                </a:solidFill>
              </a:rPr>
              <a:t>  M, </a:t>
            </a:r>
            <a:r>
              <a:rPr lang="it-IT" sz="1400" dirty="0" err="1">
                <a:solidFill>
                  <a:schemeClr val="accent1"/>
                </a:solidFill>
              </a:rPr>
              <a:t>Assendelft</a:t>
            </a:r>
            <a:r>
              <a:rPr lang="it-IT" sz="1400" dirty="0">
                <a:solidFill>
                  <a:schemeClr val="accent1"/>
                </a:solidFill>
              </a:rPr>
              <a:t>  WJJ, de </a:t>
            </a:r>
            <a:r>
              <a:rPr lang="it-IT" sz="1400" dirty="0" err="1">
                <a:solidFill>
                  <a:schemeClr val="accent1"/>
                </a:solidFill>
              </a:rPr>
              <a:t>Boer</a:t>
            </a:r>
            <a:r>
              <a:rPr lang="it-IT" sz="1400" dirty="0">
                <a:solidFill>
                  <a:schemeClr val="accent1"/>
                </a:solidFill>
              </a:rPr>
              <a:t>  MR, van </a:t>
            </a:r>
            <a:r>
              <a:rPr lang="it-IT" sz="1400" dirty="0" err="1">
                <a:solidFill>
                  <a:schemeClr val="accent1"/>
                </a:solidFill>
              </a:rPr>
              <a:t>Tulder</a:t>
            </a:r>
            <a:r>
              <a:rPr lang="it-IT" sz="1400" dirty="0">
                <a:solidFill>
                  <a:schemeClr val="accent1"/>
                </a:solidFill>
              </a:rPr>
              <a:t>  MW.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Spinal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manipulative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therapy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chronic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‐back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2011,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2. Art. No.: CD008112.</a:t>
            </a:r>
          </a:p>
        </p:txBody>
      </p:sp>
      <p:pic>
        <p:nvPicPr>
          <p:cNvPr id="7" name="Shape 200">
            <a:extLst>
              <a:ext uri="{FF2B5EF4-FFF2-40B4-BE49-F238E27FC236}">
                <a16:creationId xmlns:a16="http://schemas.microsoft.com/office/drawing/2014/main" xmlns="" id="{2DD57D78-18AB-5141-B152-24FD031C3B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89" y="3392469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99">
            <a:extLst>
              <a:ext uri="{FF2B5EF4-FFF2-40B4-BE49-F238E27FC236}">
                <a16:creationId xmlns:a16="http://schemas.microsoft.com/office/drawing/2014/main" xmlns="" id="{60E3A1D1-0695-294D-8B56-D1CB898C250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2677462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42F2EE5F-910C-D64C-A0B2-AF8F83A10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250361"/>
            <a:ext cx="439738" cy="426338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xmlns="" id="{D2128742-64A5-8E47-8B78-01EF1FE43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SMT for </a:t>
            </a:r>
            <a:r>
              <a:rPr lang="it-IT" dirty="0" err="1"/>
              <a:t>chronic</a:t>
            </a:r>
            <a:r>
              <a:rPr lang="it-IT" dirty="0"/>
              <a:t> LBP</a:t>
            </a:r>
            <a:endParaRPr lang="en-GB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8E497D68-AAB4-9145-8FB0-2B7C349553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935" y="2630574"/>
            <a:ext cx="3162145" cy="210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3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4654312-D5DA-8848-B19A-59B3E5E7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314956"/>
            <a:ext cx="8160000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</a:t>
            </a:r>
            <a:r>
              <a:rPr lang="it-IT" dirty="0" err="1"/>
              <a:t>combined</a:t>
            </a:r>
            <a:r>
              <a:rPr lang="it-IT" dirty="0"/>
              <a:t> </a:t>
            </a:r>
            <a:r>
              <a:rPr lang="it-IT" dirty="0" err="1"/>
              <a:t>chiropractic</a:t>
            </a:r>
            <a:r>
              <a:rPr lang="it-IT" dirty="0"/>
              <a:t> </a:t>
            </a:r>
            <a:r>
              <a:rPr lang="it-IT" dirty="0" err="1"/>
              <a:t>interventions</a:t>
            </a:r>
            <a:r>
              <a:rPr lang="it-IT" dirty="0"/>
              <a:t> on </a:t>
            </a:r>
            <a:r>
              <a:rPr lang="it-IT" dirty="0" err="1"/>
              <a:t>pain</a:t>
            </a:r>
            <a:r>
              <a:rPr lang="it-IT" dirty="0"/>
              <a:t>, </a:t>
            </a:r>
            <a:r>
              <a:rPr lang="it-IT" dirty="0" err="1"/>
              <a:t>disability</a:t>
            </a:r>
            <a:r>
              <a:rPr lang="it-IT" dirty="0"/>
              <a:t>, back-</a:t>
            </a:r>
            <a:r>
              <a:rPr lang="it-IT" dirty="0" err="1"/>
              <a:t>related</a:t>
            </a:r>
            <a:r>
              <a:rPr lang="it-IT" dirty="0"/>
              <a:t> </a:t>
            </a:r>
            <a:r>
              <a:rPr lang="it-IT" dirty="0" err="1"/>
              <a:t>function</a:t>
            </a:r>
            <a:r>
              <a:rPr lang="it-IT" dirty="0"/>
              <a:t>, </a:t>
            </a:r>
            <a:r>
              <a:rPr lang="it-IT" dirty="0" err="1"/>
              <a:t>overall</a:t>
            </a:r>
            <a:r>
              <a:rPr lang="it-IT" dirty="0"/>
              <a:t> </a:t>
            </a:r>
            <a:r>
              <a:rPr lang="it-IT" dirty="0" err="1"/>
              <a:t>improvement</a:t>
            </a:r>
            <a:r>
              <a:rPr lang="it-IT" dirty="0"/>
              <a:t>, and </a:t>
            </a:r>
            <a:r>
              <a:rPr lang="it-IT" dirty="0" err="1"/>
              <a:t>patient</a:t>
            </a:r>
            <a:r>
              <a:rPr lang="it-IT" dirty="0"/>
              <a:t> </a:t>
            </a:r>
            <a:r>
              <a:rPr lang="it-IT" dirty="0" err="1"/>
              <a:t>satisfaction</a:t>
            </a:r>
            <a:r>
              <a:rPr lang="it-IT" dirty="0"/>
              <a:t> in </a:t>
            </a:r>
            <a:r>
              <a:rPr lang="it-IT" dirty="0" err="1"/>
              <a:t>adults</a:t>
            </a:r>
            <a:r>
              <a:rPr lang="it-IT" dirty="0"/>
              <a:t> with LBP.</a:t>
            </a:r>
          </a:p>
          <a:p>
            <a:r>
              <a:rPr lang="it-IT" dirty="0"/>
              <a:t>12 </a:t>
            </a:r>
            <a:r>
              <a:rPr lang="it-IT" dirty="0" err="1"/>
              <a:t>studies</a:t>
            </a:r>
            <a:r>
              <a:rPr lang="it-IT" dirty="0"/>
              <a:t> (2887 </a:t>
            </a:r>
            <a:r>
              <a:rPr lang="it-IT" dirty="0" err="1"/>
              <a:t>participants</a:t>
            </a:r>
            <a:r>
              <a:rPr lang="it-IT" dirty="0"/>
              <a:t>). </a:t>
            </a:r>
          </a:p>
          <a:p>
            <a:r>
              <a:rPr lang="it-IT" dirty="0"/>
              <a:t>For acute and subacute LBP, </a:t>
            </a:r>
            <a:r>
              <a:rPr lang="it-IT" b="1" dirty="0" err="1"/>
              <a:t>chiropractic</a:t>
            </a:r>
            <a:r>
              <a:rPr lang="it-IT" b="1" dirty="0"/>
              <a:t> </a:t>
            </a:r>
            <a:r>
              <a:rPr lang="it-IT" b="1" dirty="0" err="1"/>
              <a:t>interventions</a:t>
            </a:r>
            <a:r>
              <a:rPr lang="it-IT" b="1" dirty="0"/>
              <a:t> </a:t>
            </a:r>
            <a:r>
              <a:rPr lang="it-IT" b="1" dirty="0" err="1"/>
              <a:t>improved</a:t>
            </a:r>
            <a:r>
              <a:rPr lang="it-IT" b="1" dirty="0"/>
              <a:t> short- and medium-</a:t>
            </a:r>
            <a:r>
              <a:rPr lang="it-IT" b="1" dirty="0" err="1"/>
              <a:t>term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 and short-</a:t>
            </a:r>
            <a:r>
              <a:rPr lang="it-IT" b="1" dirty="0" err="1"/>
              <a:t>term</a:t>
            </a:r>
            <a:r>
              <a:rPr lang="it-IT" b="1" dirty="0"/>
              <a:t> </a:t>
            </a:r>
            <a:r>
              <a:rPr lang="it-IT" b="1" dirty="0" err="1"/>
              <a:t>disability</a:t>
            </a:r>
            <a:r>
              <a:rPr lang="it-IT" b="1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treatments</a:t>
            </a:r>
            <a:r>
              <a:rPr lang="it-IT" dirty="0"/>
              <a:t>. </a:t>
            </a:r>
          </a:p>
          <a:p>
            <a:r>
              <a:rPr lang="it-IT" dirty="0"/>
              <a:t>No </a:t>
            </a:r>
            <a:r>
              <a:rPr lang="it-IT" dirty="0" err="1"/>
              <a:t>difference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demonstrated</a:t>
            </a:r>
            <a:r>
              <a:rPr lang="it-IT" dirty="0"/>
              <a:t> for </a:t>
            </a:r>
            <a:r>
              <a:rPr lang="it-IT" dirty="0" err="1"/>
              <a:t>combined</a:t>
            </a:r>
            <a:r>
              <a:rPr lang="it-IT" dirty="0"/>
              <a:t> </a:t>
            </a:r>
            <a:r>
              <a:rPr lang="it-IT" dirty="0" err="1"/>
              <a:t>chiropractic</a:t>
            </a:r>
            <a:r>
              <a:rPr lang="it-IT" dirty="0"/>
              <a:t> </a:t>
            </a:r>
            <a:r>
              <a:rPr lang="it-IT" dirty="0" err="1"/>
              <a:t>interventions</a:t>
            </a:r>
            <a:r>
              <a:rPr lang="it-IT" dirty="0"/>
              <a:t> for </a:t>
            </a:r>
            <a:r>
              <a:rPr lang="it-IT" dirty="0" err="1"/>
              <a:t>chronic</a:t>
            </a:r>
            <a:r>
              <a:rPr lang="it-IT" dirty="0"/>
              <a:t> LBP and for </a:t>
            </a:r>
            <a:r>
              <a:rPr lang="it-IT" dirty="0" err="1"/>
              <a:t>studies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a </a:t>
            </a:r>
            <a:r>
              <a:rPr lang="it-IT" dirty="0" err="1"/>
              <a:t>mixed</a:t>
            </a:r>
            <a:r>
              <a:rPr lang="it-IT" dirty="0"/>
              <a:t> </a:t>
            </a:r>
            <a:r>
              <a:rPr lang="it-IT" dirty="0" err="1"/>
              <a:t>population</a:t>
            </a:r>
            <a:r>
              <a:rPr lang="it-IT" dirty="0"/>
              <a:t> of LBP.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EADDA68-E4BC-5F46-86B4-1E0DD8E9CE41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Walker</a:t>
            </a:r>
            <a:r>
              <a:rPr lang="it-IT" sz="1400" dirty="0">
                <a:solidFill>
                  <a:schemeClr val="accent1"/>
                </a:solidFill>
              </a:rPr>
              <a:t> BF, French SD, Grant </a:t>
            </a:r>
            <a:r>
              <a:rPr lang="it-IT" sz="1400" dirty="0" err="1">
                <a:solidFill>
                  <a:schemeClr val="accent1"/>
                </a:solidFill>
              </a:rPr>
              <a:t>W</a:t>
            </a:r>
            <a:r>
              <a:rPr lang="it-IT" sz="1400" dirty="0">
                <a:solidFill>
                  <a:schemeClr val="accent1"/>
                </a:solidFill>
              </a:rPr>
              <a:t>, Green S.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Combined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chiropractic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interventions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-back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2010,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4. Art. No.: CD005427.</a:t>
            </a:r>
          </a:p>
        </p:txBody>
      </p:sp>
      <p:pic>
        <p:nvPicPr>
          <p:cNvPr id="7" name="Shape 200">
            <a:extLst>
              <a:ext uri="{FF2B5EF4-FFF2-40B4-BE49-F238E27FC236}">
                <a16:creationId xmlns:a16="http://schemas.microsoft.com/office/drawing/2014/main" xmlns="" id="{2DD57D78-18AB-5141-B152-24FD031C3B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89" y="443212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99">
            <a:extLst>
              <a:ext uri="{FF2B5EF4-FFF2-40B4-BE49-F238E27FC236}">
                <a16:creationId xmlns:a16="http://schemas.microsoft.com/office/drawing/2014/main" xmlns="" id="{60E3A1D1-0695-294D-8B56-D1CB898C250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3291236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42F2EE5F-910C-D64C-A0B2-AF8F83A10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576037"/>
            <a:ext cx="439738" cy="426338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xmlns="" id="{CBC0E83F-192E-B845-B4F1-F1BB256C0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Combined chiropractic interventions for LBP</a:t>
            </a:r>
          </a:p>
        </p:txBody>
      </p:sp>
    </p:spTree>
    <p:extLst>
      <p:ext uri="{BB962C8B-B14F-4D97-AF65-F5344CB8AC3E}">
        <p14:creationId xmlns:p14="http://schemas.microsoft.com/office/powerpoint/2010/main" val="19992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4654312-D5DA-8848-B19A-59B3E5E7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314956"/>
            <a:ext cx="8160000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dirty="0" err="1"/>
              <a:t>effectiveness</a:t>
            </a:r>
            <a:r>
              <a:rPr lang="it-IT" dirty="0"/>
              <a:t> and </a:t>
            </a:r>
            <a:r>
              <a:rPr lang="it-IT" dirty="0" err="1"/>
              <a:t>safety</a:t>
            </a:r>
            <a:r>
              <a:rPr lang="it-IT" dirty="0"/>
              <a:t> of </a:t>
            </a:r>
            <a:r>
              <a:rPr lang="it-IT" dirty="0" err="1"/>
              <a:t>extracorporeal</a:t>
            </a:r>
            <a:r>
              <a:rPr lang="it-IT" dirty="0"/>
              <a:t> shock </a:t>
            </a:r>
            <a:r>
              <a:rPr lang="it-IT" dirty="0" err="1"/>
              <a:t>wave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(ESWT) for </a:t>
            </a:r>
            <a:r>
              <a:rPr lang="it-IT" dirty="0" err="1"/>
              <a:t>lateral</a:t>
            </a:r>
            <a:r>
              <a:rPr lang="it-IT" dirty="0"/>
              <a:t> </a:t>
            </a:r>
            <a:r>
              <a:rPr lang="it-IT" dirty="0" err="1"/>
              <a:t>elbow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.</a:t>
            </a:r>
          </a:p>
          <a:p>
            <a:r>
              <a:rPr lang="it-IT" b="1" dirty="0"/>
              <a:t>9 trials </a:t>
            </a:r>
            <a:r>
              <a:rPr lang="it-IT" dirty="0"/>
              <a:t>(1006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b="1" dirty="0" err="1"/>
              <a:t>comparing</a:t>
            </a:r>
            <a:r>
              <a:rPr lang="it-IT" b="1" dirty="0"/>
              <a:t> ESWT vs placebo </a:t>
            </a:r>
            <a:r>
              <a:rPr lang="it-IT" dirty="0"/>
              <a:t>and </a:t>
            </a:r>
            <a:r>
              <a:rPr lang="it-IT" b="1" dirty="0"/>
              <a:t>1</a:t>
            </a:r>
            <a:r>
              <a:rPr lang="it-IT" dirty="0"/>
              <a:t> trial (93 </a:t>
            </a:r>
            <a:r>
              <a:rPr lang="it-IT" dirty="0" err="1"/>
              <a:t>participants</a:t>
            </a:r>
            <a:r>
              <a:rPr lang="it-IT" dirty="0"/>
              <a:t>) </a:t>
            </a:r>
            <a:r>
              <a:rPr lang="it-IT" dirty="0" err="1"/>
              <a:t>comparing</a:t>
            </a:r>
            <a:r>
              <a:rPr lang="it-IT" dirty="0"/>
              <a:t> ESWT </a:t>
            </a:r>
            <a:r>
              <a:rPr lang="it-IT" b="1" dirty="0"/>
              <a:t>vs </a:t>
            </a:r>
            <a:r>
              <a:rPr lang="it-IT" b="1" dirty="0" err="1"/>
              <a:t>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dirty="0"/>
              <a:t>.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/>
              <a:t>“</a:t>
            </a:r>
            <a:r>
              <a:rPr lang="it-IT" b="1" dirty="0" err="1"/>
              <a:t>platinum</a:t>
            </a:r>
            <a:r>
              <a:rPr lang="it-IT" b="1" dirty="0"/>
              <a:t>” </a:t>
            </a:r>
            <a:r>
              <a:rPr lang="it-IT" b="1" dirty="0" err="1"/>
              <a:t>level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b="1" dirty="0"/>
              <a:t>ESWT </a:t>
            </a:r>
            <a:r>
              <a:rPr lang="it-IT" b="1" dirty="0" err="1"/>
              <a:t>provides</a:t>
            </a:r>
            <a:r>
              <a:rPr lang="it-IT" b="1" dirty="0"/>
              <a:t> </a:t>
            </a:r>
            <a:r>
              <a:rPr lang="it-IT" b="1" dirty="0" err="1"/>
              <a:t>little</a:t>
            </a:r>
            <a:r>
              <a:rPr lang="it-IT" b="1" dirty="0"/>
              <a:t> or no benefit in </a:t>
            </a:r>
            <a:r>
              <a:rPr lang="it-IT" b="1" dirty="0" err="1"/>
              <a:t>terms</a:t>
            </a:r>
            <a:r>
              <a:rPr lang="it-IT" b="1" dirty="0"/>
              <a:t> of </a:t>
            </a:r>
            <a:r>
              <a:rPr lang="it-IT" b="1" dirty="0" err="1"/>
              <a:t>pain</a:t>
            </a:r>
            <a:r>
              <a:rPr lang="it-IT" b="1" dirty="0"/>
              <a:t> and </a:t>
            </a:r>
            <a:r>
              <a:rPr lang="it-IT" b="1" dirty="0" err="1"/>
              <a:t>function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lateral</a:t>
            </a:r>
            <a:r>
              <a:rPr lang="it-IT" dirty="0"/>
              <a:t> </a:t>
            </a:r>
            <a:r>
              <a:rPr lang="it-IT" dirty="0" err="1"/>
              <a:t>elbow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. 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/>
              <a:t>“silver” </a:t>
            </a:r>
            <a:r>
              <a:rPr lang="it-IT" b="1" dirty="0" err="1"/>
              <a:t>level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b="1" dirty="0" err="1"/>
              <a:t>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</a:t>
            </a:r>
            <a:r>
              <a:rPr lang="it-IT" b="1" dirty="0" err="1"/>
              <a:t>may</a:t>
            </a:r>
            <a:r>
              <a:rPr lang="it-IT" b="1" dirty="0"/>
              <a:t> be more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dirty="0" err="1"/>
              <a:t>than</a:t>
            </a:r>
            <a:r>
              <a:rPr lang="it-IT" dirty="0"/>
              <a:t> ESWT.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EADDA68-E4BC-5F46-86B4-1E0DD8E9CE41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Buchbinder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</a:t>
            </a:r>
            <a:r>
              <a:rPr lang="it-IT" sz="1400" dirty="0">
                <a:solidFill>
                  <a:schemeClr val="accent1"/>
                </a:solidFill>
              </a:rPr>
              <a:t>, Green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Youd</a:t>
            </a:r>
            <a:r>
              <a:rPr lang="it-IT" sz="1400" dirty="0">
                <a:solidFill>
                  <a:schemeClr val="accent1"/>
                </a:solidFill>
              </a:rPr>
              <a:t> JM, </a:t>
            </a:r>
            <a:r>
              <a:rPr lang="it-IT" sz="1400" dirty="0" err="1">
                <a:solidFill>
                  <a:schemeClr val="accent1"/>
                </a:solidFill>
              </a:rPr>
              <a:t>Assendelft</a:t>
            </a:r>
            <a:r>
              <a:rPr lang="it-IT" sz="1400" dirty="0">
                <a:solidFill>
                  <a:schemeClr val="accent1"/>
                </a:solidFill>
              </a:rPr>
              <a:t> WJJ, </a:t>
            </a:r>
            <a:r>
              <a:rPr lang="it-IT" sz="1400" dirty="0" err="1">
                <a:solidFill>
                  <a:schemeClr val="accent1"/>
                </a:solidFill>
              </a:rPr>
              <a:t>Barnsley</a:t>
            </a:r>
            <a:r>
              <a:rPr lang="it-IT" sz="1400" dirty="0">
                <a:solidFill>
                  <a:schemeClr val="accent1"/>
                </a:solidFill>
              </a:rPr>
              <a:t> L, </a:t>
            </a:r>
            <a:r>
              <a:rPr lang="it-IT" sz="1400" dirty="0" err="1">
                <a:solidFill>
                  <a:schemeClr val="accent1"/>
                </a:solidFill>
              </a:rPr>
              <a:t>Smidt</a:t>
            </a:r>
            <a:r>
              <a:rPr lang="it-IT" sz="1400" dirty="0">
                <a:solidFill>
                  <a:schemeClr val="accent1"/>
                </a:solidFill>
              </a:rPr>
              <a:t> N.</a:t>
            </a: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Shock </a:t>
            </a:r>
            <a:r>
              <a:rPr lang="it-IT" sz="1400" dirty="0" err="1">
                <a:solidFill>
                  <a:schemeClr val="accent1"/>
                </a:solidFill>
              </a:rPr>
              <a:t>wave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therapy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lateral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elbow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b="1" dirty="0">
                <a:solidFill>
                  <a:schemeClr val="accent1"/>
                </a:solidFill>
              </a:rPr>
              <a:t>2005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4. Art. No.: CD003524.</a:t>
            </a:r>
          </a:p>
        </p:txBody>
      </p:sp>
      <p:pic>
        <p:nvPicPr>
          <p:cNvPr id="9" name="Shape 200">
            <a:extLst>
              <a:ext uri="{FF2B5EF4-FFF2-40B4-BE49-F238E27FC236}">
                <a16:creationId xmlns:a16="http://schemas.microsoft.com/office/drawing/2014/main" xmlns="" id="{F481229F-BD12-2A4A-96EF-235D3351F0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89" y="4231711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199">
            <a:extLst>
              <a:ext uri="{FF2B5EF4-FFF2-40B4-BE49-F238E27FC236}">
                <a16:creationId xmlns:a16="http://schemas.microsoft.com/office/drawing/2014/main" xmlns="" id="{ADCF8DE1-6056-9141-AACE-B8DEB18432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319102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5F3ABF49-1A45-3A46-BC82-B91A20090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438251"/>
            <a:ext cx="439738" cy="426338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xmlns="" id="{06EA2CD9-F092-8F4C-B48C-0558457B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Shock wave therapy for lateral elbow pain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29D0BD46-B739-9C47-B5D8-EB4D5F91FE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6317" y="2549201"/>
            <a:ext cx="2826533" cy="175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DB68041-BCF0-B34A-9AE1-78BB8298C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16" y="1317600"/>
            <a:ext cx="8398657" cy="632838"/>
          </a:xfrm>
        </p:spPr>
        <p:txBody>
          <a:bodyPr anchor="ctr"/>
          <a:lstStyle/>
          <a:p>
            <a:r>
              <a:rPr lang="it-IT" dirty="0" err="1"/>
              <a:t>Ultrasound</a:t>
            </a:r>
            <a:r>
              <a:rPr lang="it-IT" dirty="0"/>
              <a:t> and </a:t>
            </a:r>
            <a:r>
              <a:rPr lang="it-IT" dirty="0" err="1"/>
              <a:t>shockwave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for acute </a:t>
            </a:r>
            <a:r>
              <a:rPr lang="it-IT" dirty="0" err="1"/>
              <a:t>fractures</a:t>
            </a:r>
            <a:r>
              <a:rPr lang="it-IT" dirty="0"/>
              <a:t> in </a:t>
            </a:r>
            <a:r>
              <a:rPr lang="it-IT" dirty="0" err="1"/>
              <a:t>adults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4654312-D5DA-8848-B19A-59B3E5E7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314956"/>
            <a:ext cx="8160000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assess</a:t>
            </a:r>
            <a:r>
              <a:rPr lang="it-IT" dirty="0"/>
              <a:t> the </a:t>
            </a:r>
            <a:r>
              <a:rPr lang="it-IT" b="1" dirty="0" err="1"/>
              <a:t>effects</a:t>
            </a:r>
            <a:r>
              <a:rPr lang="it-IT" b="1" dirty="0"/>
              <a:t> of </a:t>
            </a:r>
            <a:r>
              <a:rPr lang="it-IT" dirty="0" err="1"/>
              <a:t>low-intensity</a:t>
            </a:r>
            <a:r>
              <a:rPr lang="it-IT" dirty="0"/>
              <a:t> </a:t>
            </a:r>
            <a:r>
              <a:rPr lang="it-IT" dirty="0" err="1"/>
              <a:t>ultrasound</a:t>
            </a:r>
            <a:r>
              <a:rPr lang="it-IT" dirty="0"/>
              <a:t>, high-</a:t>
            </a:r>
            <a:r>
              <a:rPr lang="it-IT" dirty="0" err="1"/>
              <a:t>intensity</a:t>
            </a:r>
            <a:r>
              <a:rPr lang="it-IT" dirty="0"/>
              <a:t> </a:t>
            </a:r>
            <a:r>
              <a:rPr lang="it-IT" dirty="0" err="1"/>
              <a:t>focused</a:t>
            </a:r>
            <a:r>
              <a:rPr lang="it-IT" dirty="0"/>
              <a:t> </a:t>
            </a:r>
            <a:r>
              <a:rPr lang="it-IT" dirty="0" err="1"/>
              <a:t>ultrasound</a:t>
            </a:r>
            <a:r>
              <a:rPr lang="it-IT" dirty="0"/>
              <a:t> and </a:t>
            </a:r>
            <a:r>
              <a:rPr lang="it-IT" dirty="0" err="1"/>
              <a:t>extracorporeal</a:t>
            </a:r>
            <a:r>
              <a:rPr lang="it-IT" dirty="0"/>
              <a:t> </a:t>
            </a:r>
            <a:r>
              <a:rPr lang="it-IT" dirty="0" err="1"/>
              <a:t>shockwave</a:t>
            </a:r>
            <a:r>
              <a:rPr lang="it-IT" dirty="0"/>
              <a:t> </a:t>
            </a:r>
            <a:r>
              <a:rPr lang="it-IT" dirty="0" err="1"/>
              <a:t>therapies</a:t>
            </a:r>
            <a:r>
              <a:rPr lang="it-IT" dirty="0"/>
              <a:t> (</a:t>
            </a:r>
            <a:r>
              <a:rPr lang="it-IT" b="1" dirty="0"/>
              <a:t>ESWT</a:t>
            </a:r>
            <a:r>
              <a:rPr lang="it-IT" dirty="0"/>
              <a:t>)</a:t>
            </a:r>
            <a:r>
              <a:rPr lang="it-IT" b="1" dirty="0"/>
              <a:t>for the treatment of acute </a:t>
            </a:r>
            <a:r>
              <a:rPr lang="it-IT" b="1" dirty="0" err="1"/>
              <a:t>fractures</a:t>
            </a:r>
            <a:r>
              <a:rPr lang="it-IT" b="1" dirty="0"/>
              <a:t> in </a:t>
            </a:r>
            <a:r>
              <a:rPr lang="it-IT" b="1" dirty="0" err="1"/>
              <a:t>adults</a:t>
            </a:r>
            <a:r>
              <a:rPr lang="it-IT" dirty="0"/>
              <a:t>.</a:t>
            </a:r>
          </a:p>
          <a:p>
            <a:r>
              <a:rPr lang="it-IT" dirty="0"/>
              <a:t>12 </a:t>
            </a:r>
            <a:r>
              <a:rPr lang="it-IT" dirty="0" err="1"/>
              <a:t>studies</a:t>
            </a:r>
            <a:r>
              <a:rPr lang="it-IT" dirty="0"/>
              <a:t> (622 </a:t>
            </a:r>
            <a:r>
              <a:rPr lang="it-IT" dirty="0" err="1"/>
              <a:t>participants</a:t>
            </a:r>
            <a:r>
              <a:rPr lang="it-IT" dirty="0"/>
              <a:t> with 648 </a:t>
            </a:r>
            <a:r>
              <a:rPr lang="it-IT" dirty="0" err="1"/>
              <a:t>fractures</a:t>
            </a:r>
            <a:r>
              <a:rPr lang="it-IT" dirty="0"/>
              <a:t>).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b="1" dirty="0"/>
              <a:t>1 trial</a:t>
            </a:r>
            <a:r>
              <a:rPr lang="it-IT" dirty="0"/>
              <a:t> (</a:t>
            </a:r>
            <a:r>
              <a:rPr lang="it-IT" dirty="0" err="1"/>
              <a:t>Wang</a:t>
            </a:r>
            <a:r>
              <a:rPr lang="it-IT" dirty="0"/>
              <a:t> 2007) </a:t>
            </a:r>
            <a:r>
              <a:rPr lang="it-IT" dirty="0" err="1"/>
              <a:t>including</a:t>
            </a:r>
            <a:r>
              <a:rPr lang="it-IT" dirty="0"/>
              <a:t> </a:t>
            </a:r>
            <a:r>
              <a:rPr lang="it-IT" b="1" dirty="0"/>
              <a:t>59 </a:t>
            </a:r>
            <a:r>
              <a:rPr lang="it-IT" b="1" dirty="0" err="1"/>
              <a:t>fractures</a:t>
            </a:r>
            <a:r>
              <a:rPr lang="it-IT" b="1" dirty="0"/>
              <a:t> </a:t>
            </a:r>
            <a:r>
              <a:rPr lang="it-IT" dirty="0"/>
              <a:t>in 56 </a:t>
            </a:r>
            <a:r>
              <a:rPr lang="it-IT" dirty="0" err="1"/>
              <a:t>participants</a:t>
            </a:r>
            <a:r>
              <a:rPr lang="it-IT" dirty="0"/>
              <a:t> </a:t>
            </a:r>
            <a:r>
              <a:rPr lang="it-IT" dirty="0" err="1"/>
              <a:t>tested</a:t>
            </a:r>
            <a:r>
              <a:rPr lang="it-IT" dirty="0"/>
              <a:t> ESWT.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b="1" dirty="0"/>
              <a:t>no </a:t>
            </a:r>
            <a:r>
              <a:rPr lang="it-IT" b="1" dirty="0" err="1"/>
              <a:t>significant</a:t>
            </a:r>
            <a:r>
              <a:rPr lang="it-IT" b="1" dirty="0"/>
              <a:t> </a:t>
            </a:r>
            <a:r>
              <a:rPr lang="it-IT" b="1" dirty="0" err="1"/>
              <a:t>difference</a:t>
            </a:r>
            <a:r>
              <a:rPr lang="it-IT" b="1" dirty="0"/>
              <a:t> in non-union </a:t>
            </a:r>
            <a:r>
              <a:rPr lang="it-IT" b="1" dirty="0" err="1"/>
              <a:t>at</a:t>
            </a:r>
            <a:r>
              <a:rPr lang="it-IT" b="1" dirty="0"/>
              <a:t> 12 </a:t>
            </a:r>
            <a:r>
              <a:rPr lang="it-IT" b="1" dirty="0" err="1"/>
              <a:t>months</a:t>
            </a:r>
            <a:r>
              <a:rPr lang="it-IT" b="1" dirty="0"/>
              <a:t> </a:t>
            </a:r>
            <a:r>
              <a:rPr lang="it-IT" b="1" dirty="0" err="1"/>
              <a:t>between</a:t>
            </a:r>
            <a:r>
              <a:rPr lang="it-IT" b="1" dirty="0"/>
              <a:t> </a:t>
            </a:r>
            <a:r>
              <a:rPr lang="it-IT" b="1" dirty="0" err="1"/>
              <a:t>internal</a:t>
            </a:r>
            <a:r>
              <a:rPr lang="it-IT" b="1" dirty="0"/>
              <a:t> </a:t>
            </a:r>
            <a:r>
              <a:rPr lang="it-IT" b="1" dirty="0" err="1"/>
              <a:t>fixation</a:t>
            </a:r>
            <a:r>
              <a:rPr lang="it-IT" b="1" dirty="0"/>
              <a:t> </a:t>
            </a:r>
            <a:r>
              <a:rPr lang="it-IT" b="1" dirty="0" err="1"/>
              <a:t>supplemented</a:t>
            </a:r>
            <a:r>
              <a:rPr lang="it-IT" b="1" dirty="0"/>
              <a:t> with </a:t>
            </a:r>
            <a:r>
              <a:rPr lang="it-IT" b="1" dirty="0" smtClean="0"/>
              <a:t>ESWT </a:t>
            </a:r>
            <a:r>
              <a:rPr lang="it-IT" b="1" dirty="0"/>
              <a:t>and </a:t>
            </a:r>
            <a:r>
              <a:rPr lang="it-IT" b="1" dirty="0" err="1"/>
              <a:t>internal</a:t>
            </a:r>
            <a:r>
              <a:rPr lang="it-IT" b="1" dirty="0"/>
              <a:t> </a:t>
            </a:r>
            <a:r>
              <a:rPr lang="it-IT" b="1" dirty="0" err="1"/>
              <a:t>fixation</a:t>
            </a:r>
            <a:r>
              <a:rPr lang="it-IT" b="1" dirty="0"/>
              <a:t> alone </a:t>
            </a:r>
            <a:r>
              <a:rPr lang="it-IT" dirty="0"/>
              <a:t>(3/27 versus 6/30; RR 0.56, 95% CI 0.15 to 2.01).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a </a:t>
            </a:r>
            <a:r>
              <a:rPr lang="it-IT" dirty="0" err="1"/>
              <a:t>clinically</a:t>
            </a:r>
            <a:r>
              <a:rPr lang="it-IT" dirty="0"/>
              <a:t> small </a:t>
            </a:r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b="1" dirty="0" err="1"/>
              <a:t>statistically</a:t>
            </a:r>
            <a:r>
              <a:rPr lang="it-IT" b="1" dirty="0"/>
              <a:t> </a:t>
            </a:r>
            <a:r>
              <a:rPr lang="it-IT" b="1" dirty="0" err="1"/>
              <a:t>significant</a:t>
            </a:r>
            <a:r>
              <a:rPr lang="it-IT" b="1" dirty="0"/>
              <a:t> </a:t>
            </a:r>
            <a:r>
              <a:rPr lang="it-IT" b="1" dirty="0" err="1"/>
              <a:t>difference</a:t>
            </a:r>
            <a:r>
              <a:rPr lang="it-IT" b="1" dirty="0"/>
              <a:t> in the </a:t>
            </a:r>
            <a:r>
              <a:rPr lang="it-IT" b="1" dirty="0" err="1"/>
              <a:t>visual</a:t>
            </a:r>
            <a:r>
              <a:rPr lang="it-IT" b="1" dirty="0"/>
              <a:t> </a:t>
            </a:r>
            <a:r>
              <a:rPr lang="it-IT" b="1" dirty="0" err="1"/>
              <a:t>analogue</a:t>
            </a:r>
            <a:r>
              <a:rPr lang="it-IT" b="1" dirty="0"/>
              <a:t> </a:t>
            </a:r>
            <a:r>
              <a:rPr lang="it-IT" b="1" dirty="0" err="1"/>
              <a:t>scores</a:t>
            </a:r>
            <a:r>
              <a:rPr lang="it-IT" b="1" dirty="0"/>
              <a:t> for </a:t>
            </a:r>
            <a:r>
              <a:rPr lang="it-IT" b="1" dirty="0" err="1"/>
              <a:t>pain</a:t>
            </a:r>
            <a:r>
              <a:rPr lang="it-IT" b="1" dirty="0"/>
              <a:t> in </a:t>
            </a:r>
            <a:r>
              <a:rPr lang="it-IT" b="1" dirty="0" err="1"/>
              <a:t>favour</a:t>
            </a:r>
            <a:r>
              <a:rPr lang="it-IT" b="1" dirty="0"/>
              <a:t> of ESWT </a:t>
            </a:r>
            <a:r>
              <a:rPr lang="it-IT" b="1" dirty="0" err="1"/>
              <a:t>at</a:t>
            </a:r>
            <a:r>
              <a:rPr lang="it-IT" b="1" dirty="0"/>
              <a:t> 3 </a:t>
            </a:r>
            <a:r>
              <a:rPr lang="it-IT" b="1" dirty="0" err="1"/>
              <a:t>month</a:t>
            </a:r>
            <a:r>
              <a:rPr lang="it-IT" b="1" dirty="0"/>
              <a:t> follow-up</a:t>
            </a:r>
            <a:r>
              <a:rPr lang="it-IT" dirty="0"/>
              <a:t> (MD -0.80, 95% CI -1.23 to -0.37). The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reported</a:t>
            </a:r>
            <a:r>
              <a:rPr lang="it-IT" dirty="0"/>
              <a:t> </a:t>
            </a:r>
            <a:r>
              <a:rPr lang="it-IT" dirty="0" err="1"/>
              <a:t>complication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infection</a:t>
            </a:r>
            <a:r>
              <a:rPr lang="it-IT" dirty="0"/>
              <a:t>, with no </a:t>
            </a:r>
            <a:r>
              <a:rPr lang="it-IT" dirty="0" err="1"/>
              <a:t>significant</a:t>
            </a:r>
            <a:r>
              <a:rPr lang="it-IT" dirty="0"/>
              <a:t> </a:t>
            </a:r>
            <a:r>
              <a:rPr lang="it-IT" dirty="0" err="1"/>
              <a:t>difference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the </a:t>
            </a:r>
            <a:r>
              <a:rPr lang="it-IT" dirty="0" err="1"/>
              <a:t>two</a:t>
            </a:r>
            <a:r>
              <a:rPr lang="it-IT" dirty="0"/>
              <a:t> </a:t>
            </a:r>
            <a:r>
              <a:rPr lang="it-IT" dirty="0" err="1"/>
              <a:t>groups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EADDA68-E4BC-5F46-86B4-1E0DD8E9CE41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Griffin</a:t>
            </a:r>
            <a:r>
              <a:rPr lang="it-IT" sz="1400" dirty="0">
                <a:solidFill>
                  <a:schemeClr val="accent1"/>
                </a:solidFill>
              </a:rPr>
              <a:t> XL, Parsons </a:t>
            </a:r>
            <a:r>
              <a:rPr lang="it-IT" sz="1400" dirty="0" err="1">
                <a:solidFill>
                  <a:schemeClr val="accent1"/>
                </a:solidFill>
              </a:rPr>
              <a:t>N</a:t>
            </a:r>
            <a:r>
              <a:rPr lang="it-IT" sz="1400" dirty="0">
                <a:solidFill>
                  <a:schemeClr val="accent1"/>
                </a:solidFill>
              </a:rPr>
              <a:t>, Costa ML, </a:t>
            </a:r>
            <a:r>
              <a:rPr lang="it-IT" sz="1400" dirty="0" err="1">
                <a:solidFill>
                  <a:schemeClr val="accent1"/>
                </a:solidFill>
              </a:rPr>
              <a:t>Metcalfe</a:t>
            </a:r>
            <a:r>
              <a:rPr lang="it-IT" sz="1400" dirty="0">
                <a:solidFill>
                  <a:schemeClr val="accent1"/>
                </a:solidFill>
              </a:rPr>
              <a:t> D.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Ultrasound</a:t>
            </a:r>
            <a:r>
              <a:rPr lang="it-IT" sz="1400" dirty="0">
                <a:solidFill>
                  <a:schemeClr val="accent1"/>
                </a:solidFill>
              </a:rPr>
              <a:t> and </a:t>
            </a:r>
            <a:r>
              <a:rPr lang="it-IT" sz="1400" dirty="0" err="1">
                <a:solidFill>
                  <a:schemeClr val="accent1"/>
                </a:solidFill>
              </a:rPr>
              <a:t>shockwave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therapy</a:t>
            </a:r>
            <a:r>
              <a:rPr lang="it-IT" sz="1400" dirty="0">
                <a:solidFill>
                  <a:schemeClr val="accent1"/>
                </a:solidFill>
              </a:rPr>
              <a:t> for acute </a:t>
            </a:r>
            <a:r>
              <a:rPr lang="it-IT" sz="1400" dirty="0" err="1">
                <a:solidFill>
                  <a:schemeClr val="accent1"/>
                </a:solidFill>
              </a:rPr>
              <a:t>fractures</a:t>
            </a:r>
            <a:r>
              <a:rPr lang="it-IT" sz="1400" dirty="0">
                <a:solidFill>
                  <a:schemeClr val="accent1"/>
                </a:solidFill>
              </a:rPr>
              <a:t> in </a:t>
            </a:r>
            <a:r>
              <a:rPr lang="it-IT" sz="1400" dirty="0" err="1">
                <a:solidFill>
                  <a:schemeClr val="accent1"/>
                </a:solidFill>
              </a:rPr>
              <a:t>adults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2014,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6. Art. No.: CD008579.</a:t>
            </a:r>
          </a:p>
        </p:txBody>
      </p:sp>
      <p:pic>
        <p:nvPicPr>
          <p:cNvPr id="9" name="Shape 200">
            <a:extLst>
              <a:ext uri="{FF2B5EF4-FFF2-40B4-BE49-F238E27FC236}">
                <a16:creationId xmlns:a16="http://schemas.microsoft.com/office/drawing/2014/main" xmlns="" id="{F481229F-BD12-2A4A-96EF-235D3351F0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89" y="4757803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199">
            <a:extLst>
              <a:ext uri="{FF2B5EF4-FFF2-40B4-BE49-F238E27FC236}">
                <a16:creationId xmlns:a16="http://schemas.microsoft.com/office/drawing/2014/main" xmlns="" id="{ADCF8DE1-6056-9141-AACE-B8DEB18432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3403970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5F3ABF49-1A45-3A46-BC82-B91A20090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538459"/>
            <a:ext cx="439738" cy="426338"/>
          </a:xfrm>
          <a:prstGeom prst="rect">
            <a:avLst/>
          </a:prstGeom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5DC34D22-525E-EF40-A570-C03396523415}"/>
              </a:ext>
            </a:extLst>
          </p:cNvPr>
          <p:cNvGrpSpPr/>
          <p:nvPr/>
        </p:nvGrpSpPr>
        <p:grpSpPr>
          <a:xfrm>
            <a:off x="8885657" y="288098"/>
            <a:ext cx="3143505" cy="6224556"/>
            <a:chOff x="8885657" y="288098"/>
            <a:chExt cx="3143505" cy="6224556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xmlns="" id="{64870F05-11D4-2749-8457-5459B8C2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5657" y="288098"/>
              <a:ext cx="3143505" cy="6224556"/>
            </a:xfrm>
            <a:prstGeom prst="rect">
              <a:avLst/>
            </a:prstGeom>
          </p:spPr>
        </p:pic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xmlns="" id="{761D19EC-05F4-404F-B094-22F54F9E92C8}"/>
                </a:ext>
              </a:extLst>
            </p:cNvPr>
            <p:cNvSpPr/>
            <p:nvPr/>
          </p:nvSpPr>
          <p:spPr>
            <a:xfrm>
              <a:off x="9156526" y="5935916"/>
              <a:ext cx="2730674" cy="23853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1023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38D806B8-DD65-F443-B368-1767FC1C3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denervation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4592BFCD-524D-C04E-8926-C139888B2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denervation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b="1" dirty="0" err="1"/>
              <a:t>technique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attempts</a:t>
            </a:r>
            <a:r>
              <a:rPr lang="it-IT" b="1" dirty="0"/>
              <a:t> to modulate </a:t>
            </a:r>
            <a:r>
              <a:rPr lang="it-IT" b="1" dirty="0" err="1"/>
              <a:t>neural</a:t>
            </a:r>
            <a:r>
              <a:rPr lang="it-IT" b="1" dirty="0"/>
              <a:t> </a:t>
            </a:r>
            <a:r>
              <a:rPr lang="it-IT" b="1" dirty="0" err="1"/>
              <a:t>transmission</a:t>
            </a:r>
            <a:r>
              <a:rPr lang="it-IT" b="1" dirty="0"/>
              <a:t> of nociceptive </a:t>
            </a:r>
            <a:r>
              <a:rPr lang="it-IT" b="1" dirty="0" err="1"/>
              <a:t>stimuli</a:t>
            </a:r>
            <a:r>
              <a:rPr lang="it-IT" b="1" dirty="0"/>
              <a:t> to reduce </a:t>
            </a:r>
            <a:r>
              <a:rPr lang="it-IT" b="1" dirty="0" err="1"/>
              <a:t>spinal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. </a:t>
            </a:r>
          </a:p>
          <a:p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aims</a:t>
            </a:r>
            <a:r>
              <a:rPr lang="it-IT" dirty="0"/>
              <a:t> to de-</a:t>
            </a:r>
            <a:r>
              <a:rPr lang="it-IT" dirty="0" err="1"/>
              <a:t>activate</a:t>
            </a:r>
            <a:r>
              <a:rPr lang="it-IT" dirty="0"/>
              <a:t> the </a:t>
            </a:r>
            <a:r>
              <a:rPr lang="it-IT" dirty="0" err="1"/>
              <a:t>nerves</a:t>
            </a:r>
            <a:r>
              <a:rPr lang="it-IT" dirty="0"/>
              <a:t> </a:t>
            </a:r>
            <a:r>
              <a:rPr lang="it-IT" dirty="0" err="1"/>
              <a:t>suspected</a:t>
            </a:r>
            <a:r>
              <a:rPr lang="it-IT" dirty="0"/>
              <a:t> of </a:t>
            </a:r>
            <a:r>
              <a:rPr lang="it-IT" dirty="0" err="1"/>
              <a:t>contributing</a:t>
            </a:r>
            <a:r>
              <a:rPr lang="it-IT" dirty="0"/>
              <a:t> to </a:t>
            </a:r>
            <a:r>
              <a:rPr lang="it-IT" dirty="0" err="1"/>
              <a:t>pain</a:t>
            </a:r>
            <a:r>
              <a:rPr lang="it-IT" dirty="0"/>
              <a:t> by </a:t>
            </a:r>
            <a:r>
              <a:rPr lang="it-IT" dirty="0" err="1"/>
              <a:t>applying</a:t>
            </a:r>
            <a:r>
              <a:rPr lang="it-IT" dirty="0"/>
              <a:t> an </a:t>
            </a:r>
            <a:r>
              <a:rPr lang="it-IT" dirty="0" err="1"/>
              <a:t>electrical</a:t>
            </a:r>
            <a:r>
              <a:rPr lang="it-IT" dirty="0"/>
              <a:t> </a:t>
            </a:r>
            <a:r>
              <a:rPr lang="it-IT" dirty="0" err="1"/>
              <a:t>current</a:t>
            </a:r>
            <a:r>
              <a:rPr lang="it-IT" dirty="0"/>
              <a:t> to coagulate the </a:t>
            </a:r>
            <a:r>
              <a:rPr lang="it-IT" dirty="0" err="1"/>
              <a:t>sensory</a:t>
            </a:r>
            <a:r>
              <a:rPr lang="it-IT" dirty="0"/>
              <a:t> </a:t>
            </a:r>
            <a:r>
              <a:rPr lang="it-IT" dirty="0" err="1"/>
              <a:t>nerves</a:t>
            </a:r>
            <a:r>
              <a:rPr lang="it-IT" dirty="0"/>
              <a:t> and </a:t>
            </a:r>
            <a:r>
              <a:rPr lang="it-IT" dirty="0" err="1"/>
              <a:t>prevent</a:t>
            </a:r>
            <a:r>
              <a:rPr lang="it-IT" dirty="0"/>
              <a:t> </a:t>
            </a:r>
            <a:r>
              <a:rPr lang="it-IT" dirty="0" err="1"/>
              <a:t>conduction</a:t>
            </a:r>
            <a:r>
              <a:rPr lang="it-IT" dirty="0"/>
              <a:t> of nociceptive </a:t>
            </a:r>
            <a:r>
              <a:rPr lang="it-IT" dirty="0" err="1"/>
              <a:t>impulses</a:t>
            </a:r>
            <a:r>
              <a:rPr lang="it-IT" dirty="0"/>
              <a:t> (</a:t>
            </a:r>
            <a:r>
              <a:rPr lang="it-IT" dirty="0" err="1"/>
              <a:t>Cosman</a:t>
            </a:r>
            <a:r>
              <a:rPr lang="it-IT" dirty="0"/>
              <a:t> 2005; Kline 1996). </a:t>
            </a:r>
          </a:p>
          <a:p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lesioning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to produce a </a:t>
            </a:r>
            <a:r>
              <a:rPr lang="it-IT" dirty="0" err="1"/>
              <a:t>partial</a:t>
            </a:r>
            <a:r>
              <a:rPr lang="it-IT" dirty="0"/>
              <a:t> </a:t>
            </a:r>
            <a:r>
              <a:rPr lang="it-IT" dirty="0" err="1"/>
              <a:t>lesion</a:t>
            </a:r>
            <a:r>
              <a:rPr lang="it-IT" dirty="0"/>
              <a:t> in the </a:t>
            </a:r>
            <a:r>
              <a:rPr lang="it-IT" dirty="0" err="1"/>
              <a:t>nerves</a:t>
            </a:r>
            <a:r>
              <a:rPr lang="it-IT" dirty="0"/>
              <a:t> </a:t>
            </a:r>
            <a:r>
              <a:rPr lang="it-IT" dirty="0" err="1"/>
              <a:t>supplying</a:t>
            </a:r>
            <a:r>
              <a:rPr lang="it-IT" dirty="0"/>
              <a:t> the </a:t>
            </a:r>
            <a:r>
              <a:rPr lang="it-IT" dirty="0" err="1"/>
              <a:t>painful</a:t>
            </a:r>
            <a:r>
              <a:rPr lang="it-IT" dirty="0"/>
              <a:t> </a:t>
            </a:r>
            <a:r>
              <a:rPr lang="it-IT" dirty="0" err="1"/>
              <a:t>structure</a:t>
            </a:r>
            <a:r>
              <a:rPr lang="it-IT" dirty="0"/>
              <a:t>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C6DB43FB-E884-E441-B6CA-C83409973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211" y="4511458"/>
            <a:ext cx="3376113" cy="228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6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58F25D4-3972-1949-8C29-46362D75C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sz="3200" dirty="0"/>
              <a:t>Radiofrequency denervation for chronic LBP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6576C988-2288-3948-9F3E-FB6147F4C3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err="1"/>
              <a:t>Radiofrequency</a:t>
            </a:r>
            <a:r>
              <a:rPr lang="it-IT" b="1" dirty="0"/>
              <a:t> </a:t>
            </a:r>
            <a:r>
              <a:rPr lang="it-IT" b="1" dirty="0" err="1"/>
              <a:t>denervation</a:t>
            </a:r>
            <a:r>
              <a:rPr lang="it-IT" b="1" dirty="0"/>
              <a:t> can be </a:t>
            </a:r>
            <a:r>
              <a:rPr lang="it-IT" b="1" dirty="0" err="1"/>
              <a:t>considered</a:t>
            </a:r>
            <a:r>
              <a:rPr lang="it-IT" b="1" dirty="0"/>
              <a:t> an invasive treatment for </a:t>
            </a:r>
            <a:r>
              <a:rPr lang="it-IT" b="1" dirty="0" err="1"/>
              <a:t>chronic</a:t>
            </a:r>
            <a:r>
              <a:rPr lang="it-IT" b="1" dirty="0"/>
              <a:t> LBP.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</a:t>
            </a:r>
            <a:r>
              <a:rPr lang="it-IT" dirty="0" err="1"/>
              <a:t>most</a:t>
            </a:r>
            <a:r>
              <a:rPr lang="it-IT" dirty="0"/>
              <a:t> </a:t>
            </a:r>
            <a:r>
              <a:rPr lang="it-IT" dirty="0" err="1"/>
              <a:t>often</a:t>
            </a:r>
            <a:r>
              <a:rPr lang="it-IT" dirty="0"/>
              <a:t> for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suspected</a:t>
            </a:r>
            <a:r>
              <a:rPr lang="it-IT" dirty="0"/>
              <a:t> to </a:t>
            </a:r>
            <a:r>
              <a:rPr lang="it-IT" dirty="0" err="1"/>
              <a:t>arise</a:t>
            </a:r>
            <a:r>
              <a:rPr lang="it-IT" dirty="0"/>
              <a:t> from </a:t>
            </a:r>
            <a:r>
              <a:rPr lang="it-IT" dirty="0" err="1"/>
              <a:t>facet</a:t>
            </a:r>
            <a:r>
              <a:rPr lang="it-IT" dirty="0"/>
              <a:t> </a:t>
            </a:r>
            <a:r>
              <a:rPr lang="it-IT" dirty="0" err="1"/>
              <a:t>joints</a:t>
            </a:r>
            <a:r>
              <a:rPr lang="it-IT" dirty="0"/>
              <a:t>, </a:t>
            </a:r>
            <a:r>
              <a:rPr lang="it-IT" dirty="0" err="1"/>
              <a:t>sacroiliac</a:t>
            </a:r>
            <a:r>
              <a:rPr lang="it-IT" dirty="0"/>
              <a:t> </a:t>
            </a:r>
            <a:r>
              <a:rPr lang="it-IT" dirty="0" err="1"/>
              <a:t>joints</a:t>
            </a:r>
            <a:r>
              <a:rPr lang="it-IT" dirty="0"/>
              <a:t> or </a:t>
            </a:r>
            <a:r>
              <a:rPr lang="it-IT" dirty="0" err="1"/>
              <a:t>discs</a:t>
            </a:r>
            <a:r>
              <a:rPr lang="it-IT" dirty="0"/>
              <a:t>.</a:t>
            </a:r>
          </a:p>
          <a:p>
            <a:r>
              <a:rPr lang="it-IT" dirty="0"/>
              <a:t>The </a:t>
            </a:r>
            <a:r>
              <a:rPr lang="it-IT" dirty="0" err="1"/>
              <a:t>aim</a:t>
            </a:r>
            <a:r>
              <a:rPr lang="it-IT" dirty="0"/>
              <a:t> of </a:t>
            </a:r>
            <a:r>
              <a:rPr lang="it-IT" dirty="0" err="1"/>
              <a:t>this</a:t>
            </a:r>
            <a:r>
              <a:rPr lang="it-IT" dirty="0"/>
              <a:t> </a:t>
            </a:r>
            <a:r>
              <a:rPr lang="it-IT" dirty="0" err="1"/>
              <a:t>review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to </a:t>
            </a:r>
            <a:r>
              <a:rPr lang="it-IT" dirty="0" err="1"/>
              <a:t>assess</a:t>
            </a:r>
            <a:r>
              <a:rPr lang="it-IT" dirty="0"/>
              <a:t> the </a:t>
            </a:r>
            <a:r>
              <a:rPr lang="it-IT" dirty="0" err="1"/>
              <a:t>effectiveness</a:t>
            </a:r>
            <a:r>
              <a:rPr lang="it-IT" dirty="0"/>
              <a:t> of </a:t>
            </a:r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denervation</a:t>
            </a:r>
            <a:r>
              <a:rPr lang="it-IT" dirty="0"/>
              <a:t> </a:t>
            </a:r>
            <a:r>
              <a:rPr lang="it-IT" dirty="0" err="1"/>
              <a:t>procedures</a:t>
            </a:r>
            <a:r>
              <a:rPr lang="it-IT" dirty="0"/>
              <a:t> for the treatment of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chronic</a:t>
            </a:r>
            <a:r>
              <a:rPr lang="it-IT" dirty="0"/>
              <a:t> LBP. </a:t>
            </a:r>
          </a:p>
          <a:p>
            <a:r>
              <a:rPr lang="it-IT" b="1" dirty="0"/>
              <a:t>23 </a:t>
            </a:r>
            <a:r>
              <a:rPr lang="it-IT" b="1" dirty="0" err="1"/>
              <a:t>RCTs</a:t>
            </a:r>
            <a:r>
              <a:rPr lang="it-IT" b="1" dirty="0"/>
              <a:t> (</a:t>
            </a:r>
            <a:r>
              <a:rPr lang="it-IT" b="1" dirty="0" err="1"/>
              <a:t>N</a:t>
            </a:r>
            <a:r>
              <a:rPr lang="it-IT" b="1" dirty="0"/>
              <a:t> = 1309), </a:t>
            </a:r>
            <a:r>
              <a:rPr lang="it-IT" dirty="0"/>
              <a:t>13 of </a:t>
            </a:r>
            <a:r>
              <a:rPr lang="it-IT" dirty="0" err="1"/>
              <a:t>which</a:t>
            </a:r>
            <a:r>
              <a:rPr lang="it-IT" dirty="0"/>
              <a:t> (56%) </a:t>
            </a:r>
            <a:r>
              <a:rPr lang="it-IT" dirty="0" err="1"/>
              <a:t>had</a:t>
            </a:r>
            <a:r>
              <a:rPr lang="it-IT" dirty="0"/>
              <a:t> </a:t>
            </a:r>
            <a:r>
              <a:rPr lang="it-IT" dirty="0" err="1"/>
              <a:t>low</a:t>
            </a:r>
            <a:r>
              <a:rPr lang="it-IT" dirty="0"/>
              <a:t> </a:t>
            </a:r>
            <a:r>
              <a:rPr lang="it-IT" dirty="0" err="1"/>
              <a:t>risk</a:t>
            </a:r>
            <a:r>
              <a:rPr lang="it-IT" dirty="0"/>
              <a:t> of </a:t>
            </a:r>
            <a:r>
              <a:rPr lang="it-IT" dirty="0" err="1"/>
              <a:t>bias</a:t>
            </a:r>
            <a:r>
              <a:rPr lang="it-IT" dirty="0"/>
              <a:t>. </a:t>
            </a:r>
          </a:p>
          <a:p>
            <a:r>
              <a:rPr lang="it-IT" b="1" dirty="0"/>
              <a:t>No high-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dirty="0" err="1"/>
              <a:t>suggests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denervation</a:t>
            </a:r>
            <a:r>
              <a:rPr lang="it-IT" dirty="0"/>
              <a:t> </a:t>
            </a:r>
            <a:r>
              <a:rPr lang="it-IT" dirty="0" err="1"/>
              <a:t>provides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relief</a:t>
            </a:r>
            <a:r>
              <a:rPr lang="it-IT" dirty="0"/>
              <a:t> for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chronic</a:t>
            </a:r>
            <a:r>
              <a:rPr lang="it-IT" dirty="0"/>
              <a:t> LBP or </a:t>
            </a:r>
            <a:r>
              <a:rPr lang="it-IT" dirty="0" err="1"/>
              <a:t>improves</a:t>
            </a:r>
            <a:r>
              <a:rPr lang="it-IT" dirty="0"/>
              <a:t> </a:t>
            </a:r>
            <a:r>
              <a:rPr lang="it-IT" dirty="0" err="1"/>
              <a:t>function</a:t>
            </a:r>
            <a:r>
              <a:rPr lang="it-IT" dirty="0"/>
              <a:t>. </a:t>
            </a:r>
          </a:p>
          <a:p>
            <a:r>
              <a:rPr lang="it-IT" dirty="0"/>
              <a:t>High-</a:t>
            </a:r>
            <a:r>
              <a:rPr lang="it-IT" dirty="0" err="1"/>
              <a:t>quality</a:t>
            </a:r>
            <a:r>
              <a:rPr lang="it-IT" dirty="0"/>
              <a:t> </a:t>
            </a:r>
            <a:r>
              <a:rPr lang="it-IT" dirty="0" err="1"/>
              <a:t>RCTs</a:t>
            </a:r>
            <a:r>
              <a:rPr lang="it-IT" dirty="0"/>
              <a:t> with </a:t>
            </a:r>
            <a:r>
              <a:rPr lang="it-IT" dirty="0" err="1"/>
              <a:t>larger</a:t>
            </a:r>
            <a:r>
              <a:rPr lang="it-IT" dirty="0"/>
              <a:t> </a:t>
            </a:r>
            <a:r>
              <a:rPr lang="it-IT" dirty="0" err="1"/>
              <a:t>patient</a:t>
            </a:r>
            <a:r>
              <a:rPr lang="it-IT" dirty="0"/>
              <a:t> </a:t>
            </a:r>
            <a:r>
              <a:rPr lang="it-IT" dirty="0" err="1"/>
              <a:t>samples</a:t>
            </a:r>
            <a:r>
              <a:rPr lang="it-IT" dirty="0"/>
              <a:t> are </a:t>
            </a:r>
            <a:r>
              <a:rPr lang="it-IT" dirty="0" err="1"/>
              <a:t>needed</a:t>
            </a:r>
            <a:r>
              <a:rPr lang="it-IT" dirty="0"/>
              <a:t>, </a:t>
            </a:r>
            <a:r>
              <a:rPr lang="it-IT" dirty="0" err="1"/>
              <a:t>as</a:t>
            </a:r>
            <a:r>
              <a:rPr lang="it-IT" dirty="0"/>
              <a:t> are data on long-</a:t>
            </a:r>
            <a:r>
              <a:rPr lang="it-IT" dirty="0" err="1"/>
              <a:t>term</a:t>
            </a:r>
            <a:r>
              <a:rPr lang="it-IT" dirty="0"/>
              <a:t> </a:t>
            </a:r>
            <a:r>
              <a:rPr lang="it-IT" dirty="0" err="1"/>
              <a:t>effects</a:t>
            </a:r>
            <a:r>
              <a:rPr lang="it-IT" dirty="0"/>
              <a:t>.</a:t>
            </a:r>
          </a:p>
          <a:p>
            <a:endParaRPr lang="it-IT" dirty="0"/>
          </a:p>
          <a:p>
            <a:endParaRPr lang="en-GB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3496465D-D2E3-934B-B113-95547144B77B}"/>
              </a:ext>
            </a:extLst>
          </p:cNvPr>
          <p:cNvSpPr txBox="1"/>
          <p:nvPr/>
        </p:nvSpPr>
        <p:spPr>
          <a:xfrm>
            <a:off x="586318" y="598602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Maas</a:t>
            </a:r>
            <a:r>
              <a:rPr lang="it-IT" sz="1400" dirty="0">
                <a:solidFill>
                  <a:schemeClr val="accent1"/>
                </a:solidFill>
              </a:rPr>
              <a:t> ET, </a:t>
            </a:r>
            <a:r>
              <a:rPr lang="it-IT" sz="1400" dirty="0" err="1">
                <a:solidFill>
                  <a:schemeClr val="accent1"/>
                </a:solidFill>
              </a:rPr>
              <a:t>Ostelo</a:t>
            </a:r>
            <a:r>
              <a:rPr lang="it-IT" sz="1400" dirty="0">
                <a:solidFill>
                  <a:schemeClr val="accent1"/>
                </a:solidFill>
              </a:rPr>
              <a:t> RWJG, </a:t>
            </a:r>
            <a:r>
              <a:rPr lang="it-IT" sz="1400" dirty="0" err="1">
                <a:solidFill>
                  <a:schemeClr val="accent1"/>
                </a:solidFill>
              </a:rPr>
              <a:t>Niemisto</a:t>
            </a:r>
            <a:r>
              <a:rPr lang="it-IT" sz="1400" dirty="0">
                <a:solidFill>
                  <a:schemeClr val="accent1"/>
                </a:solidFill>
              </a:rPr>
              <a:t> L, </a:t>
            </a:r>
            <a:r>
              <a:rPr lang="it-IT" sz="1400" dirty="0" err="1">
                <a:solidFill>
                  <a:schemeClr val="accent1"/>
                </a:solidFill>
              </a:rPr>
              <a:t>Jousimaa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J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Hurri</a:t>
            </a:r>
            <a:r>
              <a:rPr lang="it-IT" sz="1400" dirty="0">
                <a:solidFill>
                  <a:schemeClr val="accent1"/>
                </a:solidFill>
              </a:rPr>
              <a:t> H, </a:t>
            </a:r>
            <a:r>
              <a:rPr lang="it-IT" sz="1400" dirty="0" err="1">
                <a:solidFill>
                  <a:schemeClr val="accent1"/>
                </a:solidFill>
              </a:rPr>
              <a:t>Malmivaara</a:t>
            </a:r>
            <a:r>
              <a:rPr lang="it-IT" sz="1400" dirty="0">
                <a:solidFill>
                  <a:schemeClr val="accent1"/>
                </a:solidFill>
              </a:rPr>
              <a:t> A, van </a:t>
            </a:r>
            <a:r>
              <a:rPr lang="it-IT" sz="1400" dirty="0" err="1">
                <a:solidFill>
                  <a:schemeClr val="accent1"/>
                </a:solidFill>
              </a:rPr>
              <a:t>Tulder</a:t>
            </a:r>
            <a:r>
              <a:rPr lang="it-IT" sz="1400" dirty="0">
                <a:solidFill>
                  <a:schemeClr val="accent1"/>
                </a:solidFill>
              </a:rPr>
              <a:t> MW.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Radiofrequency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denervation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chronic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 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2015,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10. Art. No.: CD008572.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CF22184D-9F2B-EA45-986C-9DE8FB7AA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903" y="468856"/>
            <a:ext cx="2578100" cy="6070600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9DF9FCD1-5E49-2E40-863B-C11968CCA12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868" y="4969681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C55E092A-5A92-E94D-A07F-100BB8E88BA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400521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F25A66BC-24DA-9442-806D-22639BCD66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10" y="3427805"/>
            <a:ext cx="439738" cy="42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8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58F25D4-3972-1949-8C29-46362D75C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Radiofrequency denervation for neck and back pain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6576C988-2288-3948-9F3E-FB6147F4C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6" y="2275200"/>
            <a:ext cx="8632839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assess</a:t>
            </a:r>
            <a:r>
              <a:rPr lang="it-IT" dirty="0"/>
              <a:t> the </a:t>
            </a:r>
            <a:r>
              <a:rPr lang="it-IT" dirty="0" err="1"/>
              <a:t>effectiveness</a:t>
            </a:r>
            <a:r>
              <a:rPr lang="it-IT" dirty="0"/>
              <a:t> of </a:t>
            </a:r>
            <a:r>
              <a:rPr lang="it-IT" dirty="0" err="1"/>
              <a:t>radiofrequency</a:t>
            </a:r>
            <a:r>
              <a:rPr lang="it-IT" dirty="0"/>
              <a:t> </a:t>
            </a:r>
            <a:r>
              <a:rPr lang="it-IT" dirty="0" err="1"/>
              <a:t>denervation</a:t>
            </a:r>
            <a:r>
              <a:rPr lang="it-IT" dirty="0"/>
              <a:t> for the treatment of </a:t>
            </a:r>
            <a:r>
              <a:rPr lang="it-IT" dirty="0" err="1"/>
              <a:t>musculoskeletal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disorders</a:t>
            </a:r>
            <a:r>
              <a:rPr lang="it-IT" dirty="0"/>
              <a:t>.</a:t>
            </a:r>
          </a:p>
          <a:p>
            <a:r>
              <a:rPr lang="it-IT" b="1" dirty="0"/>
              <a:t>7 </a:t>
            </a:r>
            <a:r>
              <a:rPr lang="it-IT" b="1" dirty="0" err="1"/>
              <a:t>RCTs</a:t>
            </a:r>
            <a:r>
              <a:rPr lang="it-IT" b="1" dirty="0"/>
              <a:t> (</a:t>
            </a:r>
            <a:r>
              <a:rPr lang="it-IT" b="1" dirty="0" err="1"/>
              <a:t>N</a:t>
            </a:r>
            <a:r>
              <a:rPr lang="it-IT" b="1" dirty="0"/>
              <a:t> = 275), </a:t>
            </a:r>
            <a:r>
              <a:rPr lang="it-IT" dirty="0"/>
              <a:t>6 of </a:t>
            </a:r>
            <a:r>
              <a:rPr lang="it-IT" dirty="0" err="1"/>
              <a:t>which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considered</a:t>
            </a:r>
            <a:r>
              <a:rPr lang="it-IT" dirty="0"/>
              <a:t> to be high-</a:t>
            </a:r>
            <a:r>
              <a:rPr lang="it-IT" dirty="0" err="1"/>
              <a:t>quality</a:t>
            </a:r>
            <a:r>
              <a:rPr lang="it-IT" dirty="0"/>
              <a:t>. 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 </a:t>
            </a:r>
            <a:r>
              <a:rPr lang="it-IT" b="1" dirty="0" err="1"/>
              <a:t>limited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radiofrequency</a:t>
            </a:r>
            <a:r>
              <a:rPr lang="it-IT" b="1" dirty="0"/>
              <a:t> </a:t>
            </a:r>
            <a:r>
              <a:rPr lang="it-IT" b="1" dirty="0" err="1"/>
              <a:t>denervation</a:t>
            </a:r>
            <a:r>
              <a:rPr lang="it-IT" b="1" dirty="0"/>
              <a:t> </a:t>
            </a:r>
            <a:r>
              <a:rPr lang="it-IT" b="1" dirty="0" err="1"/>
              <a:t>offers</a:t>
            </a:r>
            <a:r>
              <a:rPr lang="it-IT" b="1" dirty="0"/>
              <a:t> short-</a:t>
            </a:r>
            <a:r>
              <a:rPr lang="it-IT" b="1" dirty="0" err="1"/>
              <a:t>term</a:t>
            </a:r>
            <a:r>
              <a:rPr lang="it-IT" b="1" dirty="0"/>
              <a:t> </a:t>
            </a:r>
            <a:r>
              <a:rPr lang="it-IT" b="1" dirty="0" err="1"/>
              <a:t>relief</a:t>
            </a:r>
            <a:r>
              <a:rPr lang="it-IT" b="1" dirty="0"/>
              <a:t> for </a:t>
            </a:r>
            <a:r>
              <a:rPr lang="it-IT" b="1" dirty="0" err="1"/>
              <a:t>chronic</a:t>
            </a:r>
            <a:r>
              <a:rPr lang="it-IT" b="1" dirty="0"/>
              <a:t> </a:t>
            </a:r>
            <a:r>
              <a:rPr lang="it-IT" b="1" dirty="0" err="1"/>
              <a:t>neck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 of </a:t>
            </a:r>
            <a:r>
              <a:rPr lang="it-IT" b="1" dirty="0" err="1"/>
              <a:t>zygapophyseal</a:t>
            </a:r>
            <a:r>
              <a:rPr lang="it-IT" b="1" dirty="0"/>
              <a:t> joint </a:t>
            </a:r>
            <a:r>
              <a:rPr lang="it-IT" b="1" dirty="0" err="1"/>
              <a:t>origin</a:t>
            </a:r>
            <a:r>
              <a:rPr lang="it-IT" b="1" dirty="0"/>
              <a:t> and for </a:t>
            </a:r>
            <a:r>
              <a:rPr lang="it-IT" b="1" dirty="0" err="1"/>
              <a:t>chronic</a:t>
            </a:r>
            <a:r>
              <a:rPr lang="it-IT" b="1" dirty="0"/>
              <a:t> </a:t>
            </a:r>
            <a:r>
              <a:rPr lang="it-IT" b="1" dirty="0" err="1"/>
              <a:t>cervicobrachial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dirty="0"/>
              <a:t>; </a:t>
            </a:r>
            <a:r>
              <a:rPr lang="it-IT" b="1" dirty="0" err="1"/>
              <a:t>conflicting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on the short-</a:t>
            </a:r>
            <a:r>
              <a:rPr lang="it-IT" b="1" dirty="0" err="1"/>
              <a:t>term</a:t>
            </a:r>
            <a:r>
              <a:rPr lang="it-IT" b="1" dirty="0"/>
              <a:t> </a:t>
            </a:r>
            <a:r>
              <a:rPr lang="it-IT" b="1" dirty="0" err="1"/>
              <a:t>effect</a:t>
            </a:r>
            <a:r>
              <a:rPr lang="it-IT" b="1" dirty="0"/>
              <a:t> of </a:t>
            </a:r>
            <a:r>
              <a:rPr lang="it-IT" b="1" dirty="0" err="1"/>
              <a:t>radiofrequency</a:t>
            </a:r>
            <a:r>
              <a:rPr lang="it-IT" b="1" dirty="0"/>
              <a:t> </a:t>
            </a:r>
            <a:r>
              <a:rPr lang="it-IT" b="1" dirty="0" err="1"/>
              <a:t>lesioning</a:t>
            </a:r>
            <a:r>
              <a:rPr lang="it-IT" b="1" dirty="0"/>
              <a:t> on </a:t>
            </a:r>
            <a:r>
              <a:rPr lang="it-IT" b="1" dirty="0" err="1"/>
              <a:t>pain</a:t>
            </a:r>
            <a:r>
              <a:rPr lang="it-IT" b="1" dirty="0"/>
              <a:t> and </a:t>
            </a:r>
            <a:r>
              <a:rPr lang="it-IT" b="1" dirty="0" err="1"/>
              <a:t>disability</a:t>
            </a:r>
            <a:r>
              <a:rPr lang="it-IT" b="1" dirty="0"/>
              <a:t> in </a:t>
            </a:r>
            <a:r>
              <a:rPr lang="it-IT" b="1" dirty="0" err="1"/>
              <a:t>chronic</a:t>
            </a:r>
            <a:r>
              <a:rPr lang="it-IT" b="1" dirty="0"/>
              <a:t> LBP of </a:t>
            </a:r>
            <a:r>
              <a:rPr lang="it-IT" b="1" dirty="0" err="1"/>
              <a:t>zygapophyseal</a:t>
            </a:r>
            <a:r>
              <a:rPr lang="it-IT" b="1" dirty="0"/>
              <a:t> joint </a:t>
            </a:r>
            <a:r>
              <a:rPr lang="it-IT" b="1" dirty="0" err="1"/>
              <a:t>origin</a:t>
            </a:r>
            <a:r>
              <a:rPr lang="it-IT" dirty="0"/>
              <a:t>; and </a:t>
            </a:r>
            <a:r>
              <a:rPr lang="it-IT" b="1" dirty="0" err="1"/>
              <a:t>limited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intradiscal</a:t>
            </a:r>
            <a:r>
              <a:rPr lang="it-IT" b="1" dirty="0"/>
              <a:t> </a:t>
            </a:r>
            <a:r>
              <a:rPr lang="it-IT" b="1" dirty="0" err="1"/>
              <a:t>radiofrequency</a:t>
            </a:r>
            <a:r>
              <a:rPr lang="it-IT" b="1" dirty="0"/>
              <a:t> </a:t>
            </a:r>
            <a:r>
              <a:rPr lang="it-IT" b="1" dirty="0" err="1"/>
              <a:t>thermocoagulation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</a:t>
            </a:r>
            <a:r>
              <a:rPr lang="it-IT" b="1" dirty="0" err="1"/>
              <a:t>not</a:t>
            </a:r>
            <a:r>
              <a:rPr lang="it-IT" b="1" dirty="0"/>
              <a:t> </a:t>
            </a:r>
            <a:r>
              <a:rPr lang="it-IT" b="1" dirty="0" err="1"/>
              <a:t>effective</a:t>
            </a:r>
            <a:r>
              <a:rPr lang="it-IT" b="1" dirty="0"/>
              <a:t> for </a:t>
            </a:r>
            <a:r>
              <a:rPr lang="it-IT" b="1" dirty="0" err="1"/>
              <a:t>chronic</a:t>
            </a:r>
            <a:r>
              <a:rPr lang="it-IT" b="1" dirty="0"/>
              <a:t> </a:t>
            </a:r>
            <a:r>
              <a:rPr lang="it-IT" b="1" dirty="0" err="1"/>
              <a:t>discogenic</a:t>
            </a:r>
            <a:r>
              <a:rPr lang="it-IT" b="1" dirty="0"/>
              <a:t> LBP. 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need</a:t>
            </a:r>
            <a:r>
              <a:rPr lang="it-IT" dirty="0"/>
              <a:t> for </a:t>
            </a:r>
            <a:r>
              <a:rPr lang="it-IT" dirty="0" err="1"/>
              <a:t>further</a:t>
            </a:r>
            <a:r>
              <a:rPr lang="it-IT" dirty="0"/>
              <a:t> high-</a:t>
            </a:r>
            <a:r>
              <a:rPr lang="it-IT" dirty="0" err="1"/>
              <a:t>quality</a:t>
            </a:r>
            <a:r>
              <a:rPr lang="it-IT" dirty="0"/>
              <a:t> </a:t>
            </a:r>
            <a:r>
              <a:rPr lang="it-IT" dirty="0" err="1"/>
              <a:t>RCTs</a:t>
            </a:r>
            <a:r>
              <a:rPr lang="it-IT" dirty="0"/>
              <a:t> with </a:t>
            </a:r>
            <a:r>
              <a:rPr lang="it-IT" dirty="0" err="1"/>
              <a:t>larger</a:t>
            </a:r>
            <a:r>
              <a:rPr lang="it-IT" dirty="0"/>
              <a:t> </a:t>
            </a:r>
            <a:r>
              <a:rPr lang="it-IT" dirty="0" err="1"/>
              <a:t>patient</a:t>
            </a:r>
            <a:r>
              <a:rPr lang="it-IT" dirty="0"/>
              <a:t> </a:t>
            </a:r>
            <a:r>
              <a:rPr lang="it-IT" dirty="0" err="1"/>
              <a:t>samples</a:t>
            </a:r>
            <a:r>
              <a:rPr lang="it-IT" dirty="0"/>
              <a:t> and data on long-</a:t>
            </a:r>
            <a:r>
              <a:rPr lang="it-IT" dirty="0" err="1"/>
              <a:t>term</a:t>
            </a:r>
            <a:r>
              <a:rPr lang="it-IT" dirty="0"/>
              <a:t> </a:t>
            </a:r>
            <a:r>
              <a:rPr lang="it-IT" dirty="0" err="1"/>
              <a:t>effects</a:t>
            </a:r>
            <a:r>
              <a:rPr lang="it-IT" dirty="0"/>
              <a:t>. </a:t>
            </a:r>
          </a:p>
          <a:p>
            <a:endParaRPr lang="en-GB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3496465D-D2E3-934B-B113-95547144B77B}"/>
              </a:ext>
            </a:extLst>
          </p:cNvPr>
          <p:cNvSpPr txBox="1"/>
          <p:nvPr/>
        </p:nvSpPr>
        <p:spPr>
          <a:xfrm>
            <a:off x="586318" y="5986020"/>
            <a:ext cx="81448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Niemisto</a:t>
            </a:r>
            <a:r>
              <a:rPr lang="it-IT" sz="1400" dirty="0">
                <a:solidFill>
                  <a:schemeClr val="accent1"/>
                </a:solidFill>
              </a:rPr>
              <a:t> L, </a:t>
            </a:r>
            <a:r>
              <a:rPr lang="it-IT" sz="1400" dirty="0" err="1">
                <a:solidFill>
                  <a:schemeClr val="accent1"/>
                </a:solidFill>
              </a:rPr>
              <a:t>Kalso</a:t>
            </a:r>
            <a:r>
              <a:rPr lang="it-IT" sz="1400" dirty="0">
                <a:solidFill>
                  <a:schemeClr val="accent1"/>
                </a:solidFill>
              </a:rPr>
              <a:t> EA, </a:t>
            </a:r>
            <a:r>
              <a:rPr lang="it-IT" sz="1400" dirty="0" err="1">
                <a:solidFill>
                  <a:schemeClr val="accent1"/>
                </a:solidFill>
              </a:rPr>
              <a:t>Malmivaara</a:t>
            </a:r>
            <a:r>
              <a:rPr lang="it-IT" sz="1400" dirty="0">
                <a:solidFill>
                  <a:schemeClr val="accent1"/>
                </a:solidFill>
              </a:rPr>
              <a:t> A, </a:t>
            </a:r>
            <a:r>
              <a:rPr lang="it-IT" sz="1400" dirty="0" err="1">
                <a:solidFill>
                  <a:schemeClr val="accent1"/>
                </a:solidFill>
              </a:rPr>
              <a:t>Seitsalo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Hurri</a:t>
            </a:r>
            <a:r>
              <a:rPr lang="it-IT" sz="1400" dirty="0">
                <a:solidFill>
                  <a:schemeClr val="accent1"/>
                </a:solidFill>
              </a:rPr>
              <a:t> H.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Radiofrequency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denervation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neck</a:t>
            </a:r>
            <a:r>
              <a:rPr lang="it-IT" sz="1400" dirty="0">
                <a:solidFill>
                  <a:schemeClr val="accent1"/>
                </a:solidFill>
              </a:rPr>
              <a:t> and 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endParaRPr lang="it-IT" sz="1400" dirty="0">
              <a:solidFill>
                <a:schemeClr val="accent1"/>
              </a:solidFill>
            </a:endParaRP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b="1" dirty="0">
                <a:solidFill>
                  <a:schemeClr val="accent1"/>
                </a:solidFill>
              </a:rPr>
              <a:t>2003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1. Art. No.: CD004058. DOI: 10.1002/14651858.CD004058.</a:t>
            </a: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.</a:t>
            </a:r>
          </a:p>
        </p:txBody>
      </p:sp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9DF9FCD1-5E49-2E40-863B-C11968CCA12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868" y="423064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C55E092A-5A92-E94D-A07F-100BB8E88BA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62" y="2953034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F25A66BC-24DA-9442-806D-22639BCD66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0" y="2350569"/>
            <a:ext cx="439738" cy="42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2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585788" y="1089025"/>
            <a:ext cx="5953125" cy="108108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 spc="-40" baseline="0">
                <a:solidFill>
                  <a:srgbClr val="008CD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smtClean="0"/>
              <a:t>GET INVOLVED</a:t>
            </a:r>
            <a:endParaRPr lang="en-GB" dirty="0"/>
          </a:p>
        </p:txBody>
      </p:sp>
      <p:sp>
        <p:nvSpPr>
          <p:cNvPr id="18" name="Sottotitolo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585788" y="2406650"/>
            <a:ext cx="5953125" cy="822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134"/>
              </a:spcBef>
              <a:spcAft>
                <a:spcPts val="0"/>
              </a:spcAft>
              <a:buClr>
                <a:schemeClr val="bg2"/>
              </a:buClr>
              <a:buFont typeface="Arial" pitchFamily="34" charset="0"/>
              <a:buNone/>
              <a:defRPr sz="20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spcBef>
                <a:spcPts val="1134"/>
              </a:spcBef>
              <a:spcAft>
                <a:spcPts val="0"/>
              </a:spcAft>
              <a:buClr>
                <a:schemeClr val="bg2"/>
              </a:buClr>
              <a:buFont typeface="Arial" pitchFamily="34" charset="0"/>
              <a:buChar char="•"/>
              <a:defRPr sz="20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2pPr>
            <a:lvl3pPr marL="388938" indent="-158750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Source Sans Pro" pitchFamily="34" charset="0"/>
              <a:buChar char="–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612775" indent="-195263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Arial" pitchFamily="34" charset="0"/>
              <a:buChar char="•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4pPr>
            <a:lvl5pPr marL="849313" indent="-187325" algn="l" defTabSz="914400" rtl="0" eaLnBrk="1" latinLnBrk="0" hangingPunct="1">
              <a:spcBef>
                <a:spcPts val="567"/>
              </a:spcBef>
              <a:buClr>
                <a:schemeClr val="bg2"/>
              </a:buClr>
              <a:buFont typeface="Source Sans Pro" pitchFamily="34" charset="0"/>
              <a:buChar char="–"/>
              <a:defRPr sz="1800" kern="1200" spc="-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smtClean="0"/>
              <a:t>FOLLOW US</a:t>
            </a:r>
          </a:p>
          <a:p>
            <a:pPr>
              <a:lnSpc>
                <a:spcPct val="150000"/>
              </a:lnSpc>
              <a:defRPr/>
            </a:pPr>
            <a:r>
              <a:rPr lang="en-US" smtClean="0">
                <a:hlinkClick r:id="rId3"/>
              </a:rPr>
              <a:t>http://rehabilitation.cochrane.org</a:t>
            </a:r>
            <a:endParaRPr lang="en-US" smtClean="0"/>
          </a:p>
          <a:p>
            <a:pPr>
              <a:lnSpc>
                <a:spcPct val="150000"/>
              </a:lnSpc>
              <a:defRPr/>
            </a:pPr>
            <a:r>
              <a:rPr lang="en-US" smtClean="0"/>
              <a:t>@CochraneRehab</a:t>
            </a:r>
          </a:p>
          <a:p>
            <a:pPr>
              <a:lnSpc>
                <a:spcPct val="150000"/>
              </a:lnSpc>
              <a:defRPr/>
            </a:pPr>
            <a:r>
              <a:rPr lang="en-US" smtClean="0"/>
              <a:t>@francescagimi</a:t>
            </a:r>
          </a:p>
          <a:p>
            <a:pPr>
              <a:lnSpc>
                <a:spcPct val="150000"/>
              </a:lnSpc>
              <a:defRPr/>
            </a:pPr>
            <a:endParaRPr lang="en-US" sz="1100" smtClean="0"/>
          </a:p>
          <a:p>
            <a:pPr>
              <a:lnSpc>
                <a:spcPct val="150000"/>
              </a:lnSpc>
              <a:defRPr/>
            </a:pPr>
            <a:r>
              <a:rPr lang="en-US" smtClean="0"/>
              <a:t>CONTACT US</a:t>
            </a:r>
          </a:p>
          <a:p>
            <a:pPr>
              <a:lnSpc>
                <a:spcPct val="150000"/>
              </a:lnSpc>
              <a:defRPr/>
            </a:pPr>
            <a:r>
              <a:rPr lang="en-US" smtClean="0">
                <a:hlinkClick r:id="rId4"/>
              </a:rPr>
              <a:t>cochrane.rehabilitation@gmail.com</a:t>
            </a:r>
            <a:endParaRPr lang="en-US" smtClean="0"/>
          </a:p>
          <a:p>
            <a:pPr>
              <a:lnSpc>
                <a:spcPct val="150000"/>
              </a:lnSpc>
              <a:defRPr/>
            </a:pPr>
            <a:r>
              <a:rPr lang="en-US" smtClean="0"/>
              <a:t>francescagimigliano@gmail.com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19" name="Content Placeholder 3"/>
          <p:cNvPicPr>
            <a:picLocks noChangeAspect="1"/>
          </p:cNvPicPr>
          <p:nvPr/>
        </p:nvPicPr>
        <p:blipFill>
          <a:blip r:embed="rId5"/>
          <a:srcRect l="-1930" r="-1263"/>
          <a:stretch>
            <a:fillRect/>
          </a:stretch>
        </p:blipFill>
        <p:spPr bwMode="auto">
          <a:xfrm>
            <a:off x="7773988" y="928688"/>
            <a:ext cx="4010025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16125" y="2351088"/>
            <a:ext cx="415925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93963" y="235108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70213" y="2330450"/>
            <a:ext cx="46513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magin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62338" y="2298700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72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E8E19F8-D7BC-CF43-BA77-E10E77EEB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Injections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6D827313-3E6F-9945-A892-2627D1B0D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Botulinum toxin injections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Corticosteroid injections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Viscosupplementation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Prolotherapy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Platelet rich therapy 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A897DD8E-1B98-454D-907E-4AD2BEE87DA0}"/>
              </a:ext>
            </a:extLst>
          </p:cNvPr>
          <p:cNvGrpSpPr/>
          <p:nvPr/>
        </p:nvGrpSpPr>
        <p:grpSpPr>
          <a:xfrm>
            <a:off x="4300500" y="3214650"/>
            <a:ext cx="5031392" cy="3667646"/>
            <a:chOff x="4300500" y="2275200"/>
            <a:chExt cx="5031392" cy="3667646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xmlns="" id="{3B33F669-DBF6-9743-9364-FB9B5374C5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500" y="2275200"/>
              <a:ext cx="5031392" cy="3348418"/>
            </a:xfrm>
            <a:prstGeom prst="rect">
              <a:avLst/>
            </a:prstGeom>
          </p:spPr>
        </p:pic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xmlns="" id="{34ED14D2-20C0-EA4A-9A02-350F280C7266}"/>
                </a:ext>
              </a:extLst>
            </p:cNvPr>
            <p:cNvSpPr/>
            <p:nvPr/>
          </p:nvSpPr>
          <p:spPr>
            <a:xfrm>
              <a:off x="5860327" y="5573514"/>
              <a:ext cx="34610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dirty="0">
                  <a:solidFill>
                    <a:srgbClr val="111111"/>
                  </a:solidFill>
                  <a:latin typeface="-apple-system"/>
                </a:rPr>
                <a:t>Photo by </a:t>
              </a:r>
              <a:r>
                <a:rPr lang="it-IT" dirty="0">
                  <a:solidFill>
                    <a:srgbClr val="999999"/>
                  </a:solidFill>
                  <a:latin typeface="-apple-system"/>
                  <a:hlinkClick r:id="rId4"/>
                </a:rPr>
                <a:t>Sara Bakhshi</a:t>
              </a:r>
              <a:r>
                <a:rPr lang="it-IT" dirty="0">
                  <a:solidFill>
                    <a:srgbClr val="111111"/>
                  </a:solidFill>
                  <a:latin typeface="-apple-system"/>
                </a:rPr>
                <a:t> on </a:t>
              </a:r>
              <a:r>
                <a:rPr lang="it-IT" dirty="0">
                  <a:solidFill>
                    <a:srgbClr val="999999"/>
                  </a:solidFill>
                  <a:latin typeface="-apple-system"/>
                  <a:hlinkClick r:id="rId5"/>
                </a:rPr>
                <a:t>Unsplash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6339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143E7C0-B383-BB44-84E4-E906C846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Botulinum toxin for myofascial pain syndromes in adults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E234E348-44A7-504E-931D-FA9396CAB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dirty="0"/>
              <a:t>To </a:t>
            </a:r>
            <a:r>
              <a:rPr lang="it-IT" sz="1800" dirty="0" err="1"/>
              <a:t>assess</a:t>
            </a:r>
            <a:r>
              <a:rPr lang="it-IT" sz="1800" dirty="0"/>
              <a:t> the </a:t>
            </a:r>
            <a:r>
              <a:rPr lang="it-IT" sz="1800" b="1" dirty="0" err="1"/>
              <a:t>effectiveness</a:t>
            </a:r>
            <a:r>
              <a:rPr lang="it-IT" sz="1800" b="1" dirty="0"/>
              <a:t> and </a:t>
            </a:r>
            <a:r>
              <a:rPr lang="it-IT" sz="1800" b="1" dirty="0" err="1"/>
              <a:t>safety</a:t>
            </a:r>
            <a:r>
              <a:rPr lang="it-IT" sz="1800" b="1" dirty="0"/>
              <a:t> of </a:t>
            </a:r>
            <a:r>
              <a:rPr lang="it-IT" sz="1800" b="1" dirty="0" err="1"/>
              <a:t>botulinum</a:t>
            </a:r>
            <a:r>
              <a:rPr lang="it-IT" sz="1800" b="1" dirty="0"/>
              <a:t> </a:t>
            </a:r>
            <a:r>
              <a:rPr lang="it-IT" sz="1800" b="1" dirty="0" err="1"/>
              <a:t>toxin</a:t>
            </a:r>
            <a:r>
              <a:rPr lang="it-IT" sz="1800" b="1" dirty="0"/>
              <a:t> A </a:t>
            </a:r>
            <a:r>
              <a:rPr lang="it-IT" sz="1800" dirty="0"/>
              <a:t>(BTXA) </a:t>
            </a:r>
            <a:r>
              <a:rPr lang="it-IT" sz="1800" b="1" dirty="0"/>
              <a:t>in</a:t>
            </a:r>
            <a:r>
              <a:rPr lang="it-IT" sz="1800" dirty="0"/>
              <a:t> the treatment of </a:t>
            </a:r>
            <a:r>
              <a:rPr lang="it-IT" sz="1800" b="1" dirty="0" err="1"/>
              <a:t>myofascial</a:t>
            </a:r>
            <a:r>
              <a:rPr lang="it-IT" sz="1800" b="1" dirty="0"/>
              <a:t> </a:t>
            </a:r>
            <a:r>
              <a:rPr lang="it-IT" sz="1800" b="1" dirty="0" err="1"/>
              <a:t>pain</a:t>
            </a:r>
            <a:r>
              <a:rPr lang="it-IT" sz="1800" b="1" dirty="0"/>
              <a:t> </a:t>
            </a:r>
            <a:r>
              <a:rPr lang="it-IT" sz="1800" b="1" dirty="0" err="1"/>
              <a:t>syndrome</a:t>
            </a:r>
            <a:r>
              <a:rPr lang="it-IT" sz="1800" b="1" dirty="0"/>
              <a:t> </a:t>
            </a:r>
            <a:r>
              <a:rPr lang="it-IT" sz="1800" dirty="0"/>
              <a:t>(MPS), </a:t>
            </a:r>
            <a:r>
              <a:rPr lang="it-IT" sz="1800" dirty="0" err="1"/>
              <a:t>excluding</a:t>
            </a:r>
            <a:r>
              <a:rPr lang="it-IT" sz="1800" dirty="0"/>
              <a:t> MPS in </a:t>
            </a:r>
            <a:r>
              <a:rPr lang="it-IT" sz="1800" dirty="0" err="1"/>
              <a:t>neck</a:t>
            </a:r>
            <a:r>
              <a:rPr lang="it-IT" sz="1800" dirty="0"/>
              <a:t> and head </a:t>
            </a:r>
            <a:r>
              <a:rPr lang="it-IT" sz="1800" dirty="0" err="1"/>
              <a:t>muscles</a:t>
            </a:r>
            <a:r>
              <a:rPr lang="it-IT" sz="1800" dirty="0"/>
              <a:t>.</a:t>
            </a:r>
          </a:p>
          <a:p>
            <a:r>
              <a:rPr lang="it-IT" sz="1800" b="1" dirty="0"/>
              <a:t>4</a:t>
            </a:r>
            <a:r>
              <a:rPr lang="it-IT" sz="1800" dirty="0"/>
              <a:t> </a:t>
            </a:r>
            <a:r>
              <a:rPr lang="it-IT" sz="1800" dirty="0" err="1"/>
              <a:t>studies</a:t>
            </a:r>
            <a:r>
              <a:rPr lang="it-IT" sz="1800" dirty="0"/>
              <a:t> (</a:t>
            </a:r>
            <a:r>
              <a:rPr lang="it-IT" sz="1800" b="1" dirty="0"/>
              <a:t>233 </a:t>
            </a:r>
            <a:r>
              <a:rPr lang="it-IT" sz="1800" b="1" dirty="0" err="1"/>
              <a:t>participants</a:t>
            </a:r>
            <a:r>
              <a:rPr lang="it-IT" sz="1800" dirty="0"/>
              <a:t>), </a:t>
            </a:r>
            <a:r>
              <a:rPr lang="it-IT" sz="1800" dirty="0" err="1"/>
              <a:t>comparing</a:t>
            </a:r>
            <a:r>
              <a:rPr lang="it-IT" sz="1800" dirty="0"/>
              <a:t> </a:t>
            </a:r>
            <a:r>
              <a:rPr lang="it-IT" sz="1800" b="1" dirty="0"/>
              <a:t>BTXA with placebo</a:t>
            </a:r>
            <a:r>
              <a:rPr lang="it-IT" sz="1800" dirty="0"/>
              <a:t>. </a:t>
            </a:r>
          </a:p>
          <a:p>
            <a:r>
              <a:rPr lang="it-IT" sz="1800" b="1" dirty="0"/>
              <a:t>1</a:t>
            </a:r>
            <a:r>
              <a:rPr lang="it-IT" sz="1800" dirty="0"/>
              <a:t> </a:t>
            </a:r>
            <a:r>
              <a:rPr lang="it-IT" sz="1800" dirty="0" err="1"/>
              <a:t>study</a:t>
            </a:r>
            <a:r>
              <a:rPr lang="it-IT" sz="1800" dirty="0"/>
              <a:t> (145 </a:t>
            </a:r>
            <a:r>
              <a:rPr lang="it-IT" sz="1800" dirty="0" err="1"/>
              <a:t>participants</a:t>
            </a:r>
            <a:r>
              <a:rPr lang="it-IT" sz="1800" dirty="0"/>
              <a:t>) </a:t>
            </a:r>
            <a:r>
              <a:rPr lang="it-IT" sz="1800" dirty="0" err="1"/>
              <a:t>showed</a:t>
            </a:r>
            <a:r>
              <a:rPr lang="it-IT" sz="1800" dirty="0"/>
              <a:t> </a:t>
            </a:r>
            <a:r>
              <a:rPr lang="it-IT" sz="1800" b="1" dirty="0" err="1"/>
              <a:t>significant</a:t>
            </a:r>
            <a:r>
              <a:rPr lang="it-IT" sz="1800" b="1" dirty="0"/>
              <a:t> </a:t>
            </a:r>
            <a:r>
              <a:rPr lang="it-IT" sz="1800" b="1" dirty="0" err="1"/>
              <a:t>improvement</a:t>
            </a:r>
            <a:r>
              <a:rPr lang="it-IT" sz="1800" b="1" dirty="0"/>
              <a:t> </a:t>
            </a:r>
            <a:r>
              <a:rPr lang="it-IT" sz="1800" b="1" dirty="0" err="1"/>
              <a:t>rates</a:t>
            </a:r>
            <a:r>
              <a:rPr lang="it-IT" sz="1800" b="1" dirty="0"/>
              <a:t> of </a:t>
            </a:r>
            <a:r>
              <a:rPr lang="it-IT" sz="1800" b="1" dirty="0" err="1"/>
              <a:t>pain</a:t>
            </a:r>
            <a:r>
              <a:rPr lang="it-IT" sz="1800" b="1" dirty="0"/>
              <a:t> </a:t>
            </a:r>
            <a:r>
              <a:rPr lang="it-IT" sz="1800" b="1" dirty="0" err="1"/>
              <a:t>intensity</a:t>
            </a:r>
            <a:r>
              <a:rPr lang="it-IT" sz="1800" b="1" dirty="0"/>
              <a:t> </a:t>
            </a:r>
            <a:r>
              <a:rPr lang="it-IT" sz="1800" b="1" dirty="0" err="1"/>
              <a:t>scores</a:t>
            </a:r>
            <a:r>
              <a:rPr lang="it-IT" sz="1800" b="1" dirty="0"/>
              <a:t> and </a:t>
            </a:r>
            <a:r>
              <a:rPr lang="it-IT" sz="1800" b="1" dirty="0" err="1"/>
              <a:t>duration</a:t>
            </a:r>
            <a:r>
              <a:rPr lang="it-IT" sz="1800" b="1" dirty="0"/>
              <a:t> of </a:t>
            </a:r>
            <a:r>
              <a:rPr lang="it-IT" sz="1800" b="1" dirty="0" err="1"/>
              <a:t>daily</a:t>
            </a:r>
            <a:r>
              <a:rPr lang="it-IT" sz="1800" b="1" dirty="0"/>
              <a:t> </a:t>
            </a:r>
            <a:r>
              <a:rPr lang="it-IT" sz="1800" b="1" dirty="0" err="1"/>
              <a:t>pain</a:t>
            </a:r>
            <a:r>
              <a:rPr lang="it-IT" sz="1800" b="1" dirty="0"/>
              <a:t> </a:t>
            </a:r>
            <a:r>
              <a:rPr lang="it-IT" sz="1800" b="1" dirty="0" err="1"/>
              <a:t>when</a:t>
            </a:r>
            <a:r>
              <a:rPr lang="it-IT" sz="1800" b="1" dirty="0"/>
              <a:t> </a:t>
            </a:r>
            <a:r>
              <a:rPr lang="it-IT" sz="1800" b="1" dirty="0" err="1"/>
              <a:t>comparing</a:t>
            </a:r>
            <a:r>
              <a:rPr lang="it-IT" sz="1800" b="1" dirty="0"/>
              <a:t> BTXA with placebo</a:t>
            </a:r>
            <a:r>
              <a:rPr lang="it-IT" sz="1800" dirty="0"/>
              <a:t>. 3 </a:t>
            </a:r>
            <a:r>
              <a:rPr lang="it-IT" sz="1800" dirty="0" err="1"/>
              <a:t>studies</a:t>
            </a:r>
            <a:r>
              <a:rPr lang="it-IT" sz="1800" dirty="0"/>
              <a:t> </a:t>
            </a:r>
            <a:r>
              <a:rPr lang="it-IT" sz="1800" dirty="0" err="1"/>
              <a:t>showed</a:t>
            </a:r>
            <a:r>
              <a:rPr lang="it-IT" sz="1800" dirty="0"/>
              <a:t> </a:t>
            </a:r>
            <a:r>
              <a:rPr lang="it-IT" sz="1800" dirty="0" err="1"/>
              <a:t>that</a:t>
            </a:r>
            <a:r>
              <a:rPr lang="it-IT" sz="1800" dirty="0"/>
              <a:t> </a:t>
            </a:r>
            <a:r>
              <a:rPr lang="it-IT" sz="1800" dirty="0" err="1"/>
              <a:t>there</a:t>
            </a:r>
            <a:r>
              <a:rPr lang="it-IT" sz="1800" dirty="0"/>
              <a:t> </a:t>
            </a:r>
            <a:r>
              <a:rPr lang="it-IT" sz="1800" dirty="0" err="1"/>
              <a:t>was</a:t>
            </a:r>
            <a:r>
              <a:rPr lang="it-IT" sz="1800" dirty="0"/>
              <a:t> no </a:t>
            </a:r>
            <a:r>
              <a:rPr lang="it-IT" sz="1800" dirty="0" err="1"/>
              <a:t>statistically</a:t>
            </a:r>
            <a:r>
              <a:rPr lang="it-IT" sz="1800" dirty="0"/>
              <a:t> </a:t>
            </a:r>
            <a:r>
              <a:rPr lang="it-IT" sz="1800" dirty="0" err="1"/>
              <a:t>significant</a:t>
            </a:r>
            <a:r>
              <a:rPr lang="it-IT" sz="1800" dirty="0"/>
              <a:t> </a:t>
            </a:r>
            <a:r>
              <a:rPr lang="it-IT" sz="1800" dirty="0" err="1"/>
              <a:t>difference</a:t>
            </a:r>
            <a:r>
              <a:rPr lang="it-IT" sz="1800" dirty="0"/>
              <a:t> </a:t>
            </a:r>
            <a:r>
              <a:rPr lang="it-IT" sz="1800" dirty="0" err="1"/>
              <a:t>between</a:t>
            </a:r>
            <a:r>
              <a:rPr lang="it-IT" sz="1800" dirty="0"/>
              <a:t> BTXA and placebo in </a:t>
            </a:r>
            <a:r>
              <a:rPr lang="it-IT" sz="1800" dirty="0" err="1"/>
              <a:t>pain</a:t>
            </a:r>
            <a:r>
              <a:rPr lang="it-IT" sz="1800" dirty="0"/>
              <a:t> </a:t>
            </a:r>
            <a:r>
              <a:rPr lang="it-IT" sz="1800" dirty="0" err="1"/>
              <a:t>intensity</a:t>
            </a:r>
            <a:r>
              <a:rPr lang="it-IT" sz="1800" dirty="0"/>
              <a:t>.</a:t>
            </a:r>
          </a:p>
          <a:p>
            <a:r>
              <a:rPr lang="it-IT" sz="1800" dirty="0" err="1"/>
              <a:t>There</a:t>
            </a:r>
            <a:r>
              <a:rPr lang="it-IT" sz="1800" dirty="0"/>
              <a:t> </a:t>
            </a: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b="1" dirty="0"/>
              <a:t>inconclusive </a:t>
            </a:r>
            <a:r>
              <a:rPr lang="it-IT" sz="1800" b="1" dirty="0" err="1"/>
              <a:t>evidence</a:t>
            </a:r>
            <a:r>
              <a:rPr lang="it-IT" sz="1800" b="1" dirty="0"/>
              <a:t> </a:t>
            </a:r>
            <a:r>
              <a:rPr lang="it-IT" sz="1800" dirty="0"/>
              <a:t>to </a:t>
            </a:r>
            <a:r>
              <a:rPr lang="it-IT" sz="1800" dirty="0" err="1"/>
              <a:t>support</a:t>
            </a:r>
            <a:r>
              <a:rPr lang="it-IT" sz="1800" dirty="0"/>
              <a:t> the use of BTXA in the treatment of MPS </a:t>
            </a:r>
            <a:r>
              <a:rPr lang="it-IT" sz="1800" dirty="0" err="1"/>
              <a:t>based</a:t>
            </a:r>
            <a:r>
              <a:rPr lang="it-IT" sz="1800" dirty="0"/>
              <a:t> on </a:t>
            </a:r>
            <a:r>
              <a:rPr lang="it-IT" sz="1800" dirty="0" err="1"/>
              <a:t>current</a:t>
            </a:r>
            <a:r>
              <a:rPr lang="it-IT" sz="1800" dirty="0"/>
              <a:t> </a:t>
            </a:r>
            <a:r>
              <a:rPr lang="it-IT" sz="1800" dirty="0" err="1"/>
              <a:t>evidence</a:t>
            </a:r>
            <a:r>
              <a:rPr lang="it-IT" sz="1800" dirty="0"/>
              <a:t>. </a:t>
            </a:r>
            <a:r>
              <a:rPr lang="it-IT" sz="1800" b="1" dirty="0"/>
              <a:t>Future </a:t>
            </a:r>
            <a:r>
              <a:rPr lang="it-IT" sz="1800" b="1" dirty="0" err="1"/>
              <a:t>studies</a:t>
            </a:r>
            <a:r>
              <a:rPr lang="it-IT" sz="1800" b="1" dirty="0"/>
              <a:t> </a:t>
            </a:r>
            <a:r>
              <a:rPr lang="it-IT" sz="1800" dirty="0" err="1"/>
              <a:t>should</a:t>
            </a:r>
            <a:r>
              <a:rPr lang="it-IT" sz="1800" dirty="0"/>
              <a:t> use the </a:t>
            </a:r>
            <a:r>
              <a:rPr lang="it-IT" sz="1800" b="1" dirty="0" err="1"/>
              <a:t>same</a:t>
            </a:r>
            <a:r>
              <a:rPr lang="it-IT" sz="1800" b="1" dirty="0"/>
              <a:t> </a:t>
            </a:r>
            <a:r>
              <a:rPr lang="it-IT" sz="1800" b="1" dirty="0" err="1"/>
              <a:t>methodology</a:t>
            </a:r>
            <a:r>
              <a:rPr lang="it-IT" sz="1800" b="1" dirty="0"/>
              <a:t> to </a:t>
            </a:r>
            <a:r>
              <a:rPr lang="it-IT" sz="1800" b="1" dirty="0" err="1"/>
              <a:t>assess</a:t>
            </a:r>
            <a:r>
              <a:rPr lang="it-IT" sz="1800" b="1" dirty="0"/>
              <a:t> </a:t>
            </a:r>
            <a:r>
              <a:rPr lang="it-IT" sz="1800" b="1" dirty="0" err="1"/>
              <a:t>pain</a:t>
            </a:r>
            <a:r>
              <a:rPr lang="it-IT" sz="1800" b="1" dirty="0"/>
              <a:t>, </a:t>
            </a:r>
            <a:r>
              <a:rPr lang="it-IT" sz="1800" b="1" dirty="0" err="1"/>
              <a:t>standardised</a:t>
            </a:r>
            <a:r>
              <a:rPr lang="it-IT" sz="1800" b="1" dirty="0"/>
              <a:t> dose of treatment, and follow-up of </a:t>
            </a:r>
            <a:r>
              <a:rPr lang="it-IT" sz="1800" b="1" dirty="0" err="1"/>
              <a:t>at</a:t>
            </a:r>
            <a:r>
              <a:rPr lang="it-IT" sz="1800" b="1" dirty="0"/>
              <a:t> </a:t>
            </a:r>
            <a:r>
              <a:rPr lang="it-IT" sz="1800" b="1" dirty="0" err="1"/>
              <a:t>least</a:t>
            </a:r>
            <a:r>
              <a:rPr lang="it-IT" sz="1800" b="1" dirty="0"/>
              <a:t> 4 </a:t>
            </a:r>
            <a:r>
              <a:rPr lang="it-IT" sz="1800" b="1" dirty="0" err="1"/>
              <a:t>months</a:t>
            </a:r>
            <a:r>
              <a:rPr lang="it-IT" sz="1800" dirty="0"/>
              <a:t>. </a:t>
            </a:r>
          </a:p>
          <a:p>
            <a:endParaRPr lang="en-GB" sz="1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F6D91D8F-0EC0-DD4B-94B8-5D18D11277BA}"/>
              </a:ext>
            </a:extLst>
          </p:cNvPr>
          <p:cNvSpPr txBox="1"/>
          <p:nvPr/>
        </p:nvSpPr>
        <p:spPr>
          <a:xfrm>
            <a:off x="586318" y="6011072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Soares A, Andriolo RB, </a:t>
            </a:r>
            <a:r>
              <a:rPr lang="it-IT" sz="1400" dirty="0" err="1">
                <a:solidFill>
                  <a:schemeClr val="accent1"/>
                </a:solidFill>
              </a:rPr>
              <a:t>Atallah</a:t>
            </a:r>
            <a:r>
              <a:rPr lang="it-IT" sz="1400" dirty="0">
                <a:solidFill>
                  <a:schemeClr val="accent1"/>
                </a:solidFill>
              </a:rPr>
              <a:t> ÁN, da Silva EMK.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Botulinum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toxin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myofascial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syndromes</a:t>
            </a:r>
            <a:r>
              <a:rPr lang="it-IT" sz="1400" dirty="0">
                <a:solidFill>
                  <a:schemeClr val="accent1"/>
                </a:solidFill>
              </a:rPr>
              <a:t> in </a:t>
            </a:r>
            <a:r>
              <a:rPr lang="it-IT" sz="1400" dirty="0" err="1">
                <a:solidFill>
                  <a:schemeClr val="accent1"/>
                </a:solidFill>
              </a:rPr>
              <a:t>adults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2014,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7. Art. No.: CD007533.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69E44EFE-8757-FA46-B1B1-D3F97DB87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25517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4865A2F2-D22F-0342-A9AE-12E67810F5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368056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BF855C74-042F-424E-9FD3-A2D709D9E7B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2852826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AEE259FB-4CE3-034C-8FD1-17217CEA3A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1971" y="1028563"/>
            <a:ext cx="3277191" cy="4457838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xmlns="" id="{5FC95552-032C-FA42-B35F-283EA22BC92C}"/>
              </a:ext>
            </a:extLst>
          </p:cNvPr>
          <p:cNvSpPr/>
          <p:nvPr/>
        </p:nvSpPr>
        <p:spPr>
          <a:xfrm>
            <a:off x="9106422" y="4334005"/>
            <a:ext cx="2755726" cy="3507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8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143E7C0-B383-BB44-84E4-E906C846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Botulinum toxin injections for LBP and sciatica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E234E348-44A7-504E-931D-FA9396CAB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dirty="0" err="1"/>
              <a:t>effects</a:t>
            </a:r>
            <a:r>
              <a:rPr lang="it-IT" dirty="0"/>
              <a:t> of BTX </a:t>
            </a:r>
            <a:r>
              <a:rPr lang="it-IT" dirty="0" err="1"/>
              <a:t>injections</a:t>
            </a:r>
            <a:r>
              <a:rPr lang="it-IT" dirty="0"/>
              <a:t> in </a:t>
            </a:r>
            <a:r>
              <a:rPr lang="it-IT" dirty="0" err="1"/>
              <a:t>adults</a:t>
            </a:r>
            <a:r>
              <a:rPr lang="it-IT" dirty="0"/>
              <a:t> with LBP.</a:t>
            </a:r>
          </a:p>
          <a:p>
            <a:r>
              <a:rPr lang="it-IT" dirty="0"/>
              <a:t>3 </a:t>
            </a:r>
            <a:r>
              <a:rPr lang="it-IT" dirty="0" err="1"/>
              <a:t>RCTs</a:t>
            </a:r>
            <a:r>
              <a:rPr lang="it-IT" dirty="0"/>
              <a:t> (123 </a:t>
            </a:r>
            <a:r>
              <a:rPr lang="it-IT" dirty="0" err="1"/>
              <a:t>patients</a:t>
            </a:r>
            <a:r>
              <a:rPr lang="it-IT" dirty="0"/>
              <a:t>). </a:t>
            </a:r>
          </a:p>
          <a:p>
            <a:r>
              <a:rPr lang="it-IT" b="1" dirty="0"/>
              <a:t>1 trial </a:t>
            </a:r>
            <a:r>
              <a:rPr lang="it-IT" b="1" dirty="0" err="1"/>
              <a:t>had</a:t>
            </a:r>
            <a:r>
              <a:rPr lang="it-IT" b="1" dirty="0"/>
              <a:t> a </a:t>
            </a:r>
            <a:r>
              <a:rPr lang="it-IT" b="1" dirty="0" err="1"/>
              <a:t>low</a:t>
            </a:r>
            <a:r>
              <a:rPr lang="it-IT" b="1" dirty="0"/>
              <a:t> </a:t>
            </a:r>
            <a:r>
              <a:rPr lang="it-IT" b="1" dirty="0" err="1"/>
              <a:t>risk</a:t>
            </a:r>
            <a:r>
              <a:rPr lang="it-IT" b="1" dirty="0"/>
              <a:t> of </a:t>
            </a:r>
            <a:r>
              <a:rPr lang="it-IT" b="1" dirty="0" err="1"/>
              <a:t>bias</a:t>
            </a:r>
            <a:r>
              <a:rPr lang="it-IT" dirty="0"/>
              <a:t> and </a:t>
            </a:r>
            <a:r>
              <a:rPr lang="it-IT" dirty="0" err="1"/>
              <a:t>demonstrated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BTX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reduced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3 and 8 weeks and </a:t>
            </a:r>
            <a:r>
              <a:rPr lang="it-IT" dirty="0" err="1"/>
              <a:t>improved</a:t>
            </a:r>
            <a:r>
              <a:rPr lang="it-IT" dirty="0"/>
              <a:t> </a:t>
            </a:r>
            <a:r>
              <a:rPr lang="it-IT" dirty="0" err="1"/>
              <a:t>function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8 weeks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saline </a:t>
            </a:r>
            <a:r>
              <a:rPr lang="it-IT" dirty="0" err="1"/>
              <a:t>injections</a:t>
            </a:r>
            <a:r>
              <a:rPr lang="it-IT" dirty="0"/>
              <a:t>. 1 trial </a:t>
            </a:r>
            <a:r>
              <a:rPr lang="it-IT" dirty="0" err="1"/>
              <a:t>showed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BTX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corticosteroid</a:t>
            </a:r>
            <a:r>
              <a:rPr lang="it-IT" dirty="0"/>
              <a:t> + lidocaine </a:t>
            </a:r>
            <a:r>
              <a:rPr lang="it-IT" dirty="0" err="1"/>
              <a:t>injections</a:t>
            </a:r>
            <a:r>
              <a:rPr lang="it-IT" dirty="0"/>
              <a:t> or placebo in </a:t>
            </a:r>
            <a:r>
              <a:rPr lang="it-IT" dirty="0" err="1"/>
              <a:t>patients</a:t>
            </a:r>
            <a:r>
              <a:rPr lang="it-IT" dirty="0"/>
              <a:t> with sciatica </a:t>
            </a:r>
            <a:r>
              <a:rPr lang="it-IT" dirty="0" err="1"/>
              <a:t>attributed</a:t>
            </a:r>
            <a:r>
              <a:rPr lang="it-IT" dirty="0"/>
              <a:t> to </a:t>
            </a:r>
            <a:r>
              <a:rPr lang="it-IT" dirty="0" err="1"/>
              <a:t>piriformis</a:t>
            </a:r>
            <a:r>
              <a:rPr lang="it-IT" dirty="0"/>
              <a:t> </a:t>
            </a:r>
            <a:r>
              <a:rPr lang="it-IT" dirty="0" err="1"/>
              <a:t>syndrome</a:t>
            </a:r>
            <a:r>
              <a:rPr lang="it-IT" dirty="0"/>
              <a:t>. 1 trial </a:t>
            </a:r>
            <a:r>
              <a:rPr lang="it-IT" dirty="0" err="1"/>
              <a:t>concluded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BTX </a:t>
            </a:r>
            <a:r>
              <a:rPr lang="it-IT" dirty="0" err="1"/>
              <a:t>injections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traditional</a:t>
            </a:r>
            <a:r>
              <a:rPr lang="it-IT" dirty="0"/>
              <a:t> </a:t>
            </a:r>
            <a:r>
              <a:rPr lang="it-IT" dirty="0" err="1"/>
              <a:t>acupuncture</a:t>
            </a:r>
            <a:r>
              <a:rPr lang="it-IT" dirty="0"/>
              <a:t> in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lumbar</a:t>
            </a:r>
            <a:r>
              <a:rPr lang="it-IT" dirty="0"/>
              <a:t> </a:t>
            </a:r>
            <a:r>
              <a:rPr lang="it-IT" dirty="0" err="1"/>
              <a:t>transverse</a:t>
            </a:r>
            <a:r>
              <a:rPr lang="it-IT" dirty="0"/>
              <a:t> </a:t>
            </a:r>
            <a:r>
              <a:rPr lang="it-IT" dirty="0" err="1"/>
              <a:t>process</a:t>
            </a:r>
            <a:r>
              <a:rPr lang="it-IT" dirty="0"/>
              <a:t> </a:t>
            </a:r>
            <a:r>
              <a:rPr lang="it-IT" dirty="0" err="1"/>
              <a:t>syndrome</a:t>
            </a:r>
            <a:r>
              <a:rPr lang="it-IT" dirty="0"/>
              <a:t>. </a:t>
            </a:r>
          </a:p>
          <a:p>
            <a:r>
              <a:rPr lang="it-IT" b="1" dirty="0" err="1"/>
              <a:t>There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/>
              <a:t> </a:t>
            </a:r>
            <a:r>
              <a:rPr lang="it-IT" b="1" dirty="0" err="1"/>
              <a:t>low</a:t>
            </a:r>
            <a:r>
              <a:rPr lang="it-IT" b="1" dirty="0"/>
              <a:t>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BTX </a:t>
            </a:r>
            <a:r>
              <a:rPr lang="it-IT" b="1" dirty="0" err="1"/>
              <a:t>injections</a:t>
            </a:r>
            <a:r>
              <a:rPr lang="it-IT" b="1" dirty="0"/>
              <a:t> </a:t>
            </a:r>
            <a:r>
              <a:rPr lang="it-IT" b="1" dirty="0" err="1"/>
              <a:t>improved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b="1" dirty="0"/>
              <a:t>, </a:t>
            </a:r>
            <a:r>
              <a:rPr lang="it-IT" b="1" dirty="0" err="1"/>
              <a:t>function</a:t>
            </a:r>
            <a:r>
              <a:rPr lang="it-IT" b="1" dirty="0"/>
              <a:t>, or </a:t>
            </a:r>
            <a:r>
              <a:rPr lang="it-IT" b="1" dirty="0" err="1"/>
              <a:t>both</a:t>
            </a:r>
            <a:r>
              <a:rPr lang="it-IT" b="1" dirty="0"/>
              <a:t> </a:t>
            </a:r>
            <a:r>
              <a:rPr lang="it-IT" b="1" dirty="0" err="1"/>
              <a:t>better</a:t>
            </a:r>
            <a:r>
              <a:rPr lang="it-IT" b="1" dirty="0"/>
              <a:t> </a:t>
            </a:r>
            <a:r>
              <a:rPr lang="it-IT" b="1" dirty="0" err="1"/>
              <a:t>than</a:t>
            </a:r>
            <a:r>
              <a:rPr lang="it-IT" b="1" dirty="0"/>
              <a:t> saline </a:t>
            </a:r>
            <a:r>
              <a:rPr lang="it-IT" b="1" dirty="0" err="1"/>
              <a:t>injections</a:t>
            </a:r>
            <a:r>
              <a:rPr lang="it-IT" b="1" dirty="0"/>
              <a:t> and </a:t>
            </a:r>
            <a:r>
              <a:rPr lang="it-IT" b="1" dirty="0" err="1"/>
              <a:t>very</a:t>
            </a:r>
            <a:r>
              <a:rPr lang="it-IT" b="1" dirty="0"/>
              <a:t> </a:t>
            </a:r>
            <a:r>
              <a:rPr lang="it-IT" b="1" dirty="0" err="1"/>
              <a:t>low</a:t>
            </a:r>
            <a:r>
              <a:rPr lang="it-IT" b="1" dirty="0"/>
              <a:t>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they</a:t>
            </a:r>
            <a:r>
              <a:rPr lang="it-IT" b="1" dirty="0"/>
              <a:t> </a:t>
            </a:r>
            <a:r>
              <a:rPr lang="it-IT" b="1" dirty="0" err="1"/>
              <a:t>were</a:t>
            </a:r>
            <a:r>
              <a:rPr lang="it-IT" b="1" dirty="0"/>
              <a:t> </a:t>
            </a:r>
            <a:r>
              <a:rPr lang="it-IT" b="1" dirty="0" err="1"/>
              <a:t>better</a:t>
            </a:r>
            <a:r>
              <a:rPr lang="it-IT" b="1" dirty="0"/>
              <a:t> </a:t>
            </a:r>
            <a:r>
              <a:rPr lang="it-IT" b="1" dirty="0" err="1"/>
              <a:t>than</a:t>
            </a:r>
            <a:r>
              <a:rPr lang="it-IT" b="1" dirty="0"/>
              <a:t> </a:t>
            </a:r>
            <a:r>
              <a:rPr lang="it-IT" b="1" dirty="0" err="1"/>
              <a:t>acupuncture</a:t>
            </a:r>
            <a:r>
              <a:rPr lang="it-IT" b="1" dirty="0"/>
              <a:t> or </a:t>
            </a:r>
            <a:r>
              <a:rPr lang="it-IT" b="1" dirty="0" err="1"/>
              <a:t>steroid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F6D91D8F-0EC0-DD4B-94B8-5D18D11277BA}"/>
              </a:ext>
            </a:extLst>
          </p:cNvPr>
          <p:cNvSpPr txBox="1"/>
          <p:nvPr/>
        </p:nvSpPr>
        <p:spPr>
          <a:xfrm>
            <a:off x="586318" y="6061176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WaseemZ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Boulias</a:t>
            </a:r>
            <a:r>
              <a:rPr lang="it-IT" sz="1400" dirty="0">
                <a:solidFill>
                  <a:schemeClr val="accent1"/>
                </a:solidFill>
              </a:rPr>
              <a:t> C, Gordon A, Ismail </a:t>
            </a:r>
            <a:r>
              <a:rPr lang="it-IT" sz="1400" dirty="0" err="1">
                <a:solidFill>
                  <a:schemeClr val="accent1"/>
                </a:solidFill>
              </a:rPr>
              <a:t>F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Sheean</a:t>
            </a:r>
            <a:r>
              <a:rPr lang="it-IT" sz="1400" dirty="0">
                <a:solidFill>
                  <a:schemeClr val="accent1"/>
                </a:solidFill>
              </a:rPr>
              <a:t> G, </a:t>
            </a:r>
            <a:r>
              <a:rPr lang="it-IT" sz="1400" dirty="0" err="1">
                <a:solidFill>
                  <a:schemeClr val="accent1"/>
                </a:solidFill>
              </a:rPr>
              <a:t>Furlan</a:t>
            </a:r>
            <a:r>
              <a:rPr lang="it-IT" sz="1400" dirty="0">
                <a:solidFill>
                  <a:schemeClr val="accent1"/>
                </a:solidFill>
              </a:rPr>
              <a:t> AD.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Botulinum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toxin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low</a:t>
            </a:r>
            <a:r>
              <a:rPr lang="it-IT" sz="1400" dirty="0">
                <a:solidFill>
                  <a:schemeClr val="accent1"/>
                </a:solidFill>
              </a:rPr>
              <a:t>-back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 and sciatica.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2011,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1. Art. No.: CD008257.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69E44EFE-8757-FA46-B1B1-D3F97DB87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212783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4865A2F2-D22F-0342-A9AE-12E67810F5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3818353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BF855C74-042F-424E-9FD3-A2D709D9E7B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262735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5729E69F-2A03-8B46-A162-5A88335051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6772" y="2243146"/>
            <a:ext cx="3133057" cy="377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E634647-B6E1-7E43-A211-C7AE04153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Corticosteroid injections for shoulder pain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D32FCCDA-1AAF-B946-BB7A-6BDBBB95D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determine</a:t>
            </a:r>
            <a:r>
              <a:rPr lang="it-IT" dirty="0"/>
              <a:t> the </a:t>
            </a:r>
            <a:r>
              <a:rPr lang="it-IT" b="1" dirty="0" err="1"/>
              <a:t>efficacy</a:t>
            </a:r>
            <a:r>
              <a:rPr lang="it-IT" b="1" dirty="0"/>
              <a:t> and </a:t>
            </a:r>
            <a:r>
              <a:rPr lang="it-IT" b="1" dirty="0" err="1"/>
              <a:t>safety</a:t>
            </a:r>
            <a:r>
              <a:rPr lang="it-IT" b="1" dirty="0"/>
              <a:t> of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in the treatment of </a:t>
            </a:r>
            <a:r>
              <a:rPr lang="it-IT" b="1" dirty="0" err="1"/>
              <a:t>adults</a:t>
            </a:r>
            <a:r>
              <a:rPr lang="it-IT" b="1" dirty="0"/>
              <a:t> with </a:t>
            </a:r>
            <a:r>
              <a:rPr lang="it-IT" b="1" dirty="0" err="1"/>
              <a:t>shoulder</a:t>
            </a:r>
            <a:r>
              <a:rPr lang="it-IT" b="1" dirty="0"/>
              <a:t> </a:t>
            </a:r>
            <a:r>
              <a:rPr lang="it-IT" b="1" dirty="0" err="1"/>
              <a:t>pain</a:t>
            </a:r>
            <a:r>
              <a:rPr lang="it-IT" dirty="0"/>
              <a:t>.</a:t>
            </a:r>
          </a:p>
          <a:p>
            <a:r>
              <a:rPr lang="it-IT" b="1" dirty="0"/>
              <a:t>26 trials.</a:t>
            </a:r>
          </a:p>
          <a:p>
            <a:r>
              <a:rPr lang="it-IT" dirty="0" err="1"/>
              <a:t>Despite</a:t>
            </a:r>
            <a:r>
              <a:rPr lang="it-IT" dirty="0"/>
              <a:t> </a:t>
            </a:r>
            <a:r>
              <a:rPr lang="it-IT" dirty="0" err="1"/>
              <a:t>many</a:t>
            </a:r>
            <a:r>
              <a:rPr lang="it-IT" dirty="0"/>
              <a:t> </a:t>
            </a:r>
            <a:r>
              <a:rPr lang="it-IT" dirty="0" err="1"/>
              <a:t>RCTs</a:t>
            </a:r>
            <a:r>
              <a:rPr lang="it-IT" dirty="0"/>
              <a:t> of </a:t>
            </a:r>
            <a:r>
              <a:rPr lang="it-IT" dirty="0" err="1"/>
              <a:t>corticosteroid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for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, </a:t>
            </a:r>
            <a:r>
              <a:rPr lang="it-IT" dirty="0" err="1"/>
              <a:t>their</a:t>
            </a:r>
            <a:r>
              <a:rPr lang="it-IT" dirty="0"/>
              <a:t> small sample </a:t>
            </a:r>
            <a:r>
              <a:rPr lang="it-IT" dirty="0" err="1"/>
              <a:t>sizes</a:t>
            </a:r>
            <a:r>
              <a:rPr lang="it-IT" dirty="0"/>
              <a:t>, </a:t>
            </a:r>
            <a:r>
              <a:rPr lang="it-IT" dirty="0" err="1"/>
              <a:t>variable</a:t>
            </a:r>
            <a:r>
              <a:rPr lang="it-IT" dirty="0"/>
              <a:t> </a:t>
            </a:r>
            <a:r>
              <a:rPr lang="it-IT" dirty="0" err="1"/>
              <a:t>methodological</a:t>
            </a:r>
            <a:r>
              <a:rPr lang="it-IT" dirty="0"/>
              <a:t> </a:t>
            </a:r>
            <a:r>
              <a:rPr lang="it-IT" dirty="0" err="1"/>
              <a:t>quality</a:t>
            </a:r>
            <a:r>
              <a:rPr lang="it-IT" dirty="0"/>
              <a:t> and </a:t>
            </a:r>
            <a:r>
              <a:rPr lang="it-IT" dirty="0" err="1"/>
              <a:t>heterogeneity</a:t>
            </a:r>
            <a:r>
              <a:rPr lang="it-IT" dirty="0"/>
              <a:t> </a:t>
            </a:r>
            <a:r>
              <a:rPr lang="it-IT" dirty="0" err="1"/>
              <a:t>means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dirty="0" err="1"/>
              <a:t>little</a:t>
            </a:r>
            <a:r>
              <a:rPr lang="it-IT" b="1" dirty="0"/>
              <a:t> </a:t>
            </a:r>
            <a:r>
              <a:rPr lang="it-IT" b="1" dirty="0" err="1"/>
              <a:t>overall</a:t>
            </a:r>
            <a:r>
              <a:rPr lang="it-IT" b="1" dirty="0"/>
              <a:t> </a:t>
            </a:r>
            <a:r>
              <a:rPr lang="it-IT" b="1" dirty="0" err="1"/>
              <a:t>evidence</a:t>
            </a:r>
            <a:r>
              <a:rPr lang="it-IT" b="1" dirty="0"/>
              <a:t> to guide treatment</a:t>
            </a:r>
            <a:r>
              <a:rPr lang="it-IT" dirty="0"/>
              <a:t>. </a:t>
            </a:r>
            <a:r>
              <a:rPr lang="it-IT" b="1" dirty="0" err="1"/>
              <a:t>Subacromial</a:t>
            </a:r>
            <a:r>
              <a:rPr lang="it-IT" b="1" dirty="0"/>
              <a:t>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for rotator </a:t>
            </a:r>
            <a:r>
              <a:rPr lang="it-IT" b="1" dirty="0" err="1"/>
              <a:t>cuff</a:t>
            </a:r>
            <a:r>
              <a:rPr lang="it-IT" b="1" dirty="0"/>
              <a:t> </a:t>
            </a:r>
            <a:r>
              <a:rPr lang="it-IT" b="1" dirty="0" err="1"/>
              <a:t>disease</a:t>
            </a:r>
            <a:r>
              <a:rPr lang="it-IT" b="1" dirty="0"/>
              <a:t> and intra-</a:t>
            </a:r>
            <a:r>
              <a:rPr lang="it-IT" b="1" dirty="0" err="1"/>
              <a:t>articular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for </a:t>
            </a:r>
            <a:r>
              <a:rPr lang="it-IT" b="1" dirty="0" err="1"/>
              <a:t>adhesive</a:t>
            </a:r>
            <a:r>
              <a:rPr lang="it-IT" b="1" dirty="0"/>
              <a:t> </a:t>
            </a:r>
            <a:r>
              <a:rPr lang="it-IT" b="1" dirty="0" err="1"/>
              <a:t>capsulitis</a:t>
            </a:r>
            <a:r>
              <a:rPr lang="it-IT" b="1" dirty="0"/>
              <a:t> </a:t>
            </a:r>
            <a:r>
              <a:rPr lang="it-IT" b="1" dirty="0" err="1"/>
              <a:t>may</a:t>
            </a:r>
            <a:r>
              <a:rPr lang="it-IT" b="1" dirty="0"/>
              <a:t> be </a:t>
            </a:r>
            <a:r>
              <a:rPr lang="it-IT" b="1" dirty="0" err="1"/>
              <a:t>beneficia</a:t>
            </a:r>
            <a:r>
              <a:rPr lang="it-IT" dirty="0" err="1"/>
              <a:t>l</a:t>
            </a:r>
            <a:r>
              <a:rPr lang="it-IT" dirty="0"/>
              <a:t> </a:t>
            </a:r>
            <a:r>
              <a:rPr lang="it-IT" dirty="0" err="1"/>
              <a:t>although</a:t>
            </a:r>
            <a:r>
              <a:rPr lang="it-IT" dirty="0"/>
              <a:t>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effect</a:t>
            </a:r>
            <a:r>
              <a:rPr lang="it-IT" dirty="0"/>
              <a:t> </a:t>
            </a:r>
            <a:r>
              <a:rPr lang="it-IT" dirty="0" err="1"/>
              <a:t>may</a:t>
            </a:r>
            <a:r>
              <a:rPr lang="it-IT" dirty="0"/>
              <a:t> be small and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well-maintained</a:t>
            </a:r>
            <a:r>
              <a:rPr lang="it-IT" dirty="0"/>
              <a:t>.</a:t>
            </a:r>
          </a:p>
          <a:p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need</a:t>
            </a:r>
            <a:r>
              <a:rPr lang="it-IT" dirty="0"/>
              <a:t> for </a:t>
            </a:r>
            <a:r>
              <a:rPr lang="it-IT" dirty="0" err="1"/>
              <a:t>further</a:t>
            </a:r>
            <a:r>
              <a:rPr lang="it-IT" dirty="0"/>
              <a:t> trials </a:t>
            </a:r>
            <a:r>
              <a:rPr lang="it-IT" dirty="0" err="1"/>
              <a:t>investigating</a:t>
            </a:r>
            <a:r>
              <a:rPr lang="it-IT" dirty="0"/>
              <a:t> the </a:t>
            </a:r>
            <a:r>
              <a:rPr lang="it-IT" dirty="0" err="1"/>
              <a:t>efficacy</a:t>
            </a:r>
            <a:r>
              <a:rPr lang="it-IT" dirty="0"/>
              <a:t> of </a:t>
            </a:r>
            <a:r>
              <a:rPr lang="it-IT" dirty="0" err="1"/>
              <a:t>corticosteroid</a:t>
            </a:r>
            <a:r>
              <a:rPr lang="it-IT" dirty="0"/>
              <a:t> </a:t>
            </a:r>
            <a:r>
              <a:rPr lang="it-IT" dirty="0" err="1"/>
              <a:t>injections</a:t>
            </a:r>
            <a:r>
              <a:rPr lang="it-IT" dirty="0"/>
              <a:t> for </a:t>
            </a:r>
            <a:r>
              <a:rPr lang="it-IT" dirty="0" err="1"/>
              <a:t>shoulder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.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8EF2892C-AFB3-1D4E-BE93-F0A0E2EE98AC}"/>
              </a:ext>
            </a:extLst>
          </p:cNvPr>
          <p:cNvSpPr txBox="1"/>
          <p:nvPr/>
        </p:nvSpPr>
        <p:spPr>
          <a:xfrm>
            <a:off x="586318" y="611128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Buchbinder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</a:t>
            </a:r>
            <a:r>
              <a:rPr lang="it-IT" sz="1400" dirty="0">
                <a:solidFill>
                  <a:schemeClr val="accent1"/>
                </a:solidFill>
              </a:rPr>
              <a:t>, Green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Youd</a:t>
            </a:r>
            <a:r>
              <a:rPr lang="it-IT" sz="1400" dirty="0">
                <a:solidFill>
                  <a:schemeClr val="accent1"/>
                </a:solidFill>
              </a:rPr>
              <a:t> JM.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Corticosteroid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injections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shoulder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pain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b="1" dirty="0">
                <a:solidFill>
                  <a:schemeClr val="accent1"/>
                </a:solidFill>
              </a:rPr>
              <a:t>2003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1. Art. No.: CD004016.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E6970341-90E4-C747-8886-6D32E1F79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63095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3DC31765-054A-3244-8E2C-12371CC5EEB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519809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81777667-03C6-C944-ABB3-D4F83379228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2915456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3F47C637-C980-7C43-B3DC-E10AB74B5D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3878" y="2404671"/>
            <a:ext cx="2968993" cy="296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0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E634647-B6E1-7E43-A211-C7AE04153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Local corticosteroid injection for carpal tunnel syndrome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D32FCCDA-1AAF-B946-BB7A-6BDBBB95D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evaluate</a:t>
            </a:r>
            <a:r>
              <a:rPr lang="it-IT" dirty="0"/>
              <a:t> the </a:t>
            </a:r>
            <a:r>
              <a:rPr lang="it-IT" b="1" dirty="0" err="1"/>
              <a:t>effectiveness</a:t>
            </a:r>
            <a:r>
              <a:rPr lang="it-IT" b="1" dirty="0"/>
              <a:t> of </a:t>
            </a:r>
            <a:r>
              <a:rPr lang="it-IT" b="1" dirty="0" err="1"/>
              <a:t>local</a:t>
            </a:r>
            <a:r>
              <a:rPr lang="it-IT" b="1" dirty="0"/>
              <a:t>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</a:t>
            </a:r>
            <a:r>
              <a:rPr lang="it-IT" dirty="0"/>
              <a:t>for </a:t>
            </a:r>
            <a:r>
              <a:rPr lang="it-IT" dirty="0" err="1"/>
              <a:t>carpal</a:t>
            </a:r>
            <a:r>
              <a:rPr lang="it-IT" dirty="0"/>
              <a:t> tunnel </a:t>
            </a:r>
            <a:r>
              <a:rPr lang="it-IT" dirty="0" err="1"/>
              <a:t>syndrome</a:t>
            </a:r>
            <a:r>
              <a:rPr lang="it-IT" dirty="0"/>
              <a:t> versus placebo </a:t>
            </a:r>
            <a:r>
              <a:rPr lang="it-IT" dirty="0" err="1"/>
              <a:t>injection</a:t>
            </a:r>
            <a:r>
              <a:rPr lang="it-IT" dirty="0"/>
              <a:t> or </a:t>
            </a:r>
            <a:r>
              <a:rPr lang="it-IT" dirty="0" err="1"/>
              <a:t>other</a:t>
            </a:r>
            <a:r>
              <a:rPr lang="it-IT" dirty="0"/>
              <a:t> non-</a:t>
            </a:r>
            <a:r>
              <a:rPr lang="it-IT" dirty="0" err="1"/>
              <a:t>surgical</a:t>
            </a:r>
            <a:r>
              <a:rPr lang="it-IT" dirty="0"/>
              <a:t> </a:t>
            </a:r>
            <a:r>
              <a:rPr lang="it-IT" dirty="0" err="1"/>
              <a:t>interventions</a:t>
            </a:r>
            <a:r>
              <a:rPr lang="it-IT" dirty="0"/>
              <a:t>.</a:t>
            </a:r>
          </a:p>
          <a:p>
            <a:r>
              <a:rPr lang="it-IT" b="1" dirty="0"/>
              <a:t>12 </a:t>
            </a:r>
            <a:r>
              <a:rPr lang="it-IT" b="1" dirty="0" err="1"/>
              <a:t>studies</a:t>
            </a:r>
            <a:r>
              <a:rPr lang="it-IT" b="1" dirty="0"/>
              <a:t> (671 </a:t>
            </a:r>
            <a:r>
              <a:rPr lang="it-IT" b="1" dirty="0" err="1"/>
              <a:t>participants</a:t>
            </a:r>
            <a:r>
              <a:rPr lang="it-IT" b="1" dirty="0"/>
              <a:t>). </a:t>
            </a:r>
          </a:p>
          <a:p>
            <a:r>
              <a:rPr lang="it-IT" dirty="0"/>
              <a:t>Local </a:t>
            </a:r>
            <a:r>
              <a:rPr lang="it-IT" dirty="0" err="1"/>
              <a:t>corticosteroid</a:t>
            </a:r>
            <a:r>
              <a:rPr lang="it-IT" dirty="0"/>
              <a:t> </a:t>
            </a:r>
            <a:r>
              <a:rPr lang="it-IT" dirty="0" err="1"/>
              <a:t>injection</a:t>
            </a:r>
            <a:r>
              <a:rPr lang="it-IT" dirty="0"/>
              <a:t> for </a:t>
            </a:r>
            <a:r>
              <a:rPr lang="it-IT" dirty="0" err="1"/>
              <a:t>carpal</a:t>
            </a:r>
            <a:r>
              <a:rPr lang="it-IT" dirty="0"/>
              <a:t> tunnel </a:t>
            </a:r>
            <a:r>
              <a:rPr lang="it-IT" dirty="0" err="1"/>
              <a:t>syndrome</a:t>
            </a:r>
            <a:r>
              <a:rPr lang="it-IT" dirty="0"/>
              <a:t> </a:t>
            </a:r>
            <a:r>
              <a:rPr lang="it-IT" dirty="0" err="1"/>
              <a:t>provides</a:t>
            </a:r>
            <a:r>
              <a:rPr lang="it-IT" dirty="0"/>
              <a:t> </a:t>
            </a:r>
            <a:r>
              <a:rPr lang="it-IT" b="1" dirty="0" err="1"/>
              <a:t>greater</a:t>
            </a:r>
            <a:r>
              <a:rPr lang="it-IT" b="1" dirty="0"/>
              <a:t> </a:t>
            </a:r>
            <a:r>
              <a:rPr lang="it-IT" b="1" dirty="0" err="1"/>
              <a:t>clinical</a:t>
            </a:r>
            <a:r>
              <a:rPr lang="it-IT" b="1" dirty="0"/>
              <a:t> </a:t>
            </a:r>
            <a:r>
              <a:rPr lang="it-IT" b="1" dirty="0" err="1"/>
              <a:t>improvement</a:t>
            </a:r>
            <a:r>
              <a:rPr lang="it-IT" b="1" dirty="0"/>
              <a:t> in </a:t>
            </a:r>
            <a:r>
              <a:rPr lang="it-IT" b="1" dirty="0" err="1"/>
              <a:t>symptoms</a:t>
            </a:r>
            <a:r>
              <a:rPr lang="it-IT" b="1" dirty="0"/>
              <a:t> </a:t>
            </a:r>
            <a:r>
              <a:rPr lang="it-IT" b="1" dirty="0" err="1"/>
              <a:t>compared</a:t>
            </a:r>
            <a:r>
              <a:rPr lang="it-IT" b="1" dirty="0"/>
              <a:t> to placebo and </a:t>
            </a:r>
            <a:r>
              <a:rPr lang="it-IT" b="1" dirty="0" err="1"/>
              <a:t>oral</a:t>
            </a:r>
            <a:r>
              <a:rPr lang="it-IT" b="1" dirty="0"/>
              <a:t> </a:t>
            </a:r>
            <a:r>
              <a:rPr lang="it-IT" b="1" dirty="0" err="1"/>
              <a:t>corticosteroid</a:t>
            </a:r>
            <a:r>
              <a:rPr lang="it-IT" b="1" dirty="0"/>
              <a:t>. </a:t>
            </a:r>
          </a:p>
          <a:p>
            <a:r>
              <a:rPr lang="it-IT" dirty="0"/>
              <a:t>Local </a:t>
            </a:r>
            <a:r>
              <a:rPr lang="it-IT" dirty="0" err="1"/>
              <a:t>corticosteroid</a:t>
            </a:r>
            <a:r>
              <a:rPr lang="it-IT" dirty="0"/>
              <a:t> </a:t>
            </a:r>
            <a:r>
              <a:rPr lang="it-IT" dirty="0" err="1"/>
              <a:t>injection</a:t>
            </a:r>
            <a:r>
              <a:rPr lang="it-IT" dirty="0"/>
              <a:t> </a:t>
            </a:r>
            <a:r>
              <a:rPr lang="it-IT" dirty="0" err="1"/>
              <a:t>does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significantly</a:t>
            </a:r>
            <a:r>
              <a:rPr lang="it-IT" dirty="0"/>
              <a:t> </a:t>
            </a:r>
            <a:r>
              <a:rPr lang="it-IT" dirty="0" err="1"/>
              <a:t>improve</a:t>
            </a:r>
            <a:r>
              <a:rPr lang="it-IT" dirty="0"/>
              <a:t> </a:t>
            </a:r>
            <a:r>
              <a:rPr lang="it-IT" dirty="0" err="1"/>
              <a:t>clinical</a:t>
            </a:r>
            <a:r>
              <a:rPr lang="it-IT" dirty="0"/>
              <a:t> </a:t>
            </a:r>
            <a:r>
              <a:rPr lang="it-IT" dirty="0" err="1"/>
              <a:t>outcome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either</a:t>
            </a:r>
            <a:r>
              <a:rPr lang="it-IT" dirty="0"/>
              <a:t> anti-</a:t>
            </a:r>
            <a:r>
              <a:rPr lang="it-IT" dirty="0" err="1"/>
              <a:t>inflammatory</a:t>
            </a:r>
            <a:r>
              <a:rPr lang="it-IT" dirty="0"/>
              <a:t> treatment or </a:t>
            </a:r>
            <a:r>
              <a:rPr lang="it-IT" dirty="0" err="1"/>
              <a:t>Helium</a:t>
            </a:r>
            <a:r>
              <a:rPr lang="it-IT" dirty="0"/>
              <a:t>-Neon laser treatment. </a:t>
            </a:r>
          </a:p>
          <a:p>
            <a:r>
              <a:rPr lang="it-IT" b="1" dirty="0" err="1"/>
              <a:t>Two</a:t>
            </a:r>
            <a:r>
              <a:rPr lang="it-IT" b="1" dirty="0"/>
              <a:t> </a:t>
            </a:r>
            <a:r>
              <a:rPr lang="it-IT" b="1" dirty="0" err="1"/>
              <a:t>local</a:t>
            </a:r>
            <a:r>
              <a:rPr lang="it-IT" b="1" dirty="0"/>
              <a:t>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do </a:t>
            </a:r>
            <a:r>
              <a:rPr lang="it-IT" b="1" dirty="0" err="1"/>
              <a:t>not</a:t>
            </a:r>
            <a:r>
              <a:rPr lang="it-IT" b="1" dirty="0"/>
              <a:t> </a:t>
            </a:r>
            <a:r>
              <a:rPr lang="it-IT" b="1" dirty="0" err="1"/>
              <a:t>provide</a:t>
            </a:r>
            <a:r>
              <a:rPr lang="it-IT" b="1" dirty="0"/>
              <a:t> </a:t>
            </a:r>
            <a:r>
              <a:rPr lang="it-IT" b="1" dirty="0" err="1"/>
              <a:t>significant</a:t>
            </a:r>
            <a:r>
              <a:rPr lang="it-IT" b="1" dirty="0"/>
              <a:t> </a:t>
            </a:r>
            <a:r>
              <a:rPr lang="it-IT" b="1" dirty="0" err="1"/>
              <a:t>added</a:t>
            </a:r>
            <a:r>
              <a:rPr lang="it-IT" b="1" dirty="0"/>
              <a:t> </a:t>
            </a:r>
            <a:r>
              <a:rPr lang="it-IT" b="1" dirty="0" err="1"/>
              <a:t>clinical</a:t>
            </a:r>
            <a:r>
              <a:rPr lang="it-IT" b="1" dirty="0"/>
              <a:t> benefit </a:t>
            </a:r>
            <a:r>
              <a:rPr lang="it-IT" b="1" dirty="0" err="1"/>
              <a:t>compared</a:t>
            </a:r>
            <a:r>
              <a:rPr lang="it-IT" b="1" dirty="0"/>
              <a:t> to </a:t>
            </a:r>
            <a:r>
              <a:rPr lang="it-IT" b="1" dirty="0" err="1"/>
              <a:t>one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8EF2892C-AFB3-1D4E-BE93-F0A0E2EE98AC}"/>
              </a:ext>
            </a:extLst>
          </p:cNvPr>
          <p:cNvSpPr txBox="1"/>
          <p:nvPr/>
        </p:nvSpPr>
        <p:spPr>
          <a:xfrm>
            <a:off x="586318" y="6111280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accent1"/>
                </a:solidFill>
              </a:rPr>
              <a:t>Marshall </a:t>
            </a:r>
            <a:r>
              <a:rPr lang="it-IT" sz="1400" dirty="0" err="1">
                <a:solidFill>
                  <a:schemeClr val="accent1"/>
                </a:solidFill>
              </a:rPr>
              <a:t>S</a:t>
            </a:r>
            <a:r>
              <a:rPr lang="it-IT" sz="1400" dirty="0">
                <a:solidFill>
                  <a:schemeClr val="accent1"/>
                </a:solidFill>
              </a:rPr>
              <a:t>, </a:t>
            </a:r>
            <a:r>
              <a:rPr lang="it-IT" sz="1400" dirty="0" err="1">
                <a:solidFill>
                  <a:schemeClr val="accent1"/>
                </a:solidFill>
              </a:rPr>
              <a:t>Tardif</a:t>
            </a:r>
            <a:r>
              <a:rPr lang="it-IT" sz="1400" dirty="0">
                <a:solidFill>
                  <a:schemeClr val="accent1"/>
                </a:solidFill>
              </a:rPr>
              <a:t> G, </a:t>
            </a:r>
            <a:r>
              <a:rPr lang="it-IT" sz="1400" dirty="0" err="1">
                <a:solidFill>
                  <a:schemeClr val="accent1"/>
                </a:solidFill>
              </a:rPr>
              <a:t>Ashworth</a:t>
            </a:r>
            <a:r>
              <a:rPr lang="it-IT" sz="1400" dirty="0">
                <a:solidFill>
                  <a:schemeClr val="accent1"/>
                </a:solidFill>
              </a:rPr>
              <a:t> N. </a:t>
            </a: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Local </a:t>
            </a:r>
            <a:r>
              <a:rPr lang="it-IT" sz="1400" dirty="0" err="1">
                <a:solidFill>
                  <a:schemeClr val="accent1"/>
                </a:solidFill>
              </a:rPr>
              <a:t>corticosteroid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</a:t>
            </a:r>
            <a:r>
              <a:rPr lang="it-IT" sz="1400" dirty="0">
                <a:solidFill>
                  <a:schemeClr val="accent1"/>
                </a:solidFill>
              </a:rPr>
              <a:t> for </a:t>
            </a:r>
            <a:r>
              <a:rPr lang="it-IT" sz="1400" dirty="0" err="1">
                <a:solidFill>
                  <a:schemeClr val="accent1"/>
                </a:solidFill>
              </a:rPr>
              <a:t>carpal</a:t>
            </a:r>
            <a:r>
              <a:rPr lang="it-IT" sz="1400" dirty="0">
                <a:solidFill>
                  <a:schemeClr val="accent1"/>
                </a:solidFill>
              </a:rPr>
              <a:t> tunnel </a:t>
            </a:r>
            <a:r>
              <a:rPr lang="it-IT" sz="1400" dirty="0" err="1">
                <a:solidFill>
                  <a:schemeClr val="accent1"/>
                </a:solidFill>
              </a:rPr>
              <a:t>syndrome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2007,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2. Art. No.: CD001554.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E6970341-90E4-C747-8886-6D32E1F79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63095"/>
            <a:ext cx="439738" cy="426338"/>
          </a:xfrm>
          <a:prstGeom prst="rect">
            <a:avLst/>
          </a:prstGeom>
        </p:spPr>
      </p:pic>
      <p:pic>
        <p:nvPicPr>
          <p:cNvPr id="6" name="Shape 200">
            <a:extLst>
              <a:ext uri="{FF2B5EF4-FFF2-40B4-BE49-F238E27FC236}">
                <a16:creationId xmlns:a16="http://schemas.microsoft.com/office/drawing/2014/main" xmlns="" id="{3DC31765-054A-3244-8E2C-12371CC5EEB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519809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99">
            <a:extLst>
              <a:ext uri="{FF2B5EF4-FFF2-40B4-BE49-F238E27FC236}">
                <a16:creationId xmlns:a16="http://schemas.microsoft.com/office/drawing/2014/main" xmlns="" id="{81777667-03C6-C944-ABB3-D4F83379228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2915456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3F133DF2-C156-2043-98D9-206CE910EF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4477" y="2363095"/>
            <a:ext cx="3212312" cy="24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3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7196645-7C37-574C-9783-363B5B7A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Corticosteroid injection for de </a:t>
            </a:r>
            <a:r>
              <a:rPr lang="en-GB" dirty="0" err="1"/>
              <a:t>Quervain’s</a:t>
            </a:r>
            <a:r>
              <a:rPr lang="en-GB" dirty="0"/>
              <a:t> tenosynovitis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5920AC6-9BF7-6145-A648-EB7FD1F5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149940"/>
            <a:ext cx="8160000" cy="3909600"/>
          </a:xfrm>
        </p:spPr>
        <p:txBody>
          <a:bodyPr/>
          <a:lstStyle/>
          <a:p>
            <a:r>
              <a:rPr lang="it-IT" sz="1800" dirty="0"/>
              <a:t>To </a:t>
            </a:r>
            <a:r>
              <a:rPr lang="it-IT" sz="1800" dirty="0" err="1"/>
              <a:t>summarise</a:t>
            </a:r>
            <a:r>
              <a:rPr lang="it-IT" sz="1800" dirty="0"/>
              <a:t> </a:t>
            </a:r>
            <a:r>
              <a:rPr lang="it-IT" sz="1800" dirty="0" err="1"/>
              <a:t>evidence</a:t>
            </a:r>
            <a:r>
              <a:rPr lang="it-IT" sz="1800" dirty="0"/>
              <a:t> on the </a:t>
            </a:r>
            <a:r>
              <a:rPr lang="it-IT" sz="1800" b="1" dirty="0" err="1"/>
              <a:t>efficacy</a:t>
            </a:r>
            <a:r>
              <a:rPr lang="it-IT" sz="1800" b="1" dirty="0"/>
              <a:t> and </a:t>
            </a:r>
            <a:r>
              <a:rPr lang="it-IT" sz="1800" b="1" dirty="0" err="1"/>
              <a:t>safety</a:t>
            </a:r>
            <a:r>
              <a:rPr lang="it-IT" sz="1800" b="1" dirty="0"/>
              <a:t> of </a:t>
            </a:r>
            <a:r>
              <a:rPr lang="it-IT" sz="1800" b="1" dirty="0" err="1"/>
              <a:t>corticosteroid</a:t>
            </a:r>
            <a:r>
              <a:rPr lang="it-IT" sz="1800" b="1" dirty="0"/>
              <a:t> </a:t>
            </a:r>
            <a:r>
              <a:rPr lang="it-IT" sz="1800" b="1" dirty="0" err="1"/>
              <a:t>injections</a:t>
            </a:r>
            <a:r>
              <a:rPr lang="it-IT" sz="1800" b="1" dirty="0"/>
              <a:t> </a:t>
            </a:r>
            <a:r>
              <a:rPr lang="it-IT" sz="1800" dirty="0"/>
              <a:t>for de </a:t>
            </a:r>
            <a:r>
              <a:rPr lang="it-IT" sz="1800" dirty="0" err="1"/>
              <a:t>Quervain’s</a:t>
            </a:r>
            <a:r>
              <a:rPr lang="it-IT" sz="1800" dirty="0"/>
              <a:t> </a:t>
            </a:r>
            <a:r>
              <a:rPr lang="it-IT" sz="1800" dirty="0" err="1"/>
              <a:t>tenosynovitis</a:t>
            </a:r>
            <a:r>
              <a:rPr lang="it-IT" sz="1800" dirty="0"/>
              <a:t>.</a:t>
            </a:r>
          </a:p>
          <a:p>
            <a:r>
              <a:rPr lang="it-IT" sz="1800" b="1" dirty="0"/>
              <a:t>1 CCT (18 </a:t>
            </a:r>
            <a:r>
              <a:rPr lang="it-IT" sz="1800" b="1" dirty="0" err="1"/>
              <a:t>all</a:t>
            </a:r>
            <a:r>
              <a:rPr lang="it-IT" sz="1800" b="1" dirty="0"/>
              <a:t> </a:t>
            </a:r>
            <a:r>
              <a:rPr lang="it-IT" sz="1800" b="1" dirty="0" err="1"/>
              <a:t>pregnant</a:t>
            </a:r>
            <a:r>
              <a:rPr lang="it-IT" sz="1800" b="1" dirty="0"/>
              <a:t> or </a:t>
            </a:r>
            <a:r>
              <a:rPr lang="it-IT" sz="1800" b="1" dirty="0" err="1"/>
              <a:t>lactating</a:t>
            </a:r>
            <a:r>
              <a:rPr lang="it-IT" sz="1800" b="1" dirty="0"/>
              <a:t> </a:t>
            </a:r>
            <a:r>
              <a:rPr lang="it-IT" sz="1800" b="1" dirty="0" err="1"/>
              <a:t>women</a:t>
            </a:r>
            <a:r>
              <a:rPr lang="it-IT" sz="1800" b="1" dirty="0"/>
              <a:t>) </a:t>
            </a:r>
            <a:r>
              <a:rPr lang="it-IT" sz="1800" dirty="0" err="1"/>
              <a:t>compared</a:t>
            </a:r>
            <a:r>
              <a:rPr lang="it-IT" sz="1800" dirty="0"/>
              <a:t> </a:t>
            </a:r>
            <a:r>
              <a:rPr lang="it-IT" sz="1800" b="1" dirty="0" err="1"/>
              <a:t>one</a:t>
            </a:r>
            <a:r>
              <a:rPr lang="it-IT" sz="1800" b="1" dirty="0"/>
              <a:t> </a:t>
            </a:r>
            <a:r>
              <a:rPr lang="it-IT" sz="1800" b="1" dirty="0" err="1"/>
              <a:t>steroid</a:t>
            </a:r>
            <a:r>
              <a:rPr lang="it-IT" sz="1800" b="1" dirty="0"/>
              <a:t> </a:t>
            </a:r>
            <a:r>
              <a:rPr lang="it-IT" sz="1800" b="1" dirty="0" err="1"/>
              <a:t>injection</a:t>
            </a:r>
            <a:r>
              <a:rPr lang="it-IT" sz="1800" b="1" dirty="0"/>
              <a:t> with </a:t>
            </a:r>
            <a:r>
              <a:rPr lang="it-IT" sz="1800" b="1" dirty="0" err="1"/>
              <a:t>methylprednisolone</a:t>
            </a:r>
            <a:r>
              <a:rPr lang="it-IT" sz="1800" b="1" dirty="0"/>
              <a:t> and </a:t>
            </a:r>
            <a:r>
              <a:rPr lang="it-IT" sz="1800" b="1" dirty="0" err="1"/>
              <a:t>bupivacaine</a:t>
            </a:r>
            <a:r>
              <a:rPr lang="it-IT" sz="1800" b="1" dirty="0"/>
              <a:t> to </a:t>
            </a:r>
            <a:r>
              <a:rPr lang="it-IT" sz="1800" b="1" dirty="0" err="1"/>
              <a:t>splinting</a:t>
            </a:r>
            <a:r>
              <a:rPr lang="it-IT" sz="1800" b="1" dirty="0"/>
              <a:t> with a </a:t>
            </a:r>
            <a:r>
              <a:rPr lang="it-IT" sz="1800" b="1" dirty="0" err="1" smtClean="0"/>
              <a:t>thumb</a:t>
            </a:r>
            <a:r>
              <a:rPr lang="it-IT" sz="1800" dirty="0" smtClean="0"/>
              <a:t>. </a:t>
            </a:r>
            <a:endParaRPr lang="it-IT" sz="1800" dirty="0"/>
          </a:p>
          <a:p>
            <a:r>
              <a:rPr lang="it-IT" sz="1800" b="1" dirty="0" err="1"/>
              <a:t>All</a:t>
            </a:r>
            <a:r>
              <a:rPr lang="it-IT" sz="1800" b="1" dirty="0"/>
              <a:t> </a:t>
            </a:r>
            <a:r>
              <a:rPr lang="it-IT" sz="1800" b="1" dirty="0" err="1"/>
              <a:t>patients</a:t>
            </a:r>
            <a:r>
              <a:rPr lang="it-IT" sz="1800" b="1" dirty="0"/>
              <a:t> in the </a:t>
            </a:r>
            <a:r>
              <a:rPr lang="it-IT" sz="1800" b="1" dirty="0" err="1"/>
              <a:t>steroid</a:t>
            </a:r>
            <a:r>
              <a:rPr lang="it-IT" sz="1800" b="1" dirty="0"/>
              <a:t> </a:t>
            </a:r>
            <a:r>
              <a:rPr lang="it-IT" sz="1800" b="1" dirty="0" err="1"/>
              <a:t>injection</a:t>
            </a:r>
            <a:r>
              <a:rPr lang="it-IT" sz="1800" b="1" dirty="0"/>
              <a:t> </a:t>
            </a:r>
            <a:r>
              <a:rPr lang="it-IT" sz="1800" b="1" dirty="0" err="1"/>
              <a:t>group</a:t>
            </a:r>
            <a:r>
              <a:rPr lang="it-IT" sz="1800" b="1" dirty="0"/>
              <a:t> (9/9) </a:t>
            </a:r>
            <a:r>
              <a:rPr lang="it-IT" sz="1800" b="1" dirty="0" err="1"/>
              <a:t>achieved</a:t>
            </a:r>
            <a:r>
              <a:rPr lang="it-IT" sz="1800" b="1" dirty="0"/>
              <a:t> complete </a:t>
            </a:r>
            <a:r>
              <a:rPr lang="it-IT" sz="1800" b="1" dirty="0" err="1"/>
              <a:t>relief</a:t>
            </a:r>
            <a:r>
              <a:rPr lang="it-IT" sz="1800" b="1" dirty="0"/>
              <a:t> of </a:t>
            </a:r>
            <a:r>
              <a:rPr lang="it-IT" sz="1800" b="1" dirty="0" err="1"/>
              <a:t>pain</a:t>
            </a:r>
            <a:r>
              <a:rPr lang="it-IT" sz="1800" b="1" dirty="0"/>
              <a:t> </a:t>
            </a:r>
            <a:r>
              <a:rPr lang="it-IT" sz="1800" dirty="0" err="1"/>
              <a:t>whereas</a:t>
            </a:r>
            <a:r>
              <a:rPr lang="it-IT" sz="1800" dirty="0"/>
              <a:t> none of the </a:t>
            </a:r>
            <a:r>
              <a:rPr lang="it-IT" sz="1800" dirty="0" err="1"/>
              <a:t>patients</a:t>
            </a:r>
            <a:r>
              <a:rPr lang="it-IT" sz="1800" dirty="0"/>
              <a:t> in the </a:t>
            </a:r>
            <a:r>
              <a:rPr lang="it-IT" sz="1800" dirty="0" err="1"/>
              <a:t>thumb</a:t>
            </a:r>
            <a:r>
              <a:rPr lang="it-IT" sz="1800" dirty="0"/>
              <a:t> spica </a:t>
            </a:r>
            <a:r>
              <a:rPr lang="it-IT" sz="1800" dirty="0" err="1"/>
              <a:t>group</a:t>
            </a:r>
            <a:r>
              <a:rPr lang="it-IT" sz="1800" dirty="0"/>
              <a:t> (0/9) </a:t>
            </a:r>
            <a:r>
              <a:rPr lang="it-IT" sz="1800" dirty="0" err="1"/>
              <a:t>had</a:t>
            </a:r>
            <a:r>
              <a:rPr lang="it-IT" sz="1800" dirty="0"/>
              <a:t> complete </a:t>
            </a:r>
            <a:r>
              <a:rPr lang="it-IT" sz="1800" dirty="0" err="1"/>
              <a:t>relief</a:t>
            </a:r>
            <a:r>
              <a:rPr lang="it-IT" sz="1800" dirty="0"/>
              <a:t> of </a:t>
            </a:r>
            <a:r>
              <a:rPr lang="it-IT" sz="1800" dirty="0" err="1"/>
              <a:t>pain</a:t>
            </a:r>
            <a:r>
              <a:rPr lang="it-IT" sz="1800" dirty="0"/>
              <a:t>, </a:t>
            </a:r>
            <a:r>
              <a:rPr lang="it-IT" sz="1800" dirty="0" err="1"/>
              <a:t>one</a:t>
            </a:r>
            <a:r>
              <a:rPr lang="it-IT" sz="1800" dirty="0"/>
              <a:t> to </a:t>
            </a:r>
            <a:r>
              <a:rPr lang="it-IT" sz="1800" dirty="0" err="1"/>
              <a:t>six</a:t>
            </a:r>
            <a:r>
              <a:rPr lang="it-IT" sz="1800" dirty="0"/>
              <a:t> </a:t>
            </a:r>
            <a:r>
              <a:rPr lang="it-IT" sz="1800" dirty="0" err="1"/>
              <a:t>days</a:t>
            </a:r>
            <a:r>
              <a:rPr lang="it-IT" sz="1800" dirty="0"/>
              <a:t> </a:t>
            </a:r>
            <a:r>
              <a:rPr lang="it-IT" sz="1800" dirty="0" err="1"/>
              <a:t>after</a:t>
            </a:r>
            <a:r>
              <a:rPr lang="it-IT" sz="1800" dirty="0"/>
              <a:t> </a:t>
            </a:r>
            <a:r>
              <a:rPr lang="it-IT" sz="1800" dirty="0" err="1"/>
              <a:t>intervention</a:t>
            </a:r>
            <a:r>
              <a:rPr lang="it-IT" sz="1800" dirty="0"/>
              <a:t>. </a:t>
            </a:r>
            <a:r>
              <a:rPr lang="it-IT" sz="1800" b="1" dirty="0"/>
              <a:t>No side </a:t>
            </a:r>
            <a:r>
              <a:rPr lang="it-IT" sz="1800" b="1" dirty="0" err="1"/>
              <a:t>effects</a:t>
            </a:r>
            <a:r>
              <a:rPr lang="it-IT" sz="1800" b="1" dirty="0"/>
              <a:t> or </a:t>
            </a:r>
            <a:r>
              <a:rPr lang="it-IT" sz="1800" b="1" dirty="0" err="1"/>
              <a:t>local</a:t>
            </a:r>
            <a:r>
              <a:rPr lang="it-IT" sz="1800" b="1" dirty="0"/>
              <a:t> </a:t>
            </a:r>
            <a:r>
              <a:rPr lang="it-IT" sz="1800" b="1" dirty="0" err="1"/>
              <a:t>complications</a:t>
            </a:r>
            <a:r>
              <a:rPr lang="it-IT" sz="1800" b="1" dirty="0"/>
              <a:t> </a:t>
            </a:r>
            <a:r>
              <a:rPr lang="it-IT" sz="1800" dirty="0"/>
              <a:t>of </a:t>
            </a:r>
            <a:r>
              <a:rPr lang="it-IT" sz="1800" dirty="0" err="1"/>
              <a:t>steroid</a:t>
            </a:r>
            <a:r>
              <a:rPr lang="it-IT" sz="1800" dirty="0"/>
              <a:t> </a:t>
            </a:r>
            <a:r>
              <a:rPr lang="it-IT" sz="1800" dirty="0" err="1"/>
              <a:t>injection</a:t>
            </a:r>
            <a:r>
              <a:rPr lang="it-IT" sz="1800" dirty="0"/>
              <a:t> </a:t>
            </a:r>
            <a:r>
              <a:rPr lang="it-IT" sz="1800" dirty="0" err="1"/>
              <a:t>were</a:t>
            </a:r>
            <a:r>
              <a:rPr lang="it-IT" sz="1800" dirty="0"/>
              <a:t> </a:t>
            </a:r>
            <a:r>
              <a:rPr lang="it-IT" sz="1800" dirty="0" err="1"/>
              <a:t>noted</a:t>
            </a:r>
            <a:r>
              <a:rPr lang="it-IT" sz="1800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01112D44-23EB-EB46-8DBE-DE6D2993EC2D}"/>
              </a:ext>
            </a:extLst>
          </p:cNvPr>
          <p:cNvSpPr txBox="1"/>
          <p:nvPr/>
        </p:nvSpPr>
        <p:spPr>
          <a:xfrm>
            <a:off x="586318" y="6161384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Peters-Veluthamaningal</a:t>
            </a:r>
            <a:r>
              <a:rPr lang="it-IT" sz="1400" dirty="0">
                <a:solidFill>
                  <a:schemeClr val="accent1"/>
                </a:solidFill>
              </a:rPr>
              <a:t> C, van </a:t>
            </a:r>
            <a:r>
              <a:rPr lang="it-IT" sz="1400" dirty="0" err="1">
                <a:solidFill>
                  <a:schemeClr val="accent1"/>
                </a:solidFill>
              </a:rPr>
              <a:t>derWindt</a:t>
            </a:r>
            <a:r>
              <a:rPr lang="it-IT" sz="1400" dirty="0">
                <a:solidFill>
                  <a:schemeClr val="accent1"/>
                </a:solidFill>
              </a:rPr>
              <a:t> DAWM, </a:t>
            </a:r>
            <a:r>
              <a:rPr lang="it-IT" sz="1400" dirty="0" err="1">
                <a:solidFill>
                  <a:schemeClr val="accent1"/>
                </a:solidFill>
              </a:rPr>
              <a:t>Winters</a:t>
            </a:r>
            <a:r>
              <a:rPr lang="it-IT" sz="1400" dirty="0">
                <a:solidFill>
                  <a:schemeClr val="accent1"/>
                </a:solidFill>
              </a:rPr>
              <a:t> JC, </a:t>
            </a:r>
            <a:r>
              <a:rPr lang="it-IT" sz="1400" dirty="0" err="1">
                <a:solidFill>
                  <a:schemeClr val="accent1"/>
                </a:solidFill>
              </a:rPr>
              <a:t>Meyboom</a:t>
            </a:r>
            <a:r>
              <a:rPr lang="it-IT" sz="1400" dirty="0">
                <a:solidFill>
                  <a:schemeClr val="accent1"/>
                </a:solidFill>
              </a:rPr>
              <a:t>-de Jong B.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Corticosteroid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</a:t>
            </a:r>
            <a:r>
              <a:rPr lang="it-IT" sz="1400" dirty="0">
                <a:solidFill>
                  <a:schemeClr val="accent1"/>
                </a:solidFill>
              </a:rPr>
              <a:t> for de </a:t>
            </a:r>
            <a:r>
              <a:rPr lang="it-IT" sz="1400" dirty="0" err="1">
                <a:solidFill>
                  <a:schemeClr val="accent1"/>
                </a:solidFill>
              </a:rPr>
              <a:t>Quervain’s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tenosynovitis</a:t>
            </a:r>
            <a:r>
              <a:rPr lang="it-IT" sz="1400" dirty="0">
                <a:solidFill>
                  <a:schemeClr val="accent1"/>
                </a:solidFill>
              </a:rPr>
              <a:t>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2009,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3. Art. No.: CD005616.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57C84792-BE93-2A42-9043-C371C8A12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388147"/>
            <a:ext cx="439738" cy="426338"/>
          </a:xfrm>
          <a:prstGeom prst="rect">
            <a:avLst/>
          </a:prstGeom>
        </p:spPr>
      </p:pic>
      <p:pic>
        <p:nvPicPr>
          <p:cNvPr id="8" name="Shape 200">
            <a:extLst>
              <a:ext uri="{FF2B5EF4-FFF2-40B4-BE49-F238E27FC236}">
                <a16:creationId xmlns:a16="http://schemas.microsoft.com/office/drawing/2014/main" xmlns="" id="{AF1491FE-AD9E-FC45-B1D0-7CF7344CA56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4281815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199">
            <a:extLst>
              <a:ext uri="{FF2B5EF4-FFF2-40B4-BE49-F238E27FC236}">
                <a16:creationId xmlns:a16="http://schemas.microsoft.com/office/drawing/2014/main" xmlns="" id="{EDDE3A2F-E537-C944-83F4-DFF6C72243C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3115872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D2E6EB11-8EE8-1242-8344-2D1653A553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962" y="4692710"/>
            <a:ext cx="7888788" cy="145051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C80EDF73-3770-6143-A5D8-A791EF3D6D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891" y="2229936"/>
            <a:ext cx="2879550" cy="222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6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7196645-7C37-574C-9783-363B5B7A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Corticosteroid injection for trigger finger in adults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5920AC6-9BF7-6145-A648-EB7FD1F5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317" y="2275200"/>
            <a:ext cx="6403206" cy="3909600"/>
          </a:xfrm>
        </p:spPr>
        <p:txBody>
          <a:bodyPr/>
          <a:lstStyle/>
          <a:p>
            <a:r>
              <a:rPr lang="it-IT" dirty="0"/>
              <a:t>To </a:t>
            </a:r>
            <a:r>
              <a:rPr lang="it-IT" dirty="0" err="1"/>
              <a:t>summarize</a:t>
            </a:r>
            <a:r>
              <a:rPr lang="it-IT" dirty="0"/>
              <a:t> the </a:t>
            </a:r>
            <a:r>
              <a:rPr lang="it-IT" dirty="0" err="1"/>
              <a:t>evidence</a:t>
            </a:r>
            <a:r>
              <a:rPr lang="it-IT" dirty="0"/>
              <a:t> on the </a:t>
            </a:r>
            <a:r>
              <a:rPr lang="it-IT" b="1" dirty="0" err="1"/>
              <a:t>efficacy</a:t>
            </a:r>
            <a:r>
              <a:rPr lang="it-IT" b="1" dirty="0"/>
              <a:t> and </a:t>
            </a:r>
            <a:r>
              <a:rPr lang="it-IT" b="1" dirty="0" err="1"/>
              <a:t>safety</a:t>
            </a:r>
            <a:r>
              <a:rPr lang="it-IT" b="1" dirty="0"/>
              <a:t> of </a:t>
            </a:r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injections</a:t>
            </a:r>
            <a:r>
              <a:rPr lang="it-IT" b="1" dirty="0"/>
              <a:t> for trigger finger in </a:t>
            </a:r>
            <a:r>
              <a:rPr lang="it-IT" b="1" dirty="0" err="1"/>
              <a:t>adults</a:t>
            </a:r>
            <a:r>
              <a:rPr lang="it-IT" dirty="0"/>
              <a:t> </a:t>
            </a:r>
            <a:r>
              <a:rPr lang="it-IT" dirty="0" err="1"/>
              <a:t>using</a:t>
            </a:r>
            <a:r>
              <a:rPr lang="it-IT" dirty="0"/>
              <a:t> the </a:t>
            </a:r>
            <a:r>
              <a:rPr lang="it-IT" dirty="0" err="1"/>
              <a:t>following</a:t>
            </a:r>
            <a:r>
              <a:rPr lang="it-IT" dirty="0"/>
              <a:t> </a:t>
            </a:r>
            <a:r>
              <a:rPr lang="it-IT" dirty="0" err="1"/>
              <a:t>endpoints</a:t>
            </a:r>
            <a:r>
              <a:rPr lang="it-IT" dirty="0"/>
              <a:t>: treatment success, </a:t>
            </a:r>
            <a:r>
              <a:rPr lang="it-IT" dirty="0" err="1"/>
              <a:t>frequency</a:t>
            </a:r>
            <a:r>
              <a:rPr lang="it-IT" dirty="0"/>
              <a:t> of </a:t>
            </a:r>
            <a:r>
              <a:rPr lang="it-IT" dirty="0" err="1"/>
              <a:t>triggering</a:t>
            </a:r>
            <a:r>
              <a:rPr lang="it-IT" dirty="0"/>
              <a:t> or </a:t>
            </a:r>
            <a:r>
              <a:rPr lang="it-IT" dirty="0" err="1"/>
              <a:t>locking</a:t>
            </a:r>
            <a:r>
              <a:rPr lang="it-IT" dirty="0"/>
              <a:t>, </a:t>
            </a:r>
            <a:r>
              <a:rPr lang="it-IT" dirty="0" err="1"/>
              <a:t>functional</a:t>
            </a:r>
            <a:r>
              <a:rPr lang="it-IT" dirty="0"/>
              <a:t> status of the </a:t>
            </a:r>
            <a:r>
              <a:rPr lang="it-IT" dirty="0" err="1"/>
              <a:t>affected</a:t>
            </a:r>
            <a:r>
              <a:rPr lang="it-IT" dirty="0"/>
              <a:t> </a:t>
            </a:r>
            <a:r>
              <a:rPr lang="it-IT" dirty="0" err="1"/>
              <a:t>fingers</a:t>
            </a:r>
            <a:r>
              <a:rPr lang="it-IT" dirty="0"/>
              <a:t>, and </a:t>
            </a:r>
            <a:r>
              <a:rPr lang="it-IT" dirty="0" err="1"/>
              <a:t>severity</a:t>
            </a:r>
            <a:r>
              <a:rPr lang="it-IT" dirty="0"/>
              <a:t> of </a:t>
            </a:r>
            <a:r>
              <a:rPr lang="it-IT" dirty="0" err="1"/>
              <a:t>pain</a:t>
            </a:r>
            <a:r>
              <a:rPr lang="it-IT" dirty="0"/>
              <a:t> of the </a:t>
            </a:r>
            <a:r>
              <a:rPr lang="it-IT" dirty="0" err="1"/>
              <a:t>fingers</a:t>
            </a:r>
            <a:r>
              <a:rPr lang="it-IT" dirty="0"/>
              <a:t>.</a:t>
            </a:r>
          </a:p>
          <a:p>
            <a:r>
              <a:rPr lang="it-IT" b="1" dirty="0"/>
              <a:t>2 </a:t>
            </a:r>
            <a:r>
              <a:rPr lang="it-IT" b="1" dirty="0" err="1"/>
              <a:t>RCTs</a:t>
            </a:r>
            <a:r>
              <a:rPr lang="it-IT" b="1" dirty="0"/>
              <a:t> (63 </a:t>
            </a:r>
            <a:r>
              <a:rPr lang="it-IT" b="1" dirty="0" err="1"/>
              <a:t>participants</a:t>
            </a:r>
            <a:r>
              <a:rPr lang="it-IT" b="1" dirty="0"/>
              <a:t>)</a:t>
            </a:r>
            <a:r>
              <a:rPr lang="it-IT" dirty="0"/>
              <a:t>: </a:t>
            </a:r>
            <a:r>
              <a:rPr lang="it-IT" dirty="0" err="1"/>
              <a:t>corticosteroids</a:t>
            </a:r>
            <a:r>
              <a:rPr lang="it-IT" dirty="0"/>
              <a:t> + lidocaine vs lidocaine alone. </a:t>
            </a:r>
          </a:p>
          <a:p>
            <a:r>
              <a:rPr lang="it-IT" b="1" dirty="0" err="1"/>
              <a:t>Corticosteroid</a:t>
            </a:r>
            <a:r>
              <a:rPr lang="it-IT" b="1" dirty="0"/>
              <a:t> </a:t>
            </a:r>
            <a:r>
              <a:rPr lang="it-IT" b="1" dirty="0" err="1"/>
              <a:t>injection</a:t>
            </a:r>
            <a:r>
              <a:rPr lang="it-IT" b="1" dirty="0"/>
              <a:t> with lidocaine </a:t>
            </a:r>
            <a:r>
              <a:rPr lang="it-IT" b="1" dirty="0" err="1"/>
              <a:t>was</a:t>
            </a:r>
            <a:r>
              <a:rPr lang="it-IT" b="1" dirty="0"/>
              <a:t> more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b="1" dirty="0" err="1"/>
              <a:t>than</a:t>
            </a:r>
            <a:r>
              <a:rPr lang="it-IT" b="1" dirty="0"/>
              <a:t> lidocaine alone on treatment success </a:t>
            </a:r>
            <a:r>
              <a:rPr lang="it-IT" b="1" dirty="0" err="1"/>
              <a:t>at</a:t>
            </a:r>
            <a:r>
              <a:rPr lang="it-IT" b="1" dirty="0"/>
              <a:t> 4 weeks. </a:t>
            </a:r>
            <a:r>
              <a:rPr lang="it-IT" dirty="0"/>
              <a:t>The </a:t>
            </a:r>
            <a:r>
              <a:rPr lang="it-IT" dirty="0" err="1"/>
              <a:t>number</a:t>
            </a:r>
            <a:r>
              <a:rPr lang="it-IT" dirty="0"/>
              <a:t> </a:t>
            </a:r>
            <a:r>
              <a:rPr lang="it-IT" dirty="0" err="1"/>
              <a:t>needed</a:t>
            </a:r>
            <a:r>
              <a:rPr lang="it-IT" dirty="0"/>
              <a:t> to </a:t>
            </a:r>
            <a:r>
              <a:rPr lang="it-IT" dirty="0" err="1"/>
              <a:t>treat</a:t>
            </a:r>
            <a:r>
              <a:rPr lang="it-IT" dirty="0"/>
              <a:t> to benefit </a:t>
            </a:r>
            <a:r>
              <a:rPr lang="it-IT" dirty="0" err="1"/>
              <a:t>was</a:t>
            </a:r>
            <a:r>
              <a:rPr lang="it-IT" dirty="0"/>
              <a:t> 3. </a:t>
            </a:r>
            <a:r>
              <a:rPr lang="it-IT" b="1" dirty="0"/>
              <a:t>No </a:t>
            </a:r>
            <a:r>
              <a:rPr lang="it-IT" b="1" dirty="0" err="1"/>
              <a:t>adverse</a:t>
            </a:r>
            <a:r>
              <a:rPr lang="it-IT" b="1" dirty="0"/>
              <a:t> </a:t>
            </a:r>
            <a:r>
              <a:rPr lang="it-IT" b="1" dirty="0" err="1"/>
              <a:t>events</a:t>
            </a:r>
            <a:r>
              <a:rPr lang="it-IT" b="1" dirty="0"/>
              <a:t> </a:t>
            </a:r>
            <a:r>
              <a:rPr lang="it-IT" dirty="0"/>
              <a:t>or side </a:t>
            </a:r>
            <a:r>
              <a:rPr lang="it-IT" dirty="0" err="1"/>
              <a:t>effects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reported</a:t>
            </a:r>
            <a:r>
              <a:rPr lang="it-IT" dirty="0"/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01112D44-23EB-EB46-8DBE-DE6D2993EC2D}"/>
              </a:ext>
            </a:extLst>
          </p:cNvPr>
          <p:cNvSpPr txBox="1"/>
          <p:nvPr/>
        </p:nvSpPr>
        <p:spPr>
          <a:xfrm>
            <a:off x="586318" y="6061176"/>
            <a:ext cx="8144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err="1">
                <a:solidFill>
                  <a:schemeClr val="accent1"/>
                </a:solidFill>
              </a:rPr>
              <a:t>Peters-VeluthamaningalC</a:t>
            </a:r>
            <a:r>
              <a:rPr lang="it-IT" sz="1400" dirty="0">
                <a:solidFill>
                  <a:schemeClr val="accent1"/>
                </a:solidFill>
              </a:rPr>
              <a:t>, van </a:t>
            </a:r>
            <a:r>
              <a:rPr lang="it-IT" sz="1400" dirty="0" err="1">
                <a:solidFill>
                  <a:schemeClr val="accent1"/>
                </a:solidFill>
              </a:rPr>
              <a:t>derWindtDAWM,Winters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JC,Meyboom</a:t>
            </a:r>
            <a:r>
              <a:rPr lang="it-IT" sz="1400" dirty="0">
                <a:solidFill>
                  <a:schemeClr val="accent1"/>
                </a:solidFill>
              </a:rPr>
              <a:t>- de Jong B.</a:t>
            </a:r>
          </a:p>
          <a:p>
            <a:pPr algn="r"/>
            <a:r>
              <a:rPr lang="it-IT" sz="1400" dirty="0" err="1">
                <a:solidFill>
                  <a:schemeClr val="accent1"/>
                </a:solidFill>
              </a:rPr>
              <a:t>Corticosteroid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injection</a:t>
            </a:r>
            <a:r>
              <a:rPr lang="it-IT" sz="1400" dirty="0">
                <a:solidFill>
                  <a:schemeClr val="accent1"/>
                </a:solidFill>
              </a:rPr>
              <a:t> for trigger finger</a:t>
            </a:r>
          </a:p>
          <a:p>
            <a:pPr algn="r"/>
            <a:r>
              <a:rPr lang="it-IT" sz="1400" dirty="0">
                <a:solidFill>
                  <a:schemeClr val="accent1"/>
                </a:solidFill>
              </a:rPr>
              <a:t>in </a:t>
            </a:r>
            <a:r>
              <a:rPr lang="it-IT" sz="1400" dirty="0" err="1">
                <a:solidFill>
                  <a:schemeClr val="accent1"/>
                </a:solidFill>
              </a:rPr>
              <a:t>adults</a:t>
            </a:r>
            <a:r>
              <a:rPr lang="it-IT" sz="1400" dirty="0">
                <a:solidFill>
                  <a:schemeClr val="accent1"/>
                </a:solidFill>
              </a:rPr>
              <a:t>. </a:t>
            </a:r>
            <a:r>
              <a:rPr lang="it-IT" sz="1400" dirty="0" err="1">
                <a:solidFill>
                  <a:schemeClr val="accent1"/>
                </a:solidFill>
              </a:rPr>
              <a:t>Cochrane</a:t>
            </a:r>
            <a:r>
              <a:rPr lang="it-IT" sz="1400" dirty="0">
                <a:solidFill>
                  <a:schemeClr val="accent1"/>
                </a:solidFill>
              </a:rPr>
              <a:t> Database of </a:t>
            </a:r>
            <a:r>
              <a:rPr lang="it-IT" sz="1400" dirty="0" err="1">
                <a:solidFill>
                  <a:schemeClr val="accent1"/>
                </a:solidFill>
              </a:rPr>
              <a:t>Systematic</a:t>
            </a:r>
            <a:r>
              <a:rPr lang="it-IT" sz="1400" dirty="0">
                <a:solidFill>
                  <a:schemeClr val="accent1"/>
                </a:solidFill>
              </a:rPr>
              <a:t> </a:t>
            </a:r>
            <a:r>
              <a:rPr lang="it-IT" sz="1400" dirty="0" err="1">
                <a:solidFill>
                  <a:schemeClr val="accent1"/>
                </a:solidFill>
              </a:rPr>
              <a:t>Reviews</a:t>
            </a:r>
            <a:r>
              <a:rPr lang="it-IT" sz="1400" dirty="0">
                <a:solidFill>
                  <a:schemeClr val="accent1"/>
                </a:solidFill>
              </a:rPr>
              <a:t> 2009, </a:t>
            </a:r>
            <a:r>
              <a:rPr lang="it-IT" sz="1400" dirty="0" err="1">
                <a:solidFill>
                  <a:schemeClr val="accent1"/>
                </a:solidFill>
              </a:rPr>
              <a:t>Issue</a:t>
            </a:r>
            <a:r>
              <a:rPr lang="it-IT" sz="1400" dirty="0">
                <a:solidFill>
                  <a:schemeClr val="accent1"/>
                </a:solidFill>
              </a:rPr>
              <a:t> 1. </a:t>
            </a:r>
            <a:r>
              <a:rPr lang="it-IT" sz="1400" dirty="0" err="1">
                <a:solidFill>
                  <a:schemeClr val="accent1"/>
                </a:solidFill>
              </a:rPr>
              <a:t>Art.No</a:t>
            </a:r>
            <a:r>
              <a:rPr lang="it-IT" sz="1400" dirty="0">
                <a:solidFill>
                  <a:schemeClr val="accent1"/>
                </a:solidFill>
              </a:rPr>
              <a:t>.: CD005617.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C65A242D-88B1-BE4F-90E4-C11931CD2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0" y="2864135"/>
            <a:ext cx="439738" cy="426338"/>
          </a:xfrm>
          <a:prstGeom prst="rect">
            <a:avLst/>
          </a:prstGeom>
        </p:spPr>
      </p:pic>
      <p:pic>
        <p:nvPicPr>
          <p:cNvPr id="8" name="Shape 200">
            <a:extLst>
              <a:ext uri="{FF2B5EF4-FFF2-40B4-BE49-F238E27FC236}">
                <a16:creationId xmlns:a16="http://schemas.microsoft.com/office/drawing/2014/main" xmlns="" id="{6D38C33F-163E-2D42-9C15-08EDFF2A0FD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" y="5121057"/>
            <a:ext cx="457448" cy="47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199">
            <a:extLst>
              <a:ext uri="{FF2B5EF4-FFF2-40B4-BE49-F238E27FC236}">
                <a16:creationId xmlns:a16="http://schemas.microsoft.com/office/drawing/2014/main" xmlns="" id="{CEB50CFE-C5C7-CF41-AB46-59096F24B95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62" y="4005218"/>
            <a:ext cx="439599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1015F7A4-DB80-3A48-91BB-64C1C9B69C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7035" y="2139409"/>
            <a:ext cx="5042335" cy="385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3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chrane_UK_NIHR_cyan_template">
  <a:themeElements>
    <a:clrScheme name="Cochrane blue colour palette">
      <a:dk1>
        <a:srgbClr val="000000"/>
      </a:dk1>
      <a:lt1>
        <a:srgbClr val="FFFFFF"/>
      </a:lt1>
      <a:dk2>
        <a:srgbClr val="002D64"/>
      </a:dk2>
      <a:lt2>
        <a:srgbClr val="008CD2"/>
      </a:lt2>
      <a:accent1>
        <a:srgbClr val="002D64"/>
      </a:accent1>
      <a:accent2>
        <a:srgbClr val="008CD2"/>
      </a:accent2>
      <a:accent3>
        <a:srgbClr val="696969"/>
      </a:accent3>
      <a:accent4>
        <a:srgbClr val="999999"/>
      </a:accent4>
      <a:accent5>
        <a:srgbClr val="CCCCCC"/>
      </a:accent5>
      <a:accent6>
        <a:srgbClr val="E6E6E6"/>
      </a:accent6>
      <a:hlink>
        <a:srgbClr val="002D64"/>
      </a:hlink>
      <a:folHlink>
        <a:srgbClr val="002D64"/>
      </a:folHlink>
    </a:clrScheme>
    <a:fontScheme name="Cochrane">
      <a:majorFont>
        <a:latin typeface="Source Sans Pro"/>
        <a:ea typeface=""/>
        <a:cs typeface=""/>
      </a:majorFont>
      <a:minorFont>
        <a:latin typeface="Source Sans Pro Semi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unity_3logos_PPT_cyan_July2016" id="{4F0FD593-769D-264A-9E66-A4A68F8CBFFE}" vid="{E5356AE4-F3EB-FE4B-8DFD-DFF7AA9D73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Cochrane_UK_NIHR_cyan_template</Template>
  <TotalTime>10246</TotalTime>
  <Words>3816</Words>
  <Application>Microsoft Macintosh PowerPoint</Application>
  <PresentationFormat>Widescreen</PresentationFormat>
  <Paragraphs>291</Paragraphs>
  <Slides>28</Slides>
  <Notes>28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33" baseType="lpstr">
      <vt:lpstr>-apple-system</vt:lpstr>
      <vt:lpstr>Source Sans Pro</vt:lpstr>
      <vt:lpstr>Source Sans Pro Semibold</vt:lpstr>
      <vt:lpstr>Arial</vt:lpstr>
      <vt:lpstr>Cochrane_UK_NIHR_cyan_template</vt:lpstr>
      <vt:lpstr>Cochrane evidence:  Interventional therapies in PRM </vt:lpstr>
      <vt:lpstr>Interventional therapies in PRM </vt:lpstr>
      <vt:lpstr>Injections</vt:lpstr>
      <vt:lpstr>Botulinum toxin for myofascial pain syndromes in adults</vt:lpstr>
      <vt:lpstr>Botulinum toxin injections for LBP and sciatica</vt:lpstr>
      <vt:lpstr>Corticosteroid injections for shoulder pain</vt:lpstr>
      <vt:lpstr>Local corticosteroid injection for carpal tunnel syndrome</vt:lpstr>
      <vt:lpstr>Corticosteroid injection for de Quervain’s tenosynovitis</vt:lpstr>
      <vt:lpstr>Corticosteroid injection for trigger finger in adults</vt:lpstr>
      <vt:lpstr>Intra‐articular corticosteroid for knee osteoarthritis</vt:lpstr>
      <vt:lpstr>Injected corticosteroids for treating plantar heel pain in adults</vt:lpstr>
      <vt:lpstr>Viscosupplementation</vt:lpstr>
      <vt:lpstr>Viscosupplementation for the treatment of osteoarthritis of the knee</vt:lpstr>
      <vt:lpstr>Hyaluronic acid and other conservative treatment options for osteoarthritis of the ankle </vt:lpstr>
      <vt:lpstr>Prolotherapy injections</vt:lpstr>
      <vt:lpstr>Prolotherapy injections for chronic LBP</vt:lpstr>
      <vt:lpstr>Platelet rich plasma therapy</vt:lpstr>
      <vt:lpstr>Platelet-rich therapies (PRT) for musculoskeletal soft tissue injuries</vt:lpstr>
      <vt:lpstr>PRT for long bone healing in adults </vt:lpstr>
      <vt:lpstr>Spinal manipulative therapy (SMT) for acute LBP</vt:lpstr>
      <vt:lpstr>SMT for chronic LBP</vt:lpstr>
      <vt:lpstr>Combined chiropractic interventions for LBP</vt:lpstr>
      <vt:lpstr>Shock wave therapy for lateral elbow pain</vt:lpstr>
      <vt:lpstr>Ultrasound and shockwave therapy for acute fractures in adults</vt:lpstr>
      <vt:lpstr>Radiofrequency denervation</vt:lpstr>
      <vt:lpstr>Radiofrequency denervation for chronic LBP</vt:lpstr>
      <vt:lpstr>Radiofrequency denervation for neck and back pain</vt:lpstr>
      <vt:lpstr>Presentazione di PowerPoint</vt:lpstr>
    </vt:vector>
  </TitlesOfParts>
  <Manager/>
  <Company/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on two lines maximum</dc:title>
  <dc:subject/>
  <dc:creator>Francesca Gimigliano</dc:creator>
  <cp:keywords/>
  <dc:description/>
  <cp:lastModifiedBy>Utente di Microsoft Office</cp:lastModifiedBy>
  <cp:revision>223</cp:revision>
  <cp:lastPrinted>2018-11-12T18:00:46Z</cp:lastPrinted>
  <dcterms:created xsi:type="dcterms:W3CDTF">2018-05-11T11:38:48Z</dcterms:created>
  <dcterms:modified xsi:type="dcterms:W3CDTF">2018-11-13T18:10:11Z</dcterms:modified>
  <cp:category/>
</cp:coreProperties>
</file>