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58" r:id="rId2"/>
    <p:sldId id="259" r:id="rId3"/>
    <p:sldId id="339" r:id="rId4"/>
    <p:sldId id="340" r:id="rId5"/>
    <p:sldId id="341" r:id="rId6"/>
    <p:sldId id="342" r:id="rId7"/>
    <p:sldId id="343" r:id="rId8"/>
    <p:sldId id="344" r:id="rId9"/>
    <p:sldId id="274" r:id="rId10"/>
    <p:sldId id="345" r:id="rId11"/>
    <p:sldId id="346" r:id="rId12"/>
    <p:sldId id="298" r:id="rId13"/>
    <p:sldId id="292" r:id="rId14"/>
    <p:sldId id="347" r:id="rId15"/>
    <p:sldId id="348" r:id="rId16"/>
    <p:sldId id="349" r:id="rId17"/>
    <p:sldId id="293" r:id="rId18"/>
    <p:sldId id="350" r:id="rId19"/>
    <p:sldId id="351" r:id="rId20"/>
    <p:sldId id="352" r:id="rId21"/>
    <p:sldId id="353" r:id="rId22"/>
    <p:sldId id="354" r:id="rId23"/>
    <p:sldId id="355" r:id="rId24"/>
    <p:sldId id="262" r:id="rId25"/>
    <p:sldId id="356" r:id="rId26"/>
    <p:sldId id="357" r:id="rId27"/>
    <p:sldId id="358" r:id="rId28"/>
    <p:sldId id="359" r:id="rId29"/>
    <p:sldId id="361" r:id="rId30"/>
    <p:sldId id="362" r:id="rId31"/>
    <p:sldId id="315" r:id="rId32"/>
    <p:sldId id="364" r:id="rId33"/>
    <p:sldId id="297" r:id="rId34"/>
    <p:sldId id="383" r:id="rId35"/>
    <p:sldId id="300" r:id="rId36"/>
    <p:sldId id="365" r:id="rId37"/>
    <p:sldId id="366" r:id="rId38"/>
    <p:sldId id="312" r:id="rId39"/>
    <p:sldId id="325" r:id="rId40"/>
    <p:sldId id="367" r:id="rId41"/>
    <p:sldId id="368" r:id="rId42"/>
    <p:sldId id="370" r:id="rId43"/>
    <p:sldId id="369" r:id="rId44"/>
    <p:sldId id="309" r:id="rId45"/>
    <p:sldId id="373" r:id="rId46"/>
    <p:sldId id="372" r:id="rId47"/>
    <p:sldId id="371" r:id="rId48"/>
    <p:sldId id="375" r:id="rId49"/>
    <p:sldId id="374" r:id="rId50"/>
    <p:sldId id="376" r:id="rId51"/>
    <p:sldId id="287" r:id="rId52"/>
    <p:sldId id="384" r:id="rId53"/>
    <p:sldId id="338" r:id="rId54"/>
    <p:sldId id="264" r:id="rId55"/>
    <p:sldId id="268" r:id="rId56"/>
    <p:sldId id="270" r:id="rId57"/>
    <p:sldId id="379" r:id="rId58"/>
    <p:sldId id="380" r:id="rId59"/>
    <p:sldId id="381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8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17294-DE4B-4EB1-8342-4D0ED12B8899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038F8-C76E-4A72-861F-817FE4DFD946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0997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BOTH patient and doctor must be properly positioned, etc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38F8-C76E-4A72-861F-817FE4DFD94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Or cold-induced neuropraxia – decreased conduction velocity</a:t>
            </a:r>
            <a:r>
              <a:rPr lang="en-US" baseline="0" dirty="0"/>
              <a:t> due to cold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38F8-C76E-4A72-861F-817FE4DFD946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55286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38F8-C76E-4A72-861F-817FE4DFD94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5D77E7-4AE5-4F1E-8D3C-318168FFF6B4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8973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38F8-C76E-4A72-861F-817FE4DFD946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0928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Anecdotal</a:t>
            </a:r>
            <a:r>
              <a:rPr lang="en-US" baseline="0" dirty="0" smtClean="0"/>
              <a:t> evidence that it works.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38F8-C76E-4A72-861F-817FE4DFD94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38F8-C76E-4A72-861F-817FE4DFD946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3944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0413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557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6600"/>
            </a:lvl1pPr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sz="4400">
                <a:solidFill>
                  <a:srgbClr val="FFC000"/>
                </a:solidFill>
              </a:defRPr>
            </a:lvl1pPr>
            <a:lvl2pPr marL="868680" indent="-457200">
              <a:buFont typeface="Arial" panose="020B0604020202020204" pitchFamily="34" charset="0"/>
              <a:buChar char="•"/>
              <a:defRPr>
                <a:solidFill>
                  <a:srgbClr val="00B0F0"/>
                </a:solidFill>
              </a:defRPr>
            </a:lvl2pPr>
            <a:lvl3pPr marL="973836" indent="-342900">
              <a:buFont typeface="Courier New" panose="02070309020205020404" pitchFamily="49" charset="0"/>
              <a:buChar char="o"/>
              <a:defRPr/>
            </a:lvl3pPr>
            <a:lvl4pPr marL="822960" indent="0">
              <a:buNone/>
              <a:defRPr/>
            </a:lvl4pPr>
            <a:lvl5pPr marL="1005840" indent="0">
              <a:buNone/>
              <a:defRPr/>
            </a:lvl5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8593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989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17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182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443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217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5038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015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A9ABF7B-F248-4730-BB5D-592AA790CE40}" type="datetimeFigureOut">
              <a:rPr lang="en-US" smtClean="0">
                <a:solidFill>
                  <a:srgbClr val="444D26">
                    <a:tint val="60000"/>
                    <a:satMod val="155000"/>
                  </a:srgbClr>
                </a:solidFill>
              </a:rPr>
              <a:pPr/>
              <a:t>11/14/2018</a:t>
            </a:fld>
            <a:endParaRPr lang="en-US">
              <a:solidFill>
                <a:srgbClr val="444D26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9E73C538-4553-4809-8541-F10A2DF2E509}" type="slidenum">
              <a:rPr lang="en-US" smtClean="0">
                <a:solidFill>
                  <a:srgbClr val="FEFAC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6470961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4864" algn="ctr" rtl="0" eaLnBrk="1" latinLnBrk="0" hangingPunct="1">
        <a:spcBef>
          <a:spcPct val="0"/>
        </a:spcBef>
        <a:buNone/>
        <a:defRPr kumimoji="0" sz="4600" kern="1200">
          <a:solidFill>
            <a:srgbClr val="FFC000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tenor.com/search/big-needle-gifs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s://lawyerarabia.com/?p=2999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.il/url?sa=i&amp;rct=j&amp;q=&amp;esrc=s&amp;source=images&amp;cd=&amp;cad=rja&amp;uact=8&amp;ved=2ahUKEwj8rKDK06veAhVSyqQKHSnkC30QjRx6BAgBEAU&amp;url=https://www.nailcost.com/collections/empty-bottles-jars&amp;psig=AOvVaw3P9Dj19v9OpHuTFF4zyiH1&amp;ust=1540902541630277" TargetMode="External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hyperlink" Target="http://www.google.co.il/url?sa=i&amp;rct=j&amp;q=&amp;esrc=s&amp;source=images&amp;cd=&amp;cad=rja&amp;uact=8&amp;ved=2ahUKEwjg7pS80qveAhVD-6QKHeSZDbgQjRx6BAgBEAU&amp;url=http://www.millermedicalsupplies.com/lidocaine-1-2ml-x-10-amps&amp;psig=AOvVaw3_sc4yoDZy7XCa38HZ0nFe&amp;ust=154090227491866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il/url?sa=i&amp;rct=j&amp;q=&amp;esrc=s&amp;source=images&amp;cd=&amp;cad=rja&amp;uact=8&amp;ved=2ahUKEwiK8vaY06veAhULKewKHbnHBNMQjRx6BAgBEAU&amp;url=http://www.americanregent.com/Products/Product_Details_DualAgentBeta.aspx&amp;psig=AOvVaw0jUrOFpdiLUVrvcuAgY7Ip&amp;ust=1540902473237157" TargetMode="External"/><Relationship Id="rId5" Type="http://schemas.openxmlformats.org/officeDocument/2006/relationships/image" Target="../media/image40.png"/><Relationship Id="rId4" Type="http://schemas.openxmlformats.org/officeDocument/2006/relationships/hyperlink" Target="http://www.google.co.il/url?sa=i&amp;rct=j&amp;q=&amp;esrc=s&amp;source=images&amp;cd=&amp;cad=rja&amp;uact=8&amp;ved=2ahUKEwj3nZXs0qveAhWHCuwKHRtgAOsQjRx6BAgBEAU&amp;url=http://jaznj.jxrsu.servertrust.com/product-p/botox-vial.htm&amp;psig=AOvVaw13mHYQiYMZJh-Diy3l0bfk&amp;ust=1540902350859639" TargetMode="External"/><Relationship Id="rId9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www.google.co.il/url?sa=i&amp;rct=j&amp;q=&amp;esrc=s&amp;source=images&amp;cd=&amp;cad=rja&amp;uact=8&amp;ved=2ahUKEwj3nZXs0qveAhWHCuwKHRtgAOsQjRx6BAgBEAU&amp;url=http://jaznj.jxrsu.servertrust.com/product-p/botox-vial.htm&amp;psig=AOvVaw13mHYQiYMZJh-Diy3l0bfk&amp;ust=1540902350859639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if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2.tiff"/><Relationship Id="rId2" Type="http://schemas.openxmlformats.org/officeDocument/2006/relationships/hyperlink" Target="https://www.google.co.il/url?sa=i&amp;rct=j&amp;q=&amp;esrc=s&amp;source=images&amp;cd=&amp;cad=rja&amp;uact=8&amp;ved=2ahUKEwiS7bb5zaveAhWFPOwKHXjUAQ0QjRx6BAgBEAU&amp;url=https://sleepshop.ca/shop/sleep-products/accessories/pillows/tempurpedic-neck-pillow/&amp;psig=AOvVaw1W5dHoLHQySYXnus46I-fn&amp;ust=154090101916501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hyperlink" Target="http://www.google.co.il/url?sa=i&amp;rct=j&amp;q=&amp;esrc=s&amp;source=images&amp;cd=&amp;cad=rja&amp;uact=8&amp;ved=2ahUKEwioiqDYzqveAhUpwAIHHaG7BLoQjRx6BAgBEAU&amp;url=http://www.bowlesmattress.com/Products/Pillows/218/Malouf-Talalay-Latex-Soft-Pillow&amp;psig=AOvVaw372otbN2x6JS85-K6ZZWYl&amp;ust=1540901261796881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tiff"/><Relationship Id="rId7" Type="http://schemas.openxmlformats.org/officeDocument/2006/relationships/image" Target="../media/image88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tiff"/><Relationship Id="rId5" Type="http://schemas.openxmlformats.org/officeDocument/2006/relationships/image" Target="../media/image86.tiff"/><Relationship Id="rId4" Type="http://schemas.openxmlformats.org/officeDocument/2006/relationships/image" Target="../media/image85.tif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openxmlformats.org/officeDocument/2006/relationships/image" Target="../media/image13.jpeg"/><Relationship Id="rId7" Type="http://schemas.openxmlformats.org/officeDocument/2006/relationships/image" Target="../media/image17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11" Type="http://schemas.openxmlformats.org/officeDocument/2006/relationships/image" Target="../media/image20.jpeg"/><Relationship Id="rId5" Type="http://schemas.openxmlformats.org/officeDocument/2006/relationships/image" Target="../media/image15.jpeg"/><Relationship Id="rId10" Type="http://schemas.openxmlformats.org/officeDocument/2006/relationships/hyperlink" Target="https://www.google.co.il/url?sa=i&amp;rct=j&amp;q=&amp;esrc=s&amp;source=images&amp;cd=&amp;ved=2ahUKEwjR8_DSprPeAhWLalAKHcFIDRUQjRx6BAgBEAU&amp;url=https://breakingmuscle.com/fitness/why-slouching-isn-t-the-only-bad-posture&amp;psig=AOvVaw0LbSOOw0zGJBahh5hdVzWW&amp;ust=1541165389167777" TargetMode="External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Myofascial </a:t>
            </a:r>
            <a:r>
              <a:rPr lang="en-US" sz="4000" b="1" dirty="0">
                <a:solidFill>
                  <a:srgbClr val="FFC000"/>
                </a:solidFill>
              </a:rPr>
              <a:t>Pain </a:t>
            </a:r>
            <a:r>
              <a:rPr lang="en-US" sz="4000" b="1" dirty="0" smtClean="0">
                <a:solidFill>
                  <a:srgbClr val="FFC000"/>
                </a:solidFill>
              </a:rPr>
              <a:t>Syndrome </a:t>
            </a:r>
            <a:r>
              <a:rPr lang="en-US" sz="4000" b="1" dirty="0">
                <a:solidFill>
                  <a:srgbClr val="FFC000"/>
                </a:solidFill>
              </a:rPr>
              <a:t>Manual Techniques &amp; Injections as a Complement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221088"/>
            <a:ext cx="8363272" cy="230425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b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00B0F0"/>
                </a:solidFill>
              </a:rPr>
              <a:t>EMRSS </a:t>
            </a:r>
            <a:r>
              <a:rPr lang="en-US" b="1" dirty="0">
                <a:solidFill>
                  <a:srgbClr val="00B0F0"/>
                </a:solidFill>
              </a:rPr>
              <a:t>– </a:t>
            </a:r>
            <a:r>
              <a:rPr lang="en-US" b="1" dirty="0" err="1">
                <a:solidFill>
                  <a:srgbClr val="00B0F0"/>
                </a:solidFill>
              </a:rPr>
              <a:t>Siracusa</a:t>
            </a:r>
            <a:r>
              <a:rPr lang="en-US" b="1" dirty="0">
                <a:solidFill>
                  <a:srgbClr val="00B0F0"/>
                </a:solidFill>
              </a:rPr>
              <a:t>, Sicily</a:t>
            </a:r>
          </a:p>
          <a:p>
            <a:pPr marL="0" indent="0" algn="ctr">
              <a:buNone/>
            </a:pPr>
            <a:r>
              <a:rPr lang="en-US" sz="4100" b="1" dirty="0">
                <a:solidFill>
                  <a:srgbClr val="00B0F0"/>
                </a:solidFill>
              </a:rPr>
              <a:t>November 14, 2018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friedmal\Documents\Presentations\Pix for presentations\15d9543e8e50e0e8d5dc4cb32c534501_legacy-pic-848-476-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52936"/>
            <a:ext cx="3246512" cy="2410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191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Symptoms </a:t>
            </a:r>
          </a:p>
        </p:txBody>
      </p:sp>
      <p:pic>
        <p:nvPicPr>
          <p:cNvPr id="5" name="Content Placeholder 4" descr="Scalenes ref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7251" r="8644" b="15319"/>
          <a:stretch/>
        </p:blipFill>
        <p:spPr>
          <a:xfrm>
            <a:off x="611560" y="2132856"/>
            <a:ext cx="4861207" cy="3855440"/>
          </a:xfrm>
          <a:prstGeom prst="rect">
            <a:avLst/>
          </a:prstGeom>
        </p:spPr>
      </p:pic>
      <p:pic>
        <p:nvPicPr>
          <p:cNvPr id="7" name="Picture 6" descr="Trapezius Referral.gif"/>
          <p:cNvPicPr>
            <a:picLocks noChangeAspect="1"/>
          </p:cNvPicPr>
          <p:nvPr/>
        </p:nvPicPr>
        <p:blipFill rotWithShape="1">
          <a:blip r:embed="rId3" cstate="print"/>
          <a:srcRect t="15897"/>
          <a:stretch/>
        </p:blipFill>
        <p:spPr>
          <a:xfrm>
            <a:off x="5472767" y="2132856"/>
            <a:ext cx="3051690" cy="1934000"/>
          </a:xfrm>
          <a:prstGeom prst="rect">
            <a:avLst/>
          </a:prstGeom>
        </p:spPr>
      </p:pic>
      <p:pic>
        <p:nvPicPr>
          <p:cNvPr id="6" name="Content Placeholder 5" descr="hip strain.jpg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/>
          <a:srcRect l="12358" b="3277"/>
          <a:stretch/>
        </p:blipFill>
        <p:spPr>
          <a:xfrm>
            <a:off x="5472766" y="4060576"/>
            <a:ext cx="3051690" cy="1927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132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Physical Examination </a:t>
            </a:r>
          </a:p>
        </p:txBody>
      </p:sp>
      <p:pic>
        <p:nvPicPr>
          <p:cNvPr id="6" name="Content Placeholder 5" descr="TP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700808"/>
            <a:ext cx="3453352" cy="4824536"/>
          </a:xfr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39552" y="1412776"/>
            <a:ext cx="4464496" cy="5040560"/>
          </a:xfrm>
        </p:spPr>
        <p:txBody>
          <a:bodyPr anchor="ctr">
            <a:normAutofit/>
          </a:bodyPr>
          <a:lstStyle/>
          <a:p>
            <a:pPr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Taut band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Exquisite tenderness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REPRODUCES pain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Local twitch response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Weakness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Restricted ROM</a:t>
            </a:r>
          </a:p>
        </p:txBody>
      </p:sp>
    </p:spTree>
    <p:extLst>
      <p:ext uri="{BB962C8B-B14F-4D97-AF65-F5344CB8AC3E}">
        <p14:creationId xmlns="" xmlns:p14="http://schemas.microsoft.com/office/powerpoint/2010/main" val="168357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 points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</a:rPr>
              <a:t>Active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00B0F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</a:rPr>
              <a:t>Latent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 smtClean="0">
              <a:solidFill>
                <a:srgbClr val="00B0F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</a:rPr>
              <a:t>Primary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00B0F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B0F0"/>
                </a:solidFill>
              </a:rPr>
              <a:t>Satellite </a:t>
            </a:r>
            <a:endParaRPr lang="en-US" sz="4000" dirty="0">
              <a:solidFill>
                <a:srgbClr val="00B0F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276872"/>
            <a:ext cx="4683035" cy="3629352"/>
          </a:xfrm>
        </p:spPr>
      </p:pic>
    </p:spTree>
    <p:extLst>
      <p:ext uri="{BB962C8B-B14F-4D97-AF65-F5344CB8AC3E}">
        <p14:creationId xmlns="" xmlns:p14="http://schemas.microsoft.com/office/powerpoint/2010/main" val="40643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examination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6" name="Content Placeholder 5" descr="ID TPs - Gerwi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8496944" cy="4834468"/>
          </a:xfrm>
        </p:spPr>
      </p:pic>
    </p:spTree>
    <p:extLst>
      <p:ext uri="{BB962C8B-B14F-4D97-AF65-F5344CB8AC3E}">
        <p14:creationId xmlns="" xmlns:p14="http://schemas.microsoft.com/office/powerpoint/2010/main" val="124424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en-US" sz="5400" dirty="0">
                <a:solidFill>
                  <a:srgbClr val="FFC000"/>
                </a:solidFill>
              </a:rPr>
              <a:t>Focal Muscle Tenderness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C000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Local injury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Inflammatory Disease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Trigger points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Tender point</a:t>
            </a:r>
          </a:p>
        </p:txBody>
      </p:sp>
      <p:pic>
        <p:nvPicPr>
          <p:cNvPr id="4" name="Picture 3" descr="Musc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2064660"/>
            <a:ext cx="2104650" cy="3689434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49313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Differential Diagnosis </a:t>
            </a:r>
          </a:p>
        </p:txBody>
      </p:sp>
      <p:pic>
        <p:nvPicPr>
          <p:cNvPr id="6" name="Content Placeholder 5" descr="MPS Ddx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7727" t="2982" r="7406" b="5489"/>
          <a:stretch/>
        </p:blipFill>
        <p:spPr>
          <a:xfrm>
            <a:off x="5076056" y="1540549"/>
            <a:ext cx="3744416" cy="504251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trigger_poin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7" y="1540549"/>
            <a:ext cx="4392488" cy="5042517"/>
          </a:xfrm>
          <a:prstGeom prst="ellips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364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Differential Diagnosis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14" t="21609" r="16301" b="9446"/>
          <a:stretch/>
        </p:blipFill>
        <p:spPr>
          <a:xfrm>
            <a:off x="1871700" y="2492644"/>
            <a:ext cx="5400600" cy="411182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2A6E3D5-9FC0-F64D-86AC-FD283B5CCBF8}"/>
              </a:ext>
            </a:extLst>
          </p:cNvPr>
          <p:cNvSpPr txBox="1">
            <a:spLocks/>
          </p:cNvSpPr>
          <p:nvPr/>
        </p:nvSpPr>
        <p:spPr>
          <a:xfrm>
            <a:off x="457200" y="1529679"/>
            <a:ext cx="8229600" cy="4642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4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868680" indent="-4572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 typeface="Arial" panose="020B0604020202020204" pitchFamily="34" charset="0"/>
              <a:buChar char="•"/>
              <a:defRPr kumimoji="0" sz="2600" kern="120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lvl2pPr>
            <a:lvl3pPr marL="973836" indent="-34290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Courier New" panose="02070309020205020404" pitchFamily="49" charset="0"/>
              <a:buChar char="o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2960" indent="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indent="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en-US" sz="2400" dirty="0">
                <a:solidFill>
                  <a:srgbClr val="00B0F0"/>
                </a:solidFill>
              </a:rPr>
              <a:t>Clinical Distinction between </a:t>
            </a:r>
          </a:p>
          <a:p>
            <a:pPr algn="ctr"/>
            <a:r>
              <a:rPr lang="en-US" sz="2400" dirty="0">
                <a:solidFill>
                  <a:srgbClr val="00B0F0"/>
                </a:solidFill>
              </a:rPr>
              <a:t>Myofascial Pain Syndrome and Fibromyalgia Syndrome			</a:t>
            </a:r>
          </a:p>
          <a:p>
            <a:pPr algn="ctr"/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783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Injection</a:t>
            </a:r>
          </a:p>
          <a:p>
            <a:endParaRPr lang="en-US" dirty="0"/>
          </a:p>
          <a:p>
            <a:r>
              <a:rPr lang="en-US" dirty="0" smtClean="0"/>
              <a:t>		</a:t>
            </a:r>
            <a:r>
              <a:rPr lang="en-US" dirty="0" smtClean="0">
                <a:solidFill>
                  <a:srgbClr val="00B0F0"/>
                </a:solidFill>
              </a:rPr>
              <a:t>Stretching</a:t>
            </a:r>
          </a:p>
          <a:p>
            <a:endParaRPr lang="en-US" dirty="0"/>
          </a:p>
          <a:p>
            <a:r>
              <a:rPr lang="en-US" dirty="0" smtClean="0"/>
              <a:t>					Modalities</a:t>
            </a:r>
          </a:p>
          <a:p>
            <a:endParaRPr lang="en-US" dirty="0"/>
          </a:p>
          <a:p>
            <a:r>
              <a:rPr lang="en-US" dirty="0" smtClean="0"/>
              <a:t>							</a:t>
            </a:r>
            <a:r>
              <a:rPr lang="en-US" dirty="0" smtClean="0">
                <a:solidFill>
                  <a:srgbClr val="00B0F0"/>
                </a:solidFill>
              </a:rPr>
              <a:t>Meds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102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sz="6000" dirty="0"/>
              <a:t>Treatment Algorithm </a:t>
            </a:r>
          </a:p>
        </p:txBody>
      </p:sp>
      <p:pic>
        <p:nvPicPr>
          <p:cNvPr id="4" name="Content Placeholder 3" descr="Borg-SteinTx for MPS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7532" t="5405" r="9618" b="14864"/>
          <a:stretch/>
        </p:blipFill>
        <p:spPr>
          <a:xfrm>
            <a:off x="634749" y="1625563"/>
            <a:ext cx="7874502" cy="4692885"/>
          </a:xfr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10D268F-FB78-F842-9CE1-E22B42EEDDED}"/>
              </a:ext>
            </a:extLst>
          </p:cNvPr>
          <p:cNvSpPr txBox="1"/>
          <p:nvPr/>
        </p:nvSpPr>
        <p:spPr>
          <a:xfrm>
            <a:off x="179512" y="6381328"/>
            <a:ext cx="5141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Borg-Stein J, MPS Treatments, PMR Clinic N Am, 2014</a:t>
            </a:r>
          </a:p>
        </p:txBody>
      </p:sp>
    </p:spTree>
    <p:extLst>
      <p:ext uri="{BB962C8B-B14F-4D97-AF65-F5344CB8AC3E}">
        <p14:creationId xmlns="" xmlns:p14="http://schemas.microsoft.com/office/powerpoint/2010/main" val="174767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rgbClr val="00B0F0"/>
                </a:solidFill>
              </a:rPr>
              <a:t>Inject then stretch?</a:t>
            </a:r>
          </a:p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rgbClr val="00B0F0"/>
                </a:solidFill>
              </a:rPr>
              <a:t>vs.</a:t>
            </a:r>
          </a:p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rgbClr val="00B0F0"/>
                </a:solidFill>
              </a:rPr>
              <a:t>Stretch then inject?</a:t>
            </a:r>
          </a:p>
        </p:txBody>
      </p:sp>
    </p:spTree>
    <p:extLst>
      <p:ext uri="{BB962C8B-B14F-4D97-AF65-F5344CB8AC3E}">
        <p14:creationId xmlns="" xmlns:p14="http://schemas.microsoft.com/office/powerpoint/2010/main" val="260781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03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b="1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B0F0"/>
                </a:solidFill>
              </a:rPr>
              <a:t>Alan </a:t>
            </a:r>
            <a:r>
              <a:rPr lang="en-US" sz="3600" b="1" dirty="0">
                <a:solidFill>
                  <a:srgbClr val="00B0F0"/>
                </a:solidFill>
              </a:rPr>
              <a:t>Friedman, MD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00B0F0"/>
                </a:solidFill>
              </a:rPr>
              <a:t>Chief, Physical and Musculoskeletal  Rehabilitation </a:t>
            </a:r>
          </a:p>
          <a:p>
            <a:pPr marL="0" indent="0" algn="ctr">
              <a:buNone/>
            </a:pPr>
            <a:endParaRPr lang="en-US" sz="3600" b="1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en-US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Soroka 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University Hospital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Be’er Sheva Israel</a:t>
            </a:r>
          </a:p>
        </p:txBody>
      </p:sp>
      <p:pic>
        <p:nvPicPr>
          <p:cNvPr id="4" name="Picture 3" descr="soroka_logo_final.em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04248" y="332656"/>
            <a:ext cx="2005891" cy="9938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376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Injections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B8CE0CB-84CE-624A-BF7C-C97A91B92A9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436096" y="3140968"/>
            <a:ext cx="3412189" cy="23586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F129913-EF3A-3C44-898A-60EAD4F23AB1}"/>
              </a:ext>
            </a:extLst>
          </p:cNvPr>
          <p:cNvSpPr/>
          <p:nvPr/>
        </p:nvSpPr>
        <p:spPr>
          <a:xfrm>
            <a:off x="7884368" y="120393"/>
            <a:ext cx="1080120" cy="10801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D34E9390-0C7F-2042-87B9-D61A41FD9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6280"/>
          </a:xfrm>
        </p:spPr>
        <p:txBody>
          <a:bodyPr>
            <a:normAutofit/>
          </a:bodyPr>
          <a:lstStyle/>
          <a:p>
            <a:r>
              <a:rPr lang="en-US" dirty="0"/>
              <a:t>What is the goal?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>
                <a:solidFill>
                  <a:srgbClr val="00B0F0"/>
                </a:solidFill>
              </a:rPr>
              <a:t>Jump start the </a:t>
            </a:r>
            <a:br>
              <a:rPr lang="en-US" dirty="0">
                <a:solidFill>
                  <a:srgbClr val="00B0F0"/>
                </a:solidFill>
              </a:rPr>
            </a:br>
            <a:r>
              <a:rPr lang="en-US" dirty="0">
                <a:solidFill>
                  <a:srgbClr val="00B0F0"/>
                </a:solidFill>
              </a:rPr>
              <a:t>muscle relaxation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pPr marL="742950" indent="-742950">
              <a:buFont typeface="+mj-lt"/>
              <a:buAutoNum type="arabicPeriod" startAt="2"/>
            </a:pPr>
            <a:r>
              <a:rPr lang="en-US" dirty="0">
                <a:solidFill>
                  <a:srgbClr val="00B0F0"/>
                </a:solidFill>
              </a:rPr>
              <a:t>Relax the muscles</a:t>
            </a:r>
          </a:p>
        </p:txBody>
      </p:sp>
    </p:spTree>
    <p:extLst>
      <p:ext uri="{BB962C8B-B14F-4D97-AF65-F5344CB8AC3E}">
        <p14:creationId xmlns="" xmlns:p14="http://schemas.microsoft.com/office/powerpoint/2010/main" val="98310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Injections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5974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>
                <a:solidFill>
                  <a:srgbClr val="92D050"/>
                </a:solidFill>
              </a:rPr>
              <a:t>How Do They Work?</a:t>
            </a:r>
          </a:p>
          <a:p>
            <a:pPr algn="ctr"/>
            <a:endParaRPr lang="en-US" sz="1800" dirty="0">
              <a:solidFill>
                <a:srgbClr val="00B0F0"/>
              </a:solidFill>
            </a:endParaRPr>
          </a:p>
          <a:p>
            <a:pPr algn="ctr"/>
            <a:r>
              <a:rPr lang="en-US" sz="4000" dirty="0">
                <a:solidFill>
                  <a:srgbClr val="00B0F0"/>
                </a:solidFill>
              </a:rPr>
              <a:t>“It is theorized that the needle mechanically disrupts and stops the dysfunctional activity of the motor end-plate of the skeletal muscle motor neuron.”</a:t>
            </a:r>
          </a:p>
          <a:p>
            <a:pPr algn="ctr"/>
            <a:endParaRPr lang="en-US" sz="1600" dirty="0">
              <a:solidFill>
                <a:srgbClr val="00B0F0"/>
              </a:solidFill>
            </a:endParaRPr>
          </a:p>
          <a:p>
            <a:pPr algn="ctr"/>
            <a:r>
              <a:rPr lang="en-US" sz="1600" i="1" dirty="0">
                <a:solidFill>
                  <a:schemeClr val="tx1"/>
                </a:solidFill>
              </a:rPr>
              <a:t>(Borg-Stein J, </a:t>
            </a:r>
            <a:r>
              <a:rPr lang="en-US" sz="1600" i="1" dirty="0" err="1">
                <a:solidFill>
                  <a:schemeClr val="tx1"/>
                </a:solidFill>
              </a:rPr>
              <a:t>Iaccarino</a:t>
            </a:r>
            <a:r>
              <a:rPr lang="en-US" sz="1600" i="1" dirty="0">
                <a:solidFill>
                  <a:schemeClr val="tx1"/>
                </a:solidFill>
              </a:rPr>
              <a:t> M, PMR Clinics N Am, 2014)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307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Injections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Local twitch response.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Involuntary spinal reflex.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Localized contraction of affected muscles being needled.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Most effective when accompanied by manual release and stretching. </a:t>
            </a:r>
            <a:r>
              <a:rPr lang="en-US" sz="3200" dirty="0">
                <a:solidFill>
                  <a:schemeClr val="tx1"/>
                </a:solidFill>
              </a:rPr>
              <a:t>(Borg-Stein)</a:t>
            </a:r>
          </a:p>
          <a:p>
            <a:endParaRPr lang="en-US" dirty="0"/>
          </a:p>
          <a:p>
            <a:pPr algn="ctr"/>
            <a:r>
              <a:rPr lang="en-US" sz="4600" dirty="0">
                <a:solidFill>
                  <a:srgbClr val="92D050"/>
                </a:solidFill>
              </a:rPr>
              <a:t>Needling more effective if get twitch</a:t>
            </a:r>
          </a:p>
        </p:txBody>
      </p:sp>
    </p:spTree>
    <p:extLst>
      <p:ext uri="{BB962C8B-B14F-4D97-AF65-F5344CB8AC3E}">
        <p14:creationId xmlns="" xmlns:p14="http://schemas.microsoft.com/office/powerpoint/2010/main" val="159736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Injections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 lnSpcReduction="10000"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</a:rPr>
              <a:t> When?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</a:rPr>
              <a:t> What?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</a:rPr>
              <a:t> Where?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</a:rPr>
              <a:t> Who?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</a:rPr>
              <a:t> Why?</a:t>
            </a:r>
          </a:p>
        </p:txBody>
      </p:sp>
      <p:pic>
        <p:nvPicPr>
          <p:cNvPr id="2050" name="Picture 2" descr="Image result for large needle syringe animated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2" r="1"/>
          <a:stretch/>
        </p:blipFill>
        <p:spPr bwMode="auto">
          <a:xfrm>
            <a:off x="3378873" y="1997558"/>
            <a:ext cx="5045555" cy="3823637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4091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C000"/>
                </a:solidFill>
              </a:rPr>
              <a:t>Injections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smtClean="0">
                <a:solidFill>
                  <a:srgbClr val="00B0F0"/>
                </a:solidFill>
              </a:rPr>
              <a:t>When?</a:t>
            </a:r>
          </a:p>
          <a:p>
            <a:pPr marL="0" indent="0">
              <a:buNone/>
            </a:pPr>
            <a:endParaRPr lang="en-US" dirty="0">
              <a:solidFill>
                <a:srgbClr val="FFC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FFC000"/>
                </a:solidFill>
              </a:rPr>
              <a:t> Before any treatment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FFC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FFC000"/>
                </a:solidFill>
              </a:rPr>
              <a:t> After manual techniques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FFC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/>
              <a:t> </a:t>
            </a:r>
            <a:r>
              <a:rPr lang="en-US" sz="4000" dirty="0" smtClean="0">
                <a:solidFill>
                  <a:srgbClr val="FFC000"/>
                </a:solidFill>
              </a:rPr>
              <a:t>Anywhere in-between</a:t>
            </a:r>
            <a:endParaRPr lang="en-US" sz="4000" dirty="0">
              <a:solidFill>
                <a:srgbClr val="FFC000"/>
              </a:solidFill>
            </a:endParaRPr>
          </a:p>
        </p:txBody>
      </p:sp>
      <p:pic>
        <p:nvPicPr>
          <p:cNvPr id="3078" name="Picture 6" descr="Related imag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23090"/>
            <a:ext cx="2236180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434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rgbClr val="FFC000"/>
                </a:solidFill>
              </a:rPr>
              <a:t>Injections - What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>
                <a:solidFill>
                  <a:srgbClr val="FFC000"/>
                </a:solidFill>
              </a:rPr>
              <a:t>Lidocaine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C000"/>
                </a:solidFill>
              </a:rPr>
              <a:t> Botulinum toxin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smtClean="0">
                <a:solidFill>
                  <a:srgbClr val="FFC000"/>
                </a:solidFill>
              </a:rPr>
              <a:t>Steroids</a:t>
            </a:r>
            <a:endParaRPr lang="en-US" sz="4000" dirty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C000"/>
                </a:solidFill>
              </a:rPr>
              <a:t> Nothing!?</a:t>
            </a:r>
          </a:p>
        </p:txBody>
      </p:sp>
      <p:pic>
        <p:nvPicPr>
          <p:cNvPr id="4098" name="Picture 2" descr="Image result for lidocain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1396536"/>
            <a:ext cx="1833777" cy="1833777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lated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160" y="2462896"/>
            <a:ext cx="1950243" cy="1691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age result for betamethasone vial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5027" y="3793588"/>
            <a:ext cx="1088606" cy="1591439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Image result for empty bottle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266" t="30559" r="33610" b="4613"/>
          <a:stretch/>
        </p:blipFill>
        <p:spPr bwMode="auto">
          <a:xfrm>
            <a:off x="6601894" y="4327624"/>
            <a:ext cx="932582" cy="18819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218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Lidocaine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Likely acts through vasodilatation and clearance of metabolic waste products</a:t>
            </a:r>
          </a:p>
          <a:p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Local </a:t>
            </a:r>
            <a:r>
              <a:rPr lang="en-US" dirty="0" err="1">
                <a:solidFill>
                  <a:srgbClr val="00B0F0"/>
                </a:solidFill>
              </a:rPr>
              <a:t>anaesthetic</a:t>
            </a:r>
            <a:r>
              <a:rPr lang="en-US" dirty="0">
                <a:solidFill>
                  <a:srgbClr val="00B0F0"/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6994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Steroids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B0F0"/>
                </a:solidFill>
              </a:rPr>
              <a:t>There is some inflammation, but steroids have a limited role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8B6A0D7-7EE9-2347-B282-E64A1EE176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10186"/>
          <a:stretch/>
        </p:blipFill>
        <p:spPr>
          <a:xfrm>
            <a:off x="2942028" y="3215000"/>
            <a:ext cx="3259944" cy="3643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930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Botulinum toxin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58228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B0F0"/>
                </a:solidFill>
              </a:rPr>
              <a:t>Cochrane review found insufficient evidence for its use</a:t>
            </a:r>
            <a:br>
              <a:rPr lang="en-US" sz="2800" dirty="0">
                <a:solidFill>
                  <a:srgbClr val="00B0F0"/>
                </a:solidFill>
              </a:rPr>
            </a:br>
            <a:r>
              <a:rPr lang="en-US" sz="1900" dirty="0">
                <a:solidFill>
                  <a:schemeClr val="tx1"/>
                </a:solidFill>
              </a:rPr>
              <a:t>(Soares A, et al, 2012)</a:t>
            </a:r>
            <a:endParaRPr lang="en-US" sz="19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B0F0"/>
                </a:solidFill>
              </a:rPr>
              <a:t>Randomized </a:t>
            </a:r>
            <a:r>
              <a:rPr lang="en-US" sz="2800" dirty="0">
                <a:solidFill>
                  <a:srgbClr val="00B0F0"/>
                </a:solidFill>
              </a:rPr>
              <a:t>controlled trial: No better than placebo</a:t>
            </a:r>
            <a:br>
              <a:rPr lang="en-US" sz="2800" dirty="0">
                <a:solidFill>
                  <a:srgbClr val="00B0F0"/>
                </a:solidFill>
              </a:rPr>
            </a:br>
            <a:r>
              <a:rPr lang="en-US" sz="1900" dirty="0" smtClean="0">
                <a:solidFill>
                  <a:schemeClr val="tx1"/>
                </a:solidFill>
              </a:rPr>
              <a:t>(Ferrante FM, et al, Anesthesiology</a:t>
            </a:r>
            <a:r>
              <a:rPr lang="en-US" sz="1900" dirty="0">
                <a:solidFill>
                  <a:schemeClr val="tx1"/>
                </a:solidFill>
              </a:rPr>
              <a:t>, 2005)</a:t>
            </a:r>
            <a:endParaRPr lang="en-US" sz="19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B0F0"/>
                </a:solidFill>
              </a:rPr>
              <a:t>There is some evidence for its use, including blocking nociceptive pain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B0F0"/>
                </a:solidFill>
              </a:rPr>
              <a:t>Expensive!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B0F0"/>
                </a:solidFill>
              </a:rPr>
              <a:t>May not be reimbursed</a:t>
            </a:r>
          </a:p>
        </p:txBody>
      </p:sp>
      <p:pic>
        <p:nvPicPr>
          <p:cNvPr id="5" name="Picture 6" descr="Related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938" y="4941168"/>
            <a:ext cx="1806550" cy="15668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981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Nothing? Dry Needling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300" dirty="0">
                <a:solidFill>
                  <a:srgbClr val="00B0F0"/>
                </a:solidFill>
              </a:rPr>
              <a:t>Low</a:t>
            </a:r>
            <a:r>
              <a:rPr lang="en-US" dirty="0">
                <a:solidFill>
                  <a:srgbClr val="00B0F0"/>
                </a:solidFill>
              </a:rPr>
              <a:t> risk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5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300" dirty="0">
                <a:solidFill>
                  <a:srgbClr val="00B0F0"/>
                </a:solidFill>
              </a:rPr>
              <a:t>Supported</a:t>
            </a:r>
            <a:r>
              <a:rPr lang="en-US" dirty="0">
                <a:solidFill>
                  <a:srgbClr val="00B0F0"/>
                </a:solidFill>
              </a:rPr>
              <a:t> by meta-analysis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500" dirty="0">
              <a:solidFill>
                <a:srgbClr val="00B0F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300" dirty="0">
                <a:solidFill>
                  <a:srgbClr val="00B0F0"/>
                </a:solidFill>
              </a:rPr>
              <a:t>Deep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br>
              <a:rPr lang="en-US" sz="4000" dirty="0">
                <a:solidFill>
                  <a:srgbClr val="00B0F0"/>
                </a:solidFill>
              </a:rPr>
            </a:br>
            <a:r>
              <a:rPr lang="en-US" sz="3500" dirty="0">
                <a:solidFill>
                  <a:srgbClr val="00B0F0"/>
                </a:solidFill>
              </a:rPr>
              <a:t>(targets muscle afferents)        </a:t>
            </a:r>
            <a:endParaRPr lang="en-US" sz="4000" dirty="0">
              <a:solidFill>
                <a:srgbClr val="00B0F0"/>
              </a:solidFill>
            </a:endParaRPr>
          </a:p>
          <a:p>
            <a:r>
              <a:rPr lang="en-US" sz="3500" dirty="0">
                <a:solidFill>
                  <a:srgbClr val="00B0F0"/>
                </a:solidFill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300" dirty="0">
                <a:solidFill>
                  <a:srgbClr val="00B0F0"/>
                </a:solidFill>
              </a:rPr>
              <a:t>Superficial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br>
              <a:rPr lang="en-US" sz="4000" dirty="0">
                <a:solidFill>
                  <a:srgbClr val="00B0F0"/>
                </a:solidFill>
              </a:rPr>
            </a:br>
            <a:r>
              <a:rPr lang="en-US" sz="3500" dirty="0">
                <a:solidFill>
                  <a:srgbClr val="00B0F0"/>
                </a:solidFill>
              </a:rPr>
              <a:t>(no twitch. A-Delta cutaneous fibers)</a:t>
            </a:r>
            <a:endParaRPr lang="en-US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297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332CE9-80B0-EB46-B05F-D58CAB781B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9765" t="144" r="6536" b="53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soroka_logo_final.em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04248" y="332656"/>
            <a:ext cx="2005891" cy="9938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2627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Dry Needling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7" t="2088" r="2022" b="2163"/>
          <a:stretch/>
        </p:blipFill>
        <p:spPr>
          <a:xfrm>
            <a:off x="1259632" y="1458317"/>
            <a:ext cx="6579170" cy="525282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3328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3394720" cy="452628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Added location proficiency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</a:rPr>
              <a:t>EMG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628800"/>
            <a:ext cx="5271432" cy="46085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61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Injection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0913A6B2-59AB-0C4B-B853-ECEFC2E9E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5"/>
            <a:ext cx="8229600" cy="4399701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00B0F0"/>
                </a:solidFill>
              </a:rPr>
              <a:t>No one type of injection is superior</a:t>
            </a:r>
          </a:p>
        </p:txBody>
      </p:sp>
      <p:pic>
        <p:nvPicPr>
          <p:cNvPr id="7" name="Picture 2" descr="C:\Users\friedmal\Desktop\MPS\dry-needling-tmd.png">
            <a:extLst>
              <a:ext uri="{FF2B5EF4-FFF2-40B4-BE49-F238E27FC236}">
                <a16:creationId xmlns:a16="http://schemas.microsoft.com/office/drawing/2014/main" xmlns="" id="{CB6DA81B-B632-BC43-A9E7-295D5AC272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0" t="10897" r="1758" b="2452"/>
          <a:stretch/>
        </p:blipFill>
        <p:spPr bwMode="auto">
          <a:xfrm>
            <a:off x="381000" y="2564904"/>
            <a:ext cx="8382000" cy="3657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254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inject?</a:t>
            </a:r>
            <a:endParaRPr lang="en-US" dirty="0"/>
          </a:p>
        </p:txBody>
      </p:sp>
      <p:pic>
        <p:nvPicPr>
          <p:cNvPr id="66562" name="Picture 2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608512" cy="4929387"/>
          </a:xfrm>
          <a:prstGeom prst="rect">
            <a:avLst/>
          </a:prstGeom>
          <a:noFill/>
        </p:spPr>
      </p:pic>
      <p:pic>
        <p:nvPicPr>
          <p:cNvPr id="66564" name="Picture 4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484784"/>
            <a:ext cx="3339892" cy="51487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459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Needling: Where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Positioning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Make sure you don’t lose the trigger point</a:t>
            </a:r>
          </a:p>
        </p:txBody>
      </p:sp>
      <p:pic>
        <p:nvPicPr>
          <p:cNvPr id="36866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996824"/>
            <a:ext cx="4176464" cy="242539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9491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friedmal\Desktop\MPS\Dry+Needl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76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9245"/>
            <a:ext cx="2808312" cy="4841153"/>
          </a:xfrm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419872" y="1645920"/>
            <a:ext cx="5266928" cy="50234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Best = directly into trigger point.</a:t>
            </a:r>
          </a:p>
          <a:p>
            <a:pPr marL="0" indent="0"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It may not matter much – but will get shorter duration of relief.</a:t>
            </a:r>
          </a:p>
          <a:p>
            <a:pPr marL="0" indent="0"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Weekly over several visits.</a:t>
            </a:r>
          </a:p>
          <a:p>
            <a:pPr marL="0" indent="0"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“No evidence that injection provides more effective pain relief that dry needling alone.” </a:t>
            </a:r>
            <a:r>
              <a:rPr lang="en-US" sz="2200" dirty="0" smtClean="0"/>
              <a:t>(Borg-Stein)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51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Stretching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Spray and Stretch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Strain – Counterstrain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Muscle Energy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Ischemic Compression</a:t>
            </a:r>
          </a:p>
          <a:p>
            <a:endParaRPr lang="en-US" dirty="0"/>
          </a:p>
        </p:txBody>
      </p:sp>
      <p:pic>
        <p:nvPicPr>
          <p:cNvPr id="5" name="Picture 4" descr="stretch7.jpg">
            <a:extLst>
              <a:ext uri="{FF2B5EF4-FFF2-40B4-BE49-F238E27FC236}">
                <a16:creationId xmlns:a16="http://schemas.microsoft.com/office/drawing/2014/main" xmlns="" id="{CADEE25B-9C53-934A-8261-AB2AB61EE9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2657" y="4509120"/>
            <a:ext cx="2478686" cy="1984924"/>
          </a:xfrm>
          <a:prstGeom prst="round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04909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Spray &amp; Stretch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70000" lnSpcReduction="20000"/>
          </a:bodyPr>
          <a:lstStyle/>
          <a:p>
            <a:pPr marL="288925" indent="-276225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Due to environmental concerns – is now just stretch (can use other cold media)</a:t>
            </a:r>
          </a:p>
          <a:p>
            <a:pPr marL="288925" indent="-276225"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288925" indent="-276225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The sudden drop in skin temperature is thought to produce temporary anaesthesia. This enables the muscle to be passively stretched</a:t>
            </a:r>
          </a:p>
          <a:p>
            <a:pPr marL="288925" indent="-276225"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288925" indent="-276225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Works as a counterirritant</a:t>
            </a:r>
          </a:p>
          <a:p>
            <a:pPr marL="288925" indent="-276225"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288925" indent="-276225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Can cause frostbite, </a:t>
            </a:r>
            <a:r>
              <a:rPr lang="en-US" dirty="0" err="1">
                <a:solidFill>
                  <a:srgbClr val="00B0F0"/>
                </a:solidFill>
              </a:rPr>
              <a:t>etc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76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Spray &amp; Stretch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437112"/>
            <a:ext cx="5453112" cy="2337048"/>
          </a:xfrm>
          <a:prstGeom prst="rect">
            <a:avLst/>
          </a:prstGeom>
        </p:spPr>
      </p:pic>
      <p:pic>
        <p:nvPicPr>
          <p:cNvPr id="55298" name="Picture 2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1914525" cy="2857500"/>
          </a:xfrm>
          <a:prstGeom prst="rect">
            <a:avLst/>
          </a:prstGeom>
          <a:noFill/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84784"/>
            <a:ext cx="5267275" cy="3566698"/>
          </a:xfrm>
        </p:spPr>
      </p:pic>
    </p:spTree>
    <p:extLst>
      <p:ext uri="{BB962C8B-B14F-4D97-AF65-F5344CB8AC3E}">
        <p14:creationId xmlns="" xmlns:p14="http://schemas.microsoft.com/office/powerpoint/2010/main" val="94507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Strain - Counterstrain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1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Also called Positional Release.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 NO muscle contraction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 All passive range of motion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 Hold for 90 seconds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00B0F0"/>
              </a:solidFill>
            </a:endParaRPr>
          </a:p>
          <a:p>
            <a:pPr marL="233363" indent="-233363"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Gentle technique because it moves the patient’s body away from the painful, restrictive directions of motion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Syracuse-NY2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/>
          <a:srcRect t="11470"/>
          <a:stretch/>
        </p:blipFill>
        <p:spPr>
          <a:xfrm>
            <a:off x="0" y="3615153"/>
            <a:ext cx="9144000" cy="3242848"/>
          </a:xfrm>
          <a:prstGeom prst="rect">
            <a:avLst/>
          </a:prstGeom>
        </p:spPr>
      </p:pic>
      <p:pic>
        <p:nvPicPr>
          <p:cNvPr id="10" name="Content Placeholder 9" descr="siracusa2.jpeg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/>
          <a:srcRect b="28480"/>
          <a:stretch/>
        </p:blipFill>
        <p:spPr>
          <a:xfrm>
            <a:off x="-1" y="-2"/>
            <a:ext cx="9143999" cy="363319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11652" y="3212976"/>
            <a:ext cx="3132348" cy="774782"/>
          </a:xfrm>
          <a:solidFill>
            <a:schemeClr val="tx1">
              <a:lumMod val="75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normAutofit fontScale="90000"/>
          </a:bodyPr>
          <a:lstStyle/>
          <a:p>
            <a:r>
              <a:rPr lang="en-US" b="1" dirty="0"/>
              <a:t>Syracuse</a:t>
            </a:r>
          </a:p>
        </p:txBody>
      </p:sp>
    </p:spTree>
    <p:extLst>
      <p:ext uri="{BB962C8B-B14F-4D97-AF65-F5344CB8AC3E}">
        <p14:creationId xmlns="" xmlns:p14="http://schemas.microsoft.com/office/powerpoint/2010/main" val="15501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Strain - Counterstrain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39552" y="1700808"/>
            <a:ext cx="5040560" cy="4840957"/>
          </a:xfrm>
        </p:spPr>
        <p:txBody>
          <a:bodyPr>
            <a:normAutofit fontScale="2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sz="9600" dirty="0">
                <a:solidFill>
                  <a:srgbClr val="00B0F0"/>
                </a:solidFill>
              </a:rPr>
              <a:t>Passively position spastic muscles in positions of comfort or tissue ease that compresses or shortens the offending structures</a:t>
            </a:r>
          </a:p>
          <a:p>
            <a:pPr>
              <a:buFont typeface="Arial" pitchFamily="34" charset="0"/>
              <a:buChar char="•"/>
            </a:pPr>
            <a:endParaRPr lang="en-US" sz="9600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9600" dirty="0">
                <a:solidFill>
                  <a:srgbClr val="00B0F0"/>
                </a:solidFill>
              </a:rPr>
              <a:t>Movement toward shortening is to relax aberrant reflexes that produce the muscle spasm</a:t>
            </a:r>
          </a:p>
          <a:p>
            <a:pPr>
              <a:buFont typeface="Arial" pitchFamily="34" charset="0"/>
              <a:buChar char="•"/>
            </a:pPr>
            <a:endParaRPr lang="en-US" sz="9600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9600" dirty="0">
                <a:solidFill>
                  <a:srgbClr val="00B0F0"/>
                </a:solidFill>
              </a:rPr>
              <a:t>This allows the joints influenced by the now relaxed muscle to function optimally increasing its range of motion and easing muscle pain  </a:t>
            </a:r>
            <a:endParaRPr lang="en-US" sz="8000" dirty="0">
              <a:solidFill>
                <a:srgbClr val="00B0F0"/>
              </a:solidFill>
            </a:endParaRPr>
          </a:p>
        </p:txBody>
      </p:sp>
      <p:pic>
        <p:nvPicPr>
          <p:cNvPr id="37890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/>
          <a:srcRect l="19661" r="14759"/>
          <a:stretch/>
        </p:blipFill>
        <p:spPr bwMode="auto">
          <a:xfrm>
            <a:off x="5734473" y="1906813"/>
            <a:ext cx="2952327" cy="425849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10859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Muscle Energy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6795223" cy="43996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en-US" dirty="0">
                <a:solidFill>
                  <a:srgbClr val="00B0F0"/>
                </a:solidFill>
              </a:rPr>
              <a:t>A class of soft tissue osteopathic </a:t>
            </a:r>
            <a:r>
              <a:rPr lang="en-US" altLang="en-US" dirty="0" smtClean="0">
                <a:solidFill>
                  <a:srgbClr val="00B0F0"/>
                </a:solidFill>
              </a:rPr>
              <a:t>(originally</a:t>
            </a:r>
            <a:r>
              <a:rPr lang="en-US" altLang="en-US" dirty="0">
                <a:solidFill>
                  <a:srgbClr val="00B0F0"/>
                </a:solidFill>
              </a:rPr>
              <a:t>) manipulation methods that </a:t>
            </a:r>
            <a:r>
              <a:rPr lang="en-US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incorporate precisely directed and controlled, patient initiated, isometric and/or isotonic contractions, </a:t>
            </a:r>
            <a:r>
              <a:rPr lang="en-US" altLang="en-US" dirty="0">
                <a:solidFill>
                  <a:srgbClr val="00B0F0"/>
                </a:solidFill>
              </a:rPr>
              <a:t>designed to improve musculoskeletal function and reduce pain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en-US" dirty="0">
                <a:solidFill>
                  <a:srgbClr val="00B0F0"/>
                </a:solidFill>
              </a:rPr>
              <a:t>It is also the use of muscle contraction to correct a joint’s malalignment/hypomobility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C692F82-A3C3-0E42-B1D0-84EB42F1025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38814" y="2585675"/>
            <a:ext cx="1945953" cy="34356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851D33B-436D-F24E-B7D9-91AAF70B5FEA}"/>
              </a:ext>
            </a:extLst>
          </p:cNvPr>
          <p:cNvSpPr txBox="1"/>
          <p:nvPr/>
        </p:nvSpPr>
        <p:spPr>
          <a:xfrm>
            <a:off x="600849" y="1617013"/>
            <a:ext cx="794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Also called Proprioceptive Neuromuscular Facilitation (PNF)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354667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Muscle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00B0F0"/>
                </a:solidFill>
              </a:rPr>
              <a:t>Reciprocal inhibition: When one muscle is activated, the antagonist muscle is automatically inhibited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45AE586-323A-0D4F-9558-4C8CF674EE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98" t="24881" r="12278" b="4651"/>
          <a:stretch/>
        </p:blipFill>
        <p:spPr>
          <a:xfrm>
            <a:off x="395536" y="3914736"/>
            <a:ext cx="3672912" cy="232257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xmlns="" id="{6819DC05-AAE0-8C4D-A9FE-EA3665B07D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6" t="1578" r="880" b="7299"/>
          <a:stretch/>
        </p:blipFill>
        <p:spPr>
          <a:xfrm>
            <a:off x="4237736" y="3914736"/>
            <a:ext cx="4529401" cy="232257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3419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Muscle Energy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6280"/>
          </a:xfrm>
        </p:spPr>
        <p:txBody>
          <a:bodyPr>
            <a:normAutofit fontScale="92500" lnSpcReduction="10000"/>
          </a:bodyPr>
          <a:lstStyle/>
          <a:p>
            <a:pPr marL="288925" indent="-276225">
              <a:buFont typeface="Arial" pitchFamily="34" charset="0"/>
              <a:buChar char="•"/>
            </a:pPr>
            <a:r>
              <a:rPr lang="en-US" sz="3200" dirty="0">
                <a:solidFill>
                  <a:srgbClr val="00B0F0"/>
                </a:solidFill>
              </a:rPr>
              <a:t>Concentric contraction (3-10 seconds)    Then relax</a:t>
            </a:r>
          </a:p>
          <a:p>
            <a:pPr marL="288925" indent="-276225">
              <a:buFont typeface="Arial" pitchFamily="34" charset="0"/>
              <a:buChar char="•"/>
            </a:pPr>
            <a:endParaRPr lang="en-US" sz="3200" dirty="0">
              <a:solidFill>
                <a:srgbClr val="00B0F0"/>
              </a:solidFill>
            </a:endParaRPr>
          </a:p>
          <a:p>
            <a:pPr marL="288925" indent="-276225">
              <a:buFont typeface="Arial" pitchFamily="34" charset="0"/>
              <a:buChar char="•"/>
            </a:pPr>
            <a:r>
              <a:rPr lang="en-US" sz="3200" dirty="0">
                <a:solidFill>
                  <a:srgbClr val="00B0F0"/>
                </a:solidFill>
              </a:rPr>
              <a:t>Bring muscle to next point of resistance</a:t>
            </a:r>
          </a:p>
          <a:p>
            <a:pPr marL="288925" indent="-276225">
              <a:buFont typeface="Arial" pitchFamily="34" charset="0"/>
              <a:buChar char="•"/>
            </a:pPr>
            <a:endParaRPr lang="en-US" sz="3200" dirty="0">
              <a:solidFill>
                <a:srgbClr val="00B0F0"/>
              </a:solidFill>
            </a:endParaRPr>
          </a:p>
          <a:p>
            <a:pPr marL="288925" indent="-276225">
              <a:buFont typeface="Arial" pitchFamily="34" charset="0"/>
              <a:buChar char="•"/>
            </a:pPr>
            <a:r>
              <a:rPr lang="en-US" sz="3200" dirty="0">
                <a:solidFill>
                  <a:srgbClr val="00B0F0"/>
                </a:solidFill>
              </a:rPr>
              <a:t>The patient </a:t>
            </a:r>
            <a:r>
              <a:rPr lang="en-US" sz="3200" i="1" dirty="0">
                <a:solidFill>
                  <a:srgbClr val="00B0F0"/>
                </a:solidFill>
              </a:rPr>
              <a:t>actively</a:t>
            </a:r>
            <a:r>
              <a:rPr lang="en-US" sz="3200" dirty="0">
                <a:solidFill>
                  <a:srgbClr val="00B0F0"/>
                </a:solidFill>
              </a:rPr>
              <a:t> contracts</a:t>
            </a:r>
          </a:p>
          <a:p>
            <a:pPr marL="288925" indent="-276225">
              <a:buFont typeface="Arial" pitchFamily="34" charset="0"/>
              <a:buChar char="•"/>
            </a:pPr>
            <a:endParaRPr lang="en-US" sz="3200" dirty="0">
              <a:solidFill>
                <a:srgbClr val="00B0F0"/>
              </a:solidFill>
            </a:endParaRPr>
          </a:p>
          <a:p>
            <a:pPr marL="288925" indent="-276225">
              <a:buFont typeface="Arial" pitchFamily="34" charset="0"/>
              <a:buChar char="•"/>
            </a:pPr>
            <a:r>
              <a:rPr lang="en-US" sz="3200" dirty="0">
                <a:solidFill>
                  <a:srgbClr val="00B0F0"/>
                </a:solidFill>
              </a:rPr>
              <a:t>The doctor </a:t>
            </a:r>
            <a:r>
              <a:rPr lang="en-US" sz="3200" i="1" dirty="0">
                <a:solidFill>
                  <a:srgbClr val="00B0F0"/>
                </a:solidFill>
              </a:rPr>
              <a:t>passively</a:t>
            </a:r>
            <a:r>
              <a:rPr lang="en-US" sz="3200" dirty="0">
                <a:solidFill>
                  <a:srgbClr val="00B0F0"/>
                </a:solidFill>
              </a:rPr>
              <a:t> increases the range of motion</a:t>
            </a:r>
            <a:br>
              <a:rPr lang="en-US" sz="3200" dirty="0">
                <a:solidFill>
                  <a:srgbClr val="00B0F0"/>
                </a:solidFill>
              </a:rPr>
            </a:br>
            <a:r>
              <a:rPr lang="en-US" sz="32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(called </a:t>
            </a:r>
            <a:r>
              <a:rPr lang="en-US" sz="3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post-facilitation relaxation</a:t>
            </a:r>
            <a:r>
              <a:rPr lang="en-US" sz="32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5318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Muscle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223838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Apply resistance to the affected muscle.</a:t>
            </a:r>
          </a:p>
          <a:p>
            <a:pPr marL="457200" indent="-223838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B0F0"/>
              </a:solidFill>
            </a:endParaRPr>
          </a:p>
          <a:p>
            <a:pPr marL="457200" indent="-223838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The patient produces an antagonist isometric contraction (3-10 seconds).</a:t>
            </a:r>
          </a:p>
          <a:p>
            <a:pPr marL="457200" indent="-223838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00B0F0"/>
              </a:solidFill>
            </a:endParaRPr>
          </a:p>
          <a:p>
            <a:pPr marL="457200" indent="-223838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Further stretch can then be applied to the agonist muscle.</a:t>
            </a:r>
          </a:p>
          <a:p>
            <a:pPr marL="457200" indent="-223838"/>
            <a:endParaRPr lang="en-US" sz="2400" dirty="0" smtClean="0">
              <a:solidFill>
                <a:srgbClr val="00B0F0"/>
              </a:solidFill>
            </a:endParaRPr>
          </a:p>
          <a:p>
            <a:pPr marL="457200" indent="-223838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Facilitated by the Golgi tendon body.</a:t>
            </a:r>
          </a:p>
          <a:p>
            <a:pPr marL="457200" indent="-223838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00B0F0"/>
              </a:solidFill>
            </a:endParaRPr>
          </a:p>
          <a:p>
            <a:pPr marL="457200" indent="-223838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The reduction in tone of the agonist muscle after contraction is referred to as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post isometric relaxation.</a:t>
            </a:r>
            <a:endParaRPr lang="en-US" sz="2400" dirty="0" smtClean="0">
              <a:solidFill>
                <a:srgbClr val="00B0F0"/>
              </a:solidFill>
            </a:endParaRPr>
          </a:p>
          <a:p>
            <a:pPr marL="457200" indent="-223838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 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359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Ischemic Compression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2132856"/>
            <a:ext cx="4464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</a:rPr>
              <a:t>Mechanical treatment that consists of application of sustained pressure for a long enough time to inactivate trigger points </a:t>
            </a:r>
            <a:r>
              <a:rPr lang="en-US" sz="2400" dirty="0"/>
              <a:t>–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dirty="0" err="1"/>
              <a:t>Travell</a:t>
            </a:r>
            <a:r>
              <a:rPr lang="en-US" dirty="0"/>
              <a:t> &amp; Simons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35707" y="1556792"/>
            <a:ext cx="687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Also called Inhibitory Compression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D059219-7DD2-834E-9C99-72C117979E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3" t="1310" r="678" b="3485"/>
          <a:stretch/>
        </p:blipFill>
        <p:spPr>
          <a:xfrm>
            <a:off x="4742176" y="2200846"/>
            <a:ext cx="3736058" cy="4223821"/>
          </a:xfrm>
          <a:prstGeom prst="rect">
            <a:avLst/>
          </a:prstGeom>
        </p:spPr>
      </p:pic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xmlns="" id="{88357B5C-B518-6D41-A979-CC89F0FDA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29" y="4177748"/>
            <a:ext cx="3816424" cy="22469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133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Ischemic Compression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37" y="1824807"/>
            <a:ext cx="4038600" cy="4347393"/>
          </a:xfr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 anchor="ctr"/>
          <a:lstStyle/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Use pain as a guide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Be careful not to slip off the trigger point – causes needless pain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You should feel the trigger point release</a:t>
            </a:r>
          </a:p>
        </p:txBody>
      </p:sp>
    </p:spTree>
    <p:extLst>
      <p:ext uri="{BB962C8B-B14F-4D97-AF65-F5344CB8AC3E}">
        <p14:creationId xmlns="" xmlns:p14="http://schemas.microsoft.com/office/powerpoint/2010/main" val="246909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Ischemic Compression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5023123"/>
          </a:xfrm>
        </p:spPr>
        <p:txBody>
          <a:bodyPr anchor="ctr">
            <a:normAutofit fontScale="70000" lnSpcReduction="20000"/>
          </a:bodyPr>
          <a:lstStyle/>
          <a:p>
            <a:pPr marL="265113" indent="-265113"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Push </a:t>
            </a:r>
            <a:r>
              <a:rPr lang="en-US" dirty="0">
                <a:solidFill>
                  <a:srgbClr val="00B0F0"/>
                </a:solidFill>
              </a:rPr>
              <a:t>/ relax. Skin blanches then shows reactive hyperemia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Push / relax intermittently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Hold the trigger point for 10 – 90 seconds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 Follow with stretching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pPr marL="169863" indent="-169863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May need to repeat every 2-3 days for  weeks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559264"/>
            <a:ext cx="2443129" cy="136815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6658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Stretch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/>
              <a:t>MAINSTAY of treatment</a:t>
            </a:r>
          </a:p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97"/>
          <a:stretch/>
        </p:blipFill>
        <p:spPr>
          <a:xfrm>
            <a:off x="4637200" y="2852936"/>
            <a:ext cx="4221897" cy="307784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67CBF72E-86D0-5141-8862-4DD2DB4D40A8}"/>
              </a:ext>
            </a:extLst>
          </p:cNvPr>
          <p:cNvGrpSpPr/>
          <p:nvPr/>
        </p:nvGrpSpPr>
        <p:grpSpPr>
          <a:xfrm>
            <a:off x="284904" y="2852936"/>
            <a:ext cx="4290053" cy="3077840"/>
            <a:chOff x="284904" y="2852936"/>
            <a:chExt cx="4290053" cy="307784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4341"/>
            <a:stretch/>
          </p:blipFill>
          <p:spPr>
            <a:xfrm>
              <a:off x="284904" y="2852936"/>
              <a:ext cx="4290053" cy="307784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1053DF26-1FAD-3A4F-A86B-63AF0C9269C1}"/>
                </a:ext>
              </a:extLst>
            </p:cNvPr>
            <p:cNvSpPr/>
            <p:nvPr/>
          </p:nvSpPr>
          <p:spPr>
            <a:xfrm>
              <a:off x="322389" y="2895269"/>
              <a:ext cx="1709611" cy="2712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5437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Stretch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B0F0"/>
                </a:solidFill>
              </a:rPr>
              <a:t>Hold for 90 seconds! </a:t>
            </a:r>
            <a:r>
              <a:rPr lang="en-US" sz="3200" dirty="0">
                <a:solidFill>
                  <a:schemeClr val="tx1"/>
                </a:solidFill>
              </a:rPr>
              <a:t>(</a:t>
            </a:r>
            <a:r>
              <a:rPr lang="en-US" sz="3200" dirty="0" err="1" smtClean="0">
                <a:solidFill>
                  <a:schemeClr val="tx1"/>
                </a:solidFill>
              </a:rPr>
              <a:t>Travell</a:t>
            </a:r>
            <a:r>
              <a:rPr lang="en-US" sz="3200" dirty="0" smtClean="0">
                <a:solidFill>
                  <a:schemeClr val="tx1"/>
                </a:solidFill>
              </a:rPr>
              <a:t>)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21" b="5116"/>
          <a:stretch/>
        </p:blipFill>
        <p:spPr>
          <a:xfrm>
            <a:off x="323528" y="2708920"/>
            <a:ext cx="4896544" cy="38064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5DC571D-4FFC-954E-BDEB-664C9118AF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4800"/>
          <a:stretch/>
        </p:blipFill>
        <p:spPr>
          <a:xfrm>
            <a:off x="5508105" y="2520614"/>
            <a:ext cx="3635896" cy="43373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706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9248DC8-5CA1-3F4D-80C1-174AE1298D3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9850" y="2346736"/>
            <a:ext cx="2387000" cy="30896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32AB978-BD4C-DA47-905A-A4C6AC866F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150" y="2346736"/>
            <a:ext cx="2157944" cy="30896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B6BF8A2-4AC1-254A-9C7C-5A35E135D0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3722" t="524" r="13875" b="1420"/>
          <a:stretch/>
        </p:blipFill>
        <p:spPr>
          <a:xfrm>
            <a:off x="2314279" y="2346736"/>
            <a:ext cx="2281353" cy="30896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DC080AA9-F2F4-3C45-9624-5DD6D15F53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20193"/>
          <a:stretch/>
        </p:blipFill>
        <p:spPr>
          <a:xfrm>
            <a:off x="4604817" y="2347836"/>
            <a:ext cx="1995848" cy="3087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198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429000"/>
            <a:ext cx="3283995" cy="246258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8" r="32616" b="44478"/>
          <a:stretch/>
        </p:blipFill>
        <p:spPr>
          <a:xfrm>
            <a:off x="969881" y="963024"/>
            <a:ext cx="4034166" cy="33709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291"/>
          <a:stretch/>
        </p:blipFill>
        <p:spPr>
          <a:xfrm>
            <a:off x="966200" y="4334003"/>
            <a:ext cx="2168752" cy="15628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800"/>
          <a:stretch/>
        </p:blipFill>
        <p:spPr>
          <a:xfrm>
            <a:off x="3134952" y="4334005"/>
            <a:ext cx="1869095" cy="1557580"/>
          </a:xfrm>
          <a:prstGeom prst="rect">
            <a:avLst/>
          </a:prstGeom>
        </p:spPr>
      </p:pic>
      <p:pic>
        <p:nvPicPr>
          <p:cNvPr id="11" name="Picture 10" descr="2f4oui78via70tq4kpg8mhbi6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7" y="963024"/>
            <a:ext cx="3251681" cy="24928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265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825201" cy="6480720"/>
          </a:xfrm>
        </p:spPr>
      </p:pic>
    </p:spTree>
    <p:extLst>
      <p:ext uri="{BB962C8B-B14F-4D97-AF65-F5344CB8AC3E}">
        <p14:creationId xmlns="" xmlns:p14="http://schemas.microsoft.com/office/powerpoint/2010/main" val="208113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About….?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5023123"/>
          </a:xfrm>
        </p:spPr>
        <p:txBody>
          <a:bodyPr>
            <a:normAutofit fontScale="92500" lnSpcReduction="10000"/>
          </a:bodyPr>
          <a:lstStyle/>
          <a:p>
            <a:pPr marL="442913" indent="-442913">
              <a:buFont typeface="Arial" panose="020B0604020202020204" pitchFamily="34" charset="0"/>
              <a:buChar char="•"/>
            </a:pPr>
            <a:r>
              <a:rPr lang="en-US" dirty="0" smtClean="0"/>
              <a:t>Ultrasound?</a:t>
            </a:r>
          </a:p>
          <a:p>
            <a:pPr marL="1076325" lvl="1" indent="-355600">
              <a:buFont typeface="Wingdings" panose="05000000000000000000" pitchFamily="2" charset="2"/>
              <a:buChar char="§"/>
            </a:pPr>
            <a:r>
              <a:rPr lang="en-US" sz="3200" dirty="0" smtClean="0"/>
              <a:t>Effective as an adjunct</a:t>
            </a:r>
          </a:p>
          <a:p>
            <a:pPr marL="1165225" lvl="1" indent="-442913">
              <a:buFont typeface="Wingdings" panose="05000000000000000000" pitchFamily="2" charset="2"/>
              <a:buChar char="v"/>
            </a:pPr>
            <a:endParaRPr lang="en-US" dirty="0"/>
          </a:p>
          <a:p>
            <a:pPr marL="442913" indent="-442913">
              <a:buFont typeface="Arial" panose="020B0604020202020204" pitchFamily="34" charset="0"/>
              <a:buChar char="•"/>
            </a:pPr>
            <a:r>
              <a:rPr lang="en-US" dirty="0"/>
              <a:t>Electrotherapy?</a:t>
            </a:r>
          </a:p>
          <a:p>
            <a:pPr marL="1076325" indent="-3556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rgbClr val="00B0F0"/>
                </a:solidFill>
              </a:rPr>
              <a:t>TENs, EMS – effect limited to immediately post </a:t>
            </a:r>
            <a:r>
              <a:rPr lang="en-US" sz="3000" dirty="0" smtClean="0">
                <a:solidFill>
                  <a:srgbClr val="00B0F0"/>
                </a:solidFill>
              </a:rPr>
              <a:t>treatment</a:t>
            </a:r>
          </a:p>
          <a:p>
            <a:pPr marL="1076325" indent="-3556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sz="3000" dirty="0" smtClean="0">
              <a:solidFill>
                <a:srgbClr val="00B0F0"/>
              </a:solidFill>
            </a:endParaRPr>
          </a:p>
          <a:p>
            <a:pPr marL="442913" indent="-442913">
              <a:buFont typeface="Arial" panose="020B0604020202020204" pitchFamily="34" charset="0"/>
              <a:buChar char="•"/>
            </a:pPr>
            <a:r>
              <a:rPr lang="en-US" dirty="0" smtClean="0"/>
              <a:t>Acupuncture?</a:t>
            </a:r>
          </a:p>
          <a:p>
            <a:pPr marL="1076325" lvl="1" indent="-355600">
              <a:buFont typeface="Wingdings" panose="05000000000000000000" pitchFamily="2" charset="2"/>
              <a:buChar char="§"/>
            </a:pPr>
            <a:r>
              <a:rPr lang="en-US" sz="3000" dirty="0" smtClean="0"/>
              <a:t>Short-term benefit (2 Cochrane reviews)</a:t>
            </a:r>
          </a:p>
          <a:p>
            <a:pPr marL="1076325" lvl="1" indent="-355600">
              <a:buFont typeface="Wingdings" panose="05000000000000000000" pitchFamily="2" charset="2"/>
              <a:buChar char="§"/>
            </a:pPr>
            <a:r>
              <a:rPr lang="en-US" sz="3000" dirty="0" smtClean="0"/>
              <a:t>But…</a:t>
            </a:r>
          </a:p>
          <a:p>
            <a:pPr marL="1076325" indent="-355600">
              <a:buClr>
                <a:schemeClr val="accent2"/>
              </a:buClr>
            </a:pPr>
            <a:endParaRPr lang="en-US" sz="3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6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Acupuncture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0E3B6924-9250-E04C-BB50-BADFA1082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pPr algn="ctr"/>
            <a:r>
              <a:rPr lang="en-US" dirty="0">
                <a:solidFill>
                  <a:srgbClr val="00B0F0"/>
                </a:solidFill>
              </a:rPr>
              <a:t>Doesn’t work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FF116069-5EDB-FD4F-A2FD-854B6FD166BF}"/>
              </a:ext>
            </a:extLst>
          </p:cNvPr>
          <p:cNvGrpSpPr/>
          <p:nvPr/>
        </p:nvGrpSpPr>
        <p:grpSpPr>
          <a:xfrm>
            <a:off x="217516" y="1844823"/>
            <a:ext cx="8708969" cy="3492905"/>
            <a:chOff x="145327" y="1844823"/>
            <a:chExt cx="8708969" cy="3492905"/>
          </a:xfrm>
        </p:grpSpPr>
        <p:pic>
          <p:nvPicPr>
            <p:cNvPr id="6" name="Picture 5" descr="Acu joke.jpg">
              <a:extLst>
                <a:ext uri="{FF2B5EF4-FFF2-40B4-BE49-F238E27FC236}">
                  <a16:creationId xmlns:a16="http://schemas.microsoft.com/office/drawing/2014/main" xmlns="" id="{DCE77D5F-0CA6-C24C-9EFC-1D413581C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327" y="1844823"/>
              <a:ext cx="3355927" cy="3492904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FFFE7A69-1E44-0A4F-B407-432479F41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35896" y="1844824"/>
              <a:ext cx="5218400" cy="3492904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="" xmlns:p14="http://schemas.microsoft.com/office/powerpoint/2010/main" val="51712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Massage</a:t>
            </a:r>
            <a:endParaRPr lang="en-US" sz="6600" dirty="0"/>
          </a:p>
        </p:txBody>
      </p:sp>
      <p:pic>
        <p:nvPicPr>
          <p:cNvPr id="4" name="Picture 4" descr="L:\Misc Work Topics\Neck Pain &amp; LBP\cat-giving-massage-gif.gif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979712" y="1484784"/>
            <a:ext cx="5112568" cy="4608512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51520" y="6009710"/>
            <a:ext cx="8363272" cy="8482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smtClean="0">
                <a:solidFill>
                  <a:srgbClr val="00B0F0"/>
                </a:solidFill>
              </a:rPr>
              <a:t>Anecdotal evidence that it works, but no good trials.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588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Sleep - </a:t>
            </a:r>
            <a:r>
              <a:rPr lang="en-US" dirty="0" err="1" smtClean="0"/>
              <a:t>Aaaah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Muscle relaxation Plus!</a:t>
            </a:r>
          </a:p>
          <a:p>
            <a:endParaRPr lang="en-US" dirty="0"/>
          </a:p>
        </p:txBody>
      </p:sp>
      <p:pic>
        <p:nvPicPr>
          <p:cNvPr id="10" name="Picture 9" descr="pillow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348880"/>
            <a:ext cx="8208912" cy="4273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Sleep – Pillows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Ask me later</a:t>
            </a:r>
            <a:endParaRPr lang="en-US" sz="4000" dirty="0"/>
          </a:p>
        </p:txBody>
      </p:sp>
      <p:pic>
        <p:nvPicPr>
          <p:cNvPr id="3076" name="Picture 4" descr="Related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09" y="2035929"/>
            <a:ext cx="4864730" cy="29813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latex gel pillow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442" y="4797152"/>
            <a:ext cx="4562651" cy="1762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pillow purl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511" y="5017266"/>
            <a:ext cx="4536504" cy="1927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F55AAF1-0F54-064C-AE7F-E406CD73D9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t="28856" b="26168"/>
          <a:stretch/>
        </p:blipFill>
        <p:spPr>
          <a:xfrm>
            <a:off x="4574773" y="2406780"/>
            <a:ext cx="4375991" cy="196815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Toys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50872"/>
            <a:ext cx="3789040" cy="39330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7639886-AC93-3048-93E9-F2D64E01C12B}"/>
              </a:ext>
            </a:extLst>
          </p:cNvPr>
          <p:cNvSpPr/>
          <p:nvPr/>
        </p:nvSpPr>
        <p:spPr>
          <a:xfrm>
            <a:off x="7884368" y="116632"/>
            <a:ext cx="1080120" cy="10801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0039891-1852-0E47-ABCE-8A416FC634D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8314" y="1700808"/>
            <a:ext cx="2060848" cy="2060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8F95CD3-D129-3646-9D41-D01426FFFB6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717032"/>
            <a:ext cx="2823747" cy="28943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5ECDD31-D693-0A4B-9210-E74C5E6FE6A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3731" y="4725144"/>
            <a:ext cx="2292352" cy="22923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7FB1299-EE12-444F-85AE-D347C94E004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69907" y="482221"/>
            <a:ext cx="4260701" cy="4260701"/>
          </a:xfrm>
          <a:prstGeom prst="rect">
            <a:avLst/>
          </a:prstGeom>
        </p:spPr>
      </p:pic>
      <p:pic>
        <p:nvPicPr>
          <p:cNvPr id="10" name="Picture 6" descr="Image result for myofascial stretch equipmen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67505" y="4505573"/>
            <a:ext cx="4301619" cy="22110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5072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873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265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552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Etiology </a:t>
            </a:r>
          </a:p>
        </p:txBody>
      </p:sp>
      <p:pic>
        <p:nvPicPr>
          <p:cNvPr id="6" name="Content Placeholder 5" descr="images (37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122836" y="4801800"/>
            <a:ext cx="2536074" cy="1682588"/>
          </a:xfrm>
          <a:prstGeom prst="rect">
            <a:avLst/>
          </a:prstGeom>
        </p:spPr>
      </p:pic>
      <p:pic>
        <p:nvPicPr>
          <p:cNvPr id="10" name="Picture 9" descr="350xNxLumbar-facet-syndrome-whiplash-1.jpg.pagespeed.ic.GtGxMu_kL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7878" y="1730837"/>
            <a:ext cx="2594919" cy="1645920"/>
          </a:xfrm>
          <a:prstGeom prst="rect">
            <a:avLst/>
          </a:prstGeom>
        </p:spPr>
      </p:pic>
      <p:pic>
        <p:nvPicPr>
          <p:cNvPr id="11" name="Picture 10" descr="hippo balanc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0909" y="3374527"/>
            <a:ext cx="2276256" cy="1713783"/>
          </a:xfrm>
          <a:prstGeom prst="rect">
            <a:avLst/>
          </a:prstGeom>
        </p:spPr>
      </p:pic>
      <p:pic>
        <p:nvPicPr>
          <p:cNvPr id="9" name="Picture 8" descr="images (45).jpg"/>
          <p:cNvPicPr>
            <a:picLocks noChangeAspect="1"/>
          </p:cNvPicPr>
          <p:nvPr/>
        </p:nvPicPr>
        <p:blipFill rotWithShape="1">
          <a:blip r:embed="rId5" cstate="print"/>
          <a:srcRect l="26748"/>
          <a:stretch/>
        </p:blipFill>
        <p:spPr>
          <a:xfrm>
            <a:off x="604734" y="3374527"/>
            <a:ext cx="1518101" cy="3114320"/>
          </a:xfrm>
          <a:prstGeom prst="rect">
            <a:avLst/>
          </a:prstGeom>
        </p:spPr>
      </p:pic>
      <p:pic>
        <p:nvPicPr>
          <p:cNvPr id="8" name="Picture 7" descr="images (52).jpg"/>
          <p:cNvPicPr>
            <a:picLocks noChangeAspect="1"/>
          </p:cNvPicPr>
          <p:nvPr/>
        </p:nvPicPr>
        <p:blipFill rotWithShape="1">
          <a:blip r:embed="rId6" cstate="print"/>
          <a:srcRect b="15849"/>
          <a:stretch/>
        </p:blipFill>
        <p:spPr>
          <a:xfrm>
            <a:off x="4660909" y="5056164"/>
            <a:ext cx="2276256" cy="14282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E11AF0D-0249-2B41-B857-0C800ADA3F2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10138"/>
          <a:stretch/>
        </p:blipFill>
        <p:spPr>
          <a:xfrm>
            <a:off x="3236699" y="1730837"/>
            <a:ext cx="2731179" cy="16459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C9C064C-597C-AF4E-B8AE-E82EE252EE5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22836" y="3374527"/>
            <a:ext cx="2536074" cy="14272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52B87DE0-EA85-F34B-B5D3-2D880AC3CE4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b="6172"/>
          <a:stretch/>
        </p:blipFill>
        <p:spPr>
          <a:xfrm>
            <a:off x="606734" y="1730837"/>
            <a:ext cx="2629965" cy="1645920"/>
          </a:xfrm>
          <a:prstGeom prst="rect">
            <a:avLst/>
          </a:prstGeom>
        </p:spPr>
      </p:pic>
      <p:pic>
        <p:nvPicPr>
          <p:cNvPr id="3" name="Picture 2" descr="Image result for slouching  at desk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677" y="3380419"/>
            <a:ext cx="1660735" cy="3108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1303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 anchor="ctr"/>
          <a:lstStyle/>
          <a:p>
            <a:pPr marL="233363" indent="-233363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Ischemia (focal) contributes to muscle spasm – contraction</a:t>
            </a:r>
          </a:p>
          <a:p>
            <a:pPr marL="233363" indent="-233363"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233363" indent="-233363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Develop restriction in muscles and joint range of motion</a:t>
            </a:r>
          </a:p>
          <a:p>
            <a:pPr marL="233363" indent="-233363">
              <a:buFont typeface="Arial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  <a:p>
            <a:pPr marL="233363" indent="-233363"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Taut band – “knot”</a:t>
            </a:r>
          </a:p>
        </p:txBody>
      </p:sp>
      <p:pic>
        <p:nvPicPr>
          <p:cNvPr id="5" name="Content Placeholder 4" descr="muscle-fibers-trigger-point-up-close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/>
          <a:srcRect l="3139" t="2475" r="3084" b="9162"/>
          <a:stretch/>
        </p:blipFill>
        <p:spPr>
          <a:xfrm>
            <a:off x="5010289" y="1737624"/>
            <a:ext cx="3414139" cy="4342873"/>
          </a:xfrm>
          <a:prstGeom prst="roundRect">
            <a:avLst>
              <a:gd name="adj" fmla="val 4946"/>
            </a:avLst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4561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395536" y="1633830"/>
            <a:ext cx="4176464" cy="4824536"/>
          </a:xfrm>
        </p:spPr>
        <p:txBody>
          <a:bodyPr anchor="ctr"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Stiffness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Autonomic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“Dead arm”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Paresthesias 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Weakness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“Cervical angina”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Radiation 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Heaviness</a:t>
            </a:r>
            <a:endParaRPr lang="en-US" dirty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Fatigue 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B0F0"/>
                </a:solidFill>
              </a:rPr>
              <a:t>Dysmenorrhea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8F7914A-88A8-FC48-B696-304610F60D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631" t="7726" r="51747" b="2011"/>
          <a:stretch/>
        </p:blipFill>
        <p:spPr>
          <a:xfrm>
            <a:off x="4860032" y="1479044"/>
            <a:ext cx="3289312" cy="513410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7B5A129E-5FCD-194B-994B-F9CC1F605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dirty="0"/>
              <a:t>Symptoms</a:t>
            </a:r>
            <a:r>
              <a:rPr lang="en-US" sz="6000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9937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Symptoms </a:t>
            </a:r>
            <a:endParaRPr lang="en-US" dirty="0"/>
          </a:p>
        </p:txBody>
      </p:sp>
      <p:pic>
        <p:nvPicPr>
          <p:cNvPr id="8" name="Content Placeholder 5" descr="whats-wrong-with-me-s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060848"/>
            <a:ext cx="4498382" cy="3888432"/>
          </a:xfrm>
        </p:spPr>
      </p:pic>
      <p:pic>
        <p:nvPicPr>
          <p:cNvPr id="9" name="Picture 8" descr="dead arm__DV_201105102039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412776"/>
            <a:ext cx="3327400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939</Words>
  <Application>Microsoft Office PowerPoint</Application>
  <PresentationFormat>Presentazione su schermo (4:3)</PresentationFormat>
  <Paragraphs>268</Paragraphs>
  <Slides>59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59</vt:i4>
      </vt:variant>
    </vt:vector>
  </HeadingPairs>
  <TitlesOfParts>
    <vt:vector size="60" baseType="lpstr">
      <vt:lpstr>Foundry</vt:lpstr>
      <vt:lpstr>Myofascial Pain Syndrome Manual Techniques &amp; Injections as a Complement</vt:lpstr>
      <vt:lpstr>Diapositiva 2</vt:lpstr>
      <vt:lpstr> </vt:lpstr>
      <vt:lpstr>Syracuse</vt:lpstr>
      <vt:lpstr>Diapositiva 5</vt:lpstr>
      <vt:lpstr>Etiology </vt:lpstr>
      <vt:lpstr>Etiology</vt:lpstr>
      <vt:lpstr>Symptoms </vt:lpstr>
      <vt:lpstr>Symptoms </vt:lpstr>
      <vt:lpstr>Symptoms </vt:lpstr>
      <vt:lpstr>Physical Examination </vt:lpstr>
      <vt:lpstr>Trigger points </vt:lpstr>
      <vt:lpstr>Physical examination </vt:lpstr>
      <vt:lpstr>Focal Muscle Tenderness</vt:lpstr>
      <vt:lpstr>Differential Diagnosis </vt:lpstr>
      <vt:lpstr>Differential Diagnosis </vt:lpstr>
      <vt:lpstr>Treatment </vt:lpstr>
      <vt:lpstr>Treatment Algorithm </vt:lpstr>
      <vt:lpstr>Treatment </vt:lpstr>
      <vt:lpstr>Injections</vt:lpstr>
      <vt:lpstr>Injections</vt:lpstr>
      <vt:lpstr>Injections</vt:lpstr>
      <vt:lpstr>Injections</vt:lpstr>
      <vt:lpstr>Injections</vt:lpstr>
      <vt:lpstr>Injections - What</vt:lpstr>
      <vt:lpstr>Lidocaine</vt:lpstr>
      <vt:lpstr>Steroids</vt:lpstr>
      <vt:lpstr>Botulinum toxin</vt:lpstr>
      <vt:lpstr>Nothing? Dry Needling</vt:lpstr>
      <vt:lpstr>Dry Needling</vt:lpstr>
      <vt:lpstr>Ultrasound</vt:lpstr>
      <vt:lpstr>Injection</vt:lpstr>
      <vt:lpstr>Where to inject?</vt:lpstr>
      <vt:lpstr>Needling: Where</vt:lpstr>
      <vt:lpstr>Diapositiva 35</vt:lpstr>
      <vt:lpstr>Stretching Techniques</vt:lpstr>
      <vt:lpstr>Spray &amp; Stretch</vt:lpstr>
      <vt:lpstr>Spray &amp; Stretch</vt:lpstr>
      <vt:lpstr>Strain - Counterstrain</vt:lpstr>
      <vt:lpstr>Strain - Counterstrain</vt:lpstr>
      <vt:lpstr>Muscle Energy</vt:lpstr>
      <vt:lpstr>Muscle Energy</vt:lpstr>
      <vt:lpstr>Muscle Energy</vt:lpstr>
      <vt:lpstr>Muscle Energy</vt:lpstr>
      <vt:lpstr>Ischemic Compression</vt:lpstr>
      <vt:lpstr>Ischemic Compression</vt:lpstr>
      <vt:lpstr>Ischemic Compression</vt:lpstr>
      <vt:lpstr>Self Stretch</vt:lpstr>
      <vt:lpstr>Self Stretch</vt:lpstr>
      <vt:lpstr>Diapositiva 50</vt:lpstr>
      <vt:lpstr>Diapositiva 51</vt:lpstr>
      <vt:lpstr>What About….?</vt:lpstr>
      <vt:lpstr>Acupuncture</vt:lpstr>
      <vt:lpstr>Massage</vt:lpstr>
      <vt:lpstr>Sleep - Aaaah</vt:lpstr>
      <vt:lpstr>Sleep – Pillows</vt:lpstr>
      <vt:lpstr>Toys</vt:lpstr>
      <vt:lpstr>Diapositiva 58</vt:lpstr>
      <vt:lpstr>Diapositiva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Cervical Myofascial Pain Syndrome – Manual Techniques &amp; Injections as a Complement</dc:title>
  <dc:creator>ולנטין אלירן</dc:creator>
  <cp:lastModifiedBy>Cirillo</cp:lastModifiedBy>
  <cp:revision>97</cp:revision>
  <dcterms:created xsi:type="dcterms:W3CDTF">2018-10-24T11:16:14Z</dcterms:created>
  <dcterms:modified xsi:type="dcterms:W3CDTF">2018-11-14T14:30:54Z</dcterms:modified>
</cp:coreProperties>
</file>