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37"/>
  </p:notesMasterIdLst>
  <p:sldIdLst>
    <p:sldId id="511" r:id="rId2"/>
    <p:sldId id="512" r:id="rId3"/>
    <p:sldId id="513" r:id="rId4"/>
    <p:sldId id="514" r:id="rId5"/>
    <p:sldId id="515" r:id="rId6"/>
    <p:sldId id="516" r:id="rId7"/>
    <p:sldId id="480" r:id="rId8"/>
    <p:sldId id="478" r:id="rId9"/>
    <p:sldId id="481" r:id="rId10"/>
    <p:sldId id="482" r:id="rId11"/>
    <p:sldId id="483" r:id="rId12"/>
    <p:sldId id="484" r:id="rId13"/>
    <p:sldId id="485" r:id="rId14"/>
    <p:sldId id="486" r:id="rId15"/>
    <p:sldId id="488" r:id="rId16"/>
    <p:sldId id="487" r:id="rId17"/>
    <p:sldId id="489" r:id="rId18"/>
    <p:sldId id="490" r:id="rId19"/>
    <p:sldId id="492" r:id="rId20"/>
    <p:sldId id="496" r:id="rId21"/>
    <p:sldId id="497" r:id="rId22"/>
    <p:sldId id="500" r:id="rId23"/>
    <p:sldId id="501" r:id="rId24"/>
    <p:sldId id="498" r:id="rId25"/>
    <p:sldId id="504" r:id="rId26"/>
    <p:sldId id="499" r:id="rId27"/>
    <p:sldId id="495" r:id="rId28"/>
    <p:sldId id="502" r:id="rId29"/>
    <p:sldId id="503" r:id="rId30"/>
    <p:sldId id="505" r:id="rId31"/>
    <p:sldId id="507" r:id="rId32"/>
    <p:sldId id="508" r:id="rId33"/>
    <p:sldId id="510" r:id="rId34"/>
    <p:sldId id="477" r:id="rId35"/>
    <p:sldId id="517" r:id="rId36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256B712F-11EF-40A5-8F10-D1F3E5E6D1B0}">
          <p14:sldIdLst>
            <p14:sldId id="511"/>
            <p14:sldId id="512"/>
            <p14:sldId id="513"/>
            <p14:sldId id="514"/>
            <p14:sldId id="515"/>
            <p14:sldId id="516"/>
            <p14:sldId id="480"/>
            <p14:sldId id="478"/>
            <p14:sldId id="481"/>
            <p14:sldId id="482"/>
            <p14:sldId id="483"/>
            <p14:sldId id="484"/>
            <p14:sldId id="485"/>
            <p14:sldId id="486"/>
            <p14:sldId id="488"/>
          </p14:sldIdLst>
        </p14:section>
        <p14:section name="Başlıksız Bölüm" id="{88E0D594-9595-4BEB-88EA-3DF2F28B7C9D}">
          <p14:sldIdLst>
            <p14:sldId id="487"/>
            <p14:sldId id="489"/>
            <p14:sldId id="490"/>
            <p14:sldId id="492"/>
            <p14:sldId id="496"/>
            <p14:sldId id="497"/>
            <p14:sldId id="500"/>
            <p14:sldId id="501"/>
            <p14:sldId id="498"/>
            <p14:sldId id="504"/>
            <p14:sldId id="499"/>
            <p14:sldId id="495"/>
            <p14:sldId id="502"/>
            <p14:sldId id="503"/>
            <p14:sldId id="505"/>
            <p14:sldId id="507"/>
            <p14:sldId id="508"/>
            <p14:sldId id="510"/>
            <p14:sldId id="477"/>
            <p14:sldId id="5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30" autoAdjust="0"/>
    <p:restoredTop sz="86429" autoAdjust="0"/>
  </p:normalViewPr>
  <p:slideViewPr>
    <p:cSldViewPr>
      <p:cViewPr varScale="1">
        <p:scale>
          <a:sx n="79" d="100"/>
          <a:sy n="79" d="100"/>
        </p:scale>
        <p:origin x="13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8189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-44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fld id="{9012C379-F74C-4A1D-B097-E3399EB79182}" type="datetimeFigureOut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Verdana" pitchFamily="34" charset="0"/>
              </a:defRPr>
            </a:lvl1pPr>
          </a:lstStyle>
          <a:p>
            <a:fld id="{29CE7B77-9D5F-4734-A727-75282220A2CD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746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9D7213D-4FA4-48FE-8610-BE333F523E76}" type="slidenum">
              <a:rPr lang="en-US" altLang="en-US" sz="12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</a:t>
            </a:fld>
            <a:endParaRPr lang="en-US" altLang="en-US" sz="1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 altLang="en-US" smtClean="0">
              <a:latin typeface="Times New Roman" panose="02020603050405020304" pitchFamily="18" charset="0"/>
            </a:endParaRPr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>
              <a:buSzPct val="100000"/>
            </a:pPr>
            <a:fld id="{7ABA8082-AF0A-4564-8478-629C736F4416}" type="slidenum">
              <a:rPr lang="tr-TR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pPr algn="r">
                <a:buSzPct val="100000"/>
              </a:pPr>
              <a:t>1</a:t>
            </a:fld>
            <a:endParaRPr lang="tr-TR" altLang="en-US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590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6148" name="Slayt Numarası Yer Tutucusu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8FDF722-6E59-41B0-A7C1-4F58D61DF7C9}" type="slidenum">
              <a:rPr lang="en-US" altLang="en-US" sz="12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</a:t>
            </a:fld>
            <a:endParaRPr lang="en-US" altLang="en-US" sz="1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066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8196" name="Slayt Numarası Yer Tutucusu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4482D555-6429-4761-A8D4-F86CE453F961}" type="slidenum">
              <a:rPr lang="en-US" altLang="en-US" sz="12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</a:t>
            </a:fld>
            <a:endParaRPr lang="en-US" altLang="en-US" sz="1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425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Times New Roman" panose="02020603050405020304" pitchFamily="18" charset="0"/>
            </a:endParaRPr>
          </a:p>
        </p:txBody>
      </p:sp>
      <p:sp>
        <p:nvSpPr>
          <p:cNvPr id="11268" name="Slayt Numarası Yer Tutucusu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0CB4E02-E7D9-4F01-9484-FA73EA9C0F32}" type="slidenum">
              <a:rPr lang="tr-TR" altLang="tr-TR" smtClean="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tr-TR" altLang="tr-TR" smtClean="0">
              <a:solidFill>
                <a:schemeClr val="tx1"/>
              </a:solidFill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3809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13316" name="Slayt Numarası Yer Tutucusu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6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BCC3A00-2101-4093-A78F-961A7967A9A6}" type="slidenum">
              <a:rPr lang="en-US" altLang="en-US" sz="12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6</a:t>
            </a:fld>
            <a:endParaRPr lang="en-US" altLang="en-US" sz="1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136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E7B77-9D5F-4734-A727-75282220A2CD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1520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E7B77-9D5F-4734-A727-75282220A2CD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785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E7B77-9D5F-4734-A727-75282220A2CD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6128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A4C18-DB63-4B10-A7C2-21E463C620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37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9 Düz Bağlayıcı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5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3B7CC-3BD3-4F48-9DD5-A2646001D911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6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1378D-E56A-4068-8E1D-08B594D2EF02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72A09-2A26-419C-8578-8F78FFC57227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46771-D888-4EC0-95A9-A6577CB3EC31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0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5" name="41 Dikdörtgen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6" name="42 Dikdörtgen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7" name="43 Dikdörtgen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8" name="45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9" name="46 Düz Bağlayıcı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10" name="47 Düz Bağlayıcı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11" name="48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12" name="49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3" name="5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4" name="51 Oval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5" name="52 Oval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6" name="53 Oval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7" name="54 Oval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8" name="55 Düz Bağlayıcı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A96D7-726B-422B-A594-92689105F404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20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1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fld id="{5AFCFD25-64F5-4F6D-9CE4-67C8B47CD30A}" type="slidenum">
              <a:rPr lang="tr-TR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778C5-19A0-46A9-AB6A-A50519482144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90D80-FB91-4842-BBEE-46F0C1F66907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8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Verdana" pitchFamily="34" charset="0"/>
            </a:endParaRPr>
          </a:p>
        </p:txBody>
      </p:sp>
      <p:sp>
        <p:nvSpPr>
          <p:cNvPr id="4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5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5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7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pic>
        <p:nvPicPr>
          <p:cNvPr id="9" name="Picture 66" descr="istanbul-4-web-bann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37300"/>
            <a:ext cx="91440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EEE23-B679-47B9-AB8C-0FB3CFE2DBF0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fld id="{879C93F6-CE10-41EB-A547-BBC3DFBBCC8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2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7726D-196B-49C8-B854-0676935C808C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0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Verdana" pitchFamily="34" charset="0"/>
            </a:endParaRPr>
          </a:p>
        </p:txBody>
      </p:sp>
      <p:sp>
        <p:nvSpPr>
          <p:cNvPr id="6" name="41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Verdana" pitchFamily="34" charset="0"/>
            </a:endParaRPr>
          </a:p>
        </p:txBody>
      </p:sp>
      <p:sp>
        <p:nvSpPr>
          <p:cNvPr id="7" name="42 Düz Bağlayıcı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43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9" name="44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0" name="45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" name="46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2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E89CC-B738-40C6-B3E3-976D9162DC18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13" name="21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fld id="{6B1717C4-5F5B-49A8-A955-69D09B90F406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4" name="22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0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>
              <a:latin typeface="Verdana" pitchFamily="34" charset="0"/>
            </a:endParaRPr>
          </a:p>
        </p:txBody>
      </p:sp>
      <p:sp>
        <p:nvSpPr>
          <p:cNvPr id="6" name="41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7" name="42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43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9" name="44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" name="45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Verdana" pitchFamily="34" charset="0"/>
            </a:endParaRPr>
          </a:p>
        </p:txBody>
      </p:sp>
      <p:sp>
        <p:nvSpPr>
          <p:cNvPr id="11" name="46 Düz Bağlayıcı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1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996D1-9533-4D1C-B4B3-CBDF1F9F88E1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13" name="17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fld id="{B9C888DF-A582-4338-95B5-750BDD705548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4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2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50F61675-8642-4FC6-8418-175F251499A6}" type="datetime1">
              <a:rPr lang="tr-TR"/>
              <a:pPr>
                <a:defRPr/>
              </a:pPr>
              <a:t>12.11.2018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2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pic>
        <p:nvPicPr>
          <p:cNvPr id="1030" name="Picture 66" descr="istanbul-4-web-banne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37300"/>
            <a:ext cx="91440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43" r:id="rId2"/>
    <p:sldLayoutId id="2147483850" r:id="rId3"/>
    <p:sldLayoutId id="2147483844" r:id="rId4"/>
    <p:sldLayoutId id="2147483845" r:id="rId5"/>
    <p:sldLayoutId id="2147483851" r:id="rId6"/>
    <p:sldLayoutId id="2147483846" r:id="rId7"/>
    <p:sldLayoutId id="2147483852" r:id="rId8"/>
    <p:sldLayoutId id="2147483853" r:id="rId9"/>
    <p:sldLayoutId id="2147483847" r:id="rId10"/>
    <p:sldLayoutId id="214748384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fprm.net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fprm.net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s://spineina.com/pain-management-interventional-therapeutic-injection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ancer-pain-management-interventional-therapies" TargetMode="External"/><Relationship Id="rId2" Type="http://schemas.openxmlformats.org/officeDocument/2006/relationships/hyperlink" Target="http://www.uptodate.com/contents/overview-of-the-treatment-of-chronic-non-cancer-pai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ancer-pain-management-interventional-therapies" TargetMode="External"/><Relationship Id="rId2" Type="http://schemas.openxmlformats.org/officeDocument/2006/relationships/hyperlink" Target="http://www.uptodate.com/contents/overview-of-the-treatment-of-chronic-non-cancer-pai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ancer-pain-management-interventional-therapies" TargetMode="External"/><Relationship Id="rId2" Type="http://schemas.openxmlformats.org/officeDocument/2006/relationships/hyperlink" Target="http://www.uptodate.com/contents/overview-of-the-treatment-of-chronic-non-cancer-pai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ancer-pain-management-interventional-therapies" TargetMode="External"/><Relationship Id="rId2" Type="http://schemas.openxmlformats.org/officeDocument/2006/relationships/hyperlink" Target="http://www.uptodate.com/contents/overview-of-the-treatment-of-chronic-non-cancer-pai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ancer-pain-management-interventional-therapies" TargetMode="External"/><Relationship Id="rId2" Type="http://schemas.openxmlformats.org/officeDocument/2006/relationships/hyperlink" Target="http://www.uptodate.com/contents/overview-of-the-treatment-of-chronic-non-cancer-pai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mailto:gulserena@gmail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15478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76093"/>
            <a:ext cx="4339183" cy="32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375667" y="1340768"/>
            <a:ext cx="8660829" cy="1435325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tr-TR" altLang="en-US" sz="2800" b="1" dirty="0" smtClean="0"/>
              <a:t>MEDITERRANEAN FORUM OF PHYSICAL AND REHABILITATION MEDICINE (MFPRM)</a:t>
            </a:r>
            <a:endParaRPr lang="en-US" alt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62183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t="12152" r="1176" b="5577"/>
          <a:stretch/>
        </p:blipFill>
        <p:spPr>
          <a:xfrm>
            <a:off x="72008" y="1484784"/>
            <a:ext cx="9036496" cy="4248472"/>
          </a:xfrm>
          <a:prstGeom prst="rect">
            <a:avLst/>
          </a:prstGeom>
        </p:spPr>
      </p:pic>
      <p:sp>
        <p:nvSpPr>
          <p:cNvPr id="6" name="İçerik Yer Tutucusu 2"/>
          <p:cNvSpPr txBox="1">
            <a:spLocks/>
          </p:cNvSpPr>
          <p:nvPr/>
        </p:nvSpPr>
        <p:spPr bwMode="auto">
          <a:xfrm>
            <a:off x="683568" y="476672"/>
            <a:ext cx="77928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JOIN </a:t>
            </a:r>
            <a:r>
              <a:rPr lang="tr-TR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the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 MFPRM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33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388" t="12200" r="788" b="5201"/>
          <a:stretch/>
        </p:blipFill>
        <p:spPr>
          <a:xfrm>
            <a:off x="72008" y="1484784"/>
            <a:ext cx="9036496" cy="4248472"/>
          </a:xfrm>
          <a:prstGeom prst="rect">
            <a:avLst/>
          </a:prstGeom>
        </p:spPr>
      </p:pic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683568" y="476672"/>
            <a:ext cx="77928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JOIN </a:t>
            </a:r>
            <a:r>
              <a:rPr lang="tr-TR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the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 MFPRM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17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28215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T</a:t>
            </a:r>
            <a:r>
              <a:rPr lang="tr-TR" sz="2400" b="1" dirty="0" smtClean="0"/>
              <a:t>HE HISTORY OF INJECTIONS AND INTERVENTIONAL THERAPY FOR MUSCULOSKELETAL DISEASES IN MEDITERRANEAN AREA</a:t>
            </a:r>
            <a:endParaRPr lang="tr-TR" sz="2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611560" y="4480520"/>
            <a:ext cx="7715200" cy="2116832"/>
          </a:xfrm>
        </p:spPr>
        <p:txBody>
          <a:bodyPr/>
          <a:lstStyle/>
          <a:p>
            <a:pPr marL="0" indent="0" algn="ctr">
              <a:buNone/>
            </a:pP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 Gulseren Akyuz, M.D.</a:t>
            </a:r>
          </a:p>
          <a:p>
            <a:pPr marL="0" indent="0" algn="ctr">
              <a:buNone/>
            </a:pP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Marmara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University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Faculty</a:t>
            </a:r>
            <a:endParaRPr lang="tr-TR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Dept of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Physical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Medicine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Rehabilitation</a:t>
            </a:r>
            <a:endParaRPr lang="tr-TR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Division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Medicine</a:t>
            </a:r>
            <a:endParaRPr lang="tr-TR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Istanbul</a:t>
            </a:r>
            <a:r>
              <a:rPr lang="tr-T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Turkey</a:t>
            </a:r>
            <a:endParaRPr lang="tr-TR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1700808"/>
            <a:ext cx="4014467" cy="245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2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435280" cy="4637112"/>
          </a:xfrm>
        </p:spPr>
        <p:txBody>
          <a:bodyPr/>
          <a:lstStyle/>
          <a:p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patient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suffers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debilitating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painful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symptoms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persist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despite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conservative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therapies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interventional pain management such as therapeutic injections may be recommended</a:t>
            </a:r>
            <a:endParaRPr lang="tr-T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goals of these injections are to reduce and relieve pain and/or manage disabling symptoms while improving a patient’s overall quality of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life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These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injections also help the physician pinpoint the pain generator and target a therapeutic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solution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r-TR" sz="1800" dirty="0"/>
          </a:p>
        </p:txBody>
      </p:sp>
      <p:sp>
        <p:nvSpPr>
          <p:cNvPr id="4" name="Dikdörtgen 3"/>
          <p:cNvSpPr/>
          <p:nvPr/>
        </p:nvSpPr>
        <p:spPr>
          <a:xfrm>
            <a:off x="323528" y="601199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sz="1800" dirty="0" smtClean="0">
              <a:solidFill>
                <a:srgbClr val="FF0000"/>
              </a:solidFill>
            </a:endParaRPr>
          </a:p>
          <a:p>
            <a:pPr algn="ctr"/>
            <a:endParaRPr lang="tr-TR" sz="18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6021288"/>
            <a:ext cx="8435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800" b="1" dirty="0">
                <a:hlinkClick r:id="rId2"/>
              </a:rPr>
              <a:t>https://spineina.com/pain-management-interventional-therapeutic-injections</a:t>
            </a:r>
            <a:r>
              <a:rPr lang="tr-TR" sz="1800" b="1" dirty="0" smtClean="0">
                <a:hlinkClick r:id="rId2"/>
              </a:rPr>
              <a:t>/</a:t>
            </a:r>
            <a:r>
              <a:rPr lang="tr-TR" sz="1800" b="1" dirty="0" smtClean="0"/>
              <a:t> </a:t>
            </a:r>
            <a:endParaRPr lang="tr-TR" sz="1800" b="1" dirty="0"/>
          </a:p>
        </p:txBody>
      </p:sp>
      <p:sp>
        <p:nvSpPr>
          <p:cNvPr id="7" name="Unvan 1"/>
          <p:cNvSpPr>
            <a:spLocks noGrp="1"/>
          </p:cNvSpPr>
          <p:nvPr>
            <p:ph type="title"/>
          </p:nvPr>
        </p:nvSpPr>
        <p:spPr>
          <a:xfrm>
            <a:off x="848816" y="446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6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435280" cy="5616624"/>
          </a:xfrm>
        </p:spPr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Soft tissue and joint </a:t>
            </a:r>
            <a:r>
              <a:rPr lang="en-US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into soft tissue and joints are often performed in the management of common chronic non-cancer pain syndromes, such as myofascial pain or painful </a:t>
            </a:r>
            <a:r>
              <a:rPr lang="en-US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arthropathy</a:t>
            </a:r>
            <a:endParaRPr lang="tr-T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Trigger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Joint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Botulinum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toxin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Spine-related injections for back or neck </a:t>
            </a:r>
            <a:r>
              <a:rPr lang="en-US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 are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commonly performed to address acute and chronic, non-cancer, low back and neck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pidural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steroid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acet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joint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Caudal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acroiliac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joint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acet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denervation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approaches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6372617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 smtClean="0">
                <a:hlinkClick r:id="rId2"/>
              </a:rPr>
              <a:t>www.uptodate.com/contents/overview-of-the-treatment-of-chronic-non-cancer-pain</a:t>
            </a:r>
            <a:endParaRPr lang="tr-TR" sz="1600" b="1" dirty="0" smtClean="0"/>
          </a:p>
          <a:p>
            <a:pPr algn="ctr"/>
            <a:r>
              <a:rPr lang="tr-TR" sz="1600" b="1" dirty="0" smtClean="0">
                <a:hlinkClick r:id="rId3"/>
              </a:rPr>
              <a:t>www.uptodate.com/contents/cancer-pain-management-interventional-therapies</a:t>
            </a:r>
            <a:r>
              <a:rPr lang="tr-TR" sz="1600" b="1" dirty="0" smtClean="0"/>
              <a:t> </a:t>
            </a:r>
            <a:endParaRPr lang="tr-TR" sz="1600" b="1" dirty="0"/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848816" y="446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18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075240" cy="4752528"/>
          </a:xfrm>
        </p:spPr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Vertebral augmentation </a:t>
            </a:r>
            <a:r>
              <a:rPr lang="en-US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procedures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Vertebral augmentation techniques have been used for treatment of painful vertebral collapse in patients with osteoporosis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bone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metastases 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Vertebroplasty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Kyphoplasty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edial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branch radiofrequency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ablation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acet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joint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5661248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 smtClean="0">
                <a:hlinkClick r:id="rId2"/>
              </a:rPr>
              <a:t>www.uptodate.com/contents/overview-of-the-treatment-of-chronic-non-cancer-pain</a:t>
            </a:r>
            <a:endParaRPr lang="tr-TR" sz="1600" b="1" dirty="0" smtClean="0"/>
          </a:p>
          <a:p>
            <a:pPr algn="ctr"/>
            <a:r>
              <a:rPr lang="tr-TR" sz="1600" b="1" dirty="0" smtClean="0">
                <a:hlinkClick r:id="rId3"/>
              </a:rPr>
              <a:t>www.uptodate.com/contents/cancer-pain-management-interventional-therapies</a:t>
            </a:r>
            <a:r>
              <a:rPr lang="tr-TR" sz="1600" b="1" dirty="0" smtClean="0"/>
              <a:t> </a:t>
            </a:r>
            <a:endParaRPr lang="tr-TR" sz="1600" b="1" dirty="0"/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848816" y="446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945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8816" y="446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64976" y="980728"/>
            <a:ext cx="8435280" cy="5616624"/>
          </a:xfrm>
        </p:spPr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Neural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b="1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Blockadge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Nerve blocks involve injection of a drug in proximity to a nerve to provide analgesia or anesthesia. Nerve blocks for chronic pain may be diagnostic, prognostic, or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therapeutic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Diagnostic</a:t>
            </a:r>
            <a:r>
              <a:rPr lang="tr-TR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nerve</a:t>
            </a:r>
            <a:r>
              <a:rPr lang="tr-TR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performed in an effort to better understand the “generator” of the pain or the neural basis for afferent transmission of noxious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stimuli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sz="1700" dirty="0" smtClean="0">
                <a:latin typeface="Calibri" panose="020F0502020204030204" pitchFamily="34" charset="0"/>
                <a:cs typeface="Calibri" panose="020F0502020204030204" pitchFamily="34" charset="0"/>
              </a:rPr>
              <a:t>Local 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anesthetic (LA) blocks of somatic nerves, which interrupt both sensory and motor neural activity, can be useful in localizing the afferent pathway involved in sustaining the </a:t>
            </a:r>
            <a:r>
              <a:rPr lang="en-US" sz="1700" dirty="0" smtClean="0"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Prognostic</a:t>
            </a:r>
            <a:r>
              <a:rPr lang="tr-TR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nerve</a:t>
            </a:r>
            <a:r>
              <a:rPr lang="tr-TR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Prognostic blocks using LA are performed prior to planned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procedures to determine whether denervation is likely to relieve the pain and whether the sensory loss is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tolerable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Therapeutic</a:t>
            </a:r>
            <a:r>
              <a:rPr lang="tr-TR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nerve</a:t>
            </a:r>
            <a:r>
              <a:rPr lang="tr-TR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Therapeutic nerve blocks are those that are intended to produce sustained pain relief or to address the underlying anatomic pathway involved in the patient’s pain</a:t>
            </a:r>
          </a:p>
          <a:p>
            <a:pPr lvl="1"/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6372617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 smtClean="0">
                <a:hlinkClick r:id="rId2"/>
              </a:rPr>
              <a:t>www.uptodate.com/contents/overview-of-the-treatment-of-chronic-non-cancer-pain</a:t>
            </a:r>
            <a:endParaRPr lang="tr-TR" sz="1600" b="1" dirty="0" smtClean="0"/>
          </a:p>
          <a:p>
            <a:pPr algn="ctr"/>
            <a:r>
              <a:rPr lang="tr-TR" sz="1600" b="1" dirty="0" smtClean="0">
                <a:hlinkClick r:id="rId3"/>
              </a:rPr>
              <a:t>www.uptodate.com/contents/cancer-pain-management-interventional-therapies</a:t>
            </a:r>
            <a:r>
              <a:rPr lang="tr-TR" sz="1600" b="1" dirty="0" smtClean="0"/>
              <a:t> </a:t>
            </a:r>
            <a:endParaRPr lang="tr-TR" sz="1600" b="1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28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8816" y="446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671520" cy="5112568"/>
          </a:xfrm>
        </p:spPr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Therapeutic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b="1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Nerve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b="1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These may be broadly divided into those that block nerve transmission without permanently injuring the affected nerve (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nonneurolytic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) and those that permanently alter the nerve (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2"/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Nonneurolytic</a:t>
            </a:r>
            <a:r>
              <a:rPr lang="tr-TR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Nonneurolytic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analgesic blocks can be performed using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bolus injection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(it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technically be the same as the diagnostic or prognostic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block,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but the intent is to produce a meaningful therapeutic outcome,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pain relief that far outlasts the pharmacologic duration of drug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effect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continuous infusion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(it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also be performed using an infusion of an LA, which can be delivered via an epidural or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perineural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catheter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r>
              <a:rPr lang="tr-TR" u="sng" dirty="0" err="1">
                <a:latin typeface="Calibri" panose="020F0502020204030204" pitchFamily="34" charset="0"/>
                <a:cs typeface="Calibri" panose="020F0502020204030204" pitchFamily="34" charset="0"/>
              </a:rPr>
              <a:t>Sympathetic</a:t>
            </a:r>
            <a:r>
              <a:rPr lang="tr-TR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tellate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ganglion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lumbar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sympathetic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Celiac plexus, superior hypogastric plexus, and ganglion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impar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blocks 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r>
              <a:rPr lang="tr-TR" u="sng" dirty="0" err="1">
                <a:latin typeface="Calibri" panose="020F0502020204030204" pitchFamily="34" charset="0"/>
                <a:cs typeface="Calibri" panose="020F0502020204030204" pitchFamily="34" charset="0"/>
              </a:rPr>
              <a:t>Somatic</a:t>
            </a:r>
            <a:r>
              <a:rPr lang="tr-TR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u="sng" dirty="0" err="1">
                <a:latin typeface="Calibri" panose="020F0502020204030204" pitchFamily="34" charset="0"/>
                <a:cs typeface="Calibri" panose="020F0502020204030204" pitchFamily="34" charset="0"/>
              </a:rPr>
              <a:t>nerve</a:t>
            </a:r>
            <a:r>
              <a:rPr lang="tr-TR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Paravertebral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intercostal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Brachial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plexus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Gasserian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ganglion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Epidural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intrathecal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Neuroaxial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infusion</a:t>
            </a:r>
            <a:endParaRPr lang="tr-T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31837" lvl="2" indent="0">
              <a:buNone/>
            </a:pPr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6372617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 smtClean="0">
                <a:hlinkClick r:id="rId2"/>
              </a:rPr>
              <a:t>www.uptodate.com/contents/overview-of-the-treatment-of-chronic-non-cancer-pain</a:t>
            </a:r>
            <a:endParaRPr lang="tr-TR" sz="1600" b="1" dirty="0" smtClean="0"/>
          </a:p>
          <a:p>
            <a:pPr algn="ctr"/>
            <a:r>
              <a:rPr lang="tr-TR" sz="1600" b="1" dirty="0" smtClean="0">
                <a:hlinkClick r:id="rId3"/>
              </a:rPr>
              <a:t>www.uptodate.com/contents/cancer-pain-management-interventional-therapies</a:t>
            </a:r>
            <a:r>
              <a:rPr lang="tr-TR" sz="1600" b="1" dirty="0" smtClean="0"/>
              <a:t> </a:t>
            </a:r>
            <a:endParaRPr lang="tr-TR" sz="1600" b="1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73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8816" y="446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64976" y="980728"/>
            <a:ext cx="8435280" cy="5616624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eurolytic</a:t>
            </a:r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Blocks</a:t>
            </a:r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Neurolysis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produces analgesia by destroying afferent neural pathways or sympathetic structures involved in pain transmission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Both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somatic and sympathetic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blocks may be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performed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Neural destruction can be achieved with surgery, cold (cryotherapy) or heat (radiofrequency thermal coagulation), or the injection of a material that damages the nerve (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eg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water, hypertonic saline, glycerin, phenol, or alcohol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techniques result in Wallerian degeneration (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degeneration of the nerve axon distal to the destructive lesion) to some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degree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interventions carry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risk of producing neuritis or a new “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deafferentation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!!</a:t>
            </a:r>
          </a:p>
          <a:p>
            <a:pPr lvl="2"/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6372617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b="1" dirty="0" smtClean="0">
                <a:hlinkClick r:id="rId2"/>
              </a:rPr>
              <a:t>www.uptodate.com/contents/overview-of-the-treatment-of-chronic-non-cancer-pain</a:t>
            </a:r>
            <a:endParaRPr lang="tr-TR" sz="1600" b="1" dirty="0" smtClean="0"/>
          </a:p>
          <a:p>
            <a:pPr algn="ctr"/>
            <a:r>
              <a:rPr lang="tr-TR" sz="1600" b="1" dirty="0" smtClean="0">
                <a:hlinkClick r:id="rId3"/>
              </a:rPr>
              <a:t>www.uptodate.com/contents/cancer-pain-management-interventional-therapies</a:t>
            </a:r>
            <a:r>
              <a:rPr lang="tr-TR" sz="1600" b="1" dirty="0" smtClean="0"/>
              <a:t> </a:t>
            </a:r>
            <a:endParaRPr lang="tr-TR" sz="1600" b="1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271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859216" cy="1282154"/>
          </a:xfrm>
        </p:spPr>
        <p:txBody>
          <a:bodyPr>
            <a:noAutofit/>
          </a:bodyPr>
          <a:lstStyle/>
          <a:p>
            <a:pPr algn="ctr"/>
            <a:r>
              <a:rPr lang="tr-TR" sz="2400" b="1" dirty="0" smtClean="0"/>
              <a:t>INTERVENTIONAL THERAPEUTIC INJECTIONS FOR MUSCULOSKELETAL DISEASES IN MEDITERRANEAN AREA</a:t>
            </a:r>
            <a:endParaRPr lang="tr-TR" sz="2400" b="1" dirty="0"/>
          </a:p>
        </p:txBody>
      </p:sp>
      <p:sp>
        <p:nvSpPr>
          <p:cNvPr id="5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8232"/>
            <a:ext cx="8435280" cy="4637112"/>
          </a:xfrm>
        </p:spPr>
        <p:txBody>
          <a:bodyPr/>
          <a:lstStyle/>
          <a:p>
            <a:pPr marL="0" indent="0">
              <a:buNone/>
            </a:pP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prepared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questions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send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them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contact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persons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Presidents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National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Societies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non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-EU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ember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ountries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MFPRM </a:t>
            </a:r>
          </a:p>
          <a:p>
            <a:pPr marL="0" indent="0">
              <a:buNone/>
            </a:pP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Since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PRM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Specialists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country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performing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therapeutic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? I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want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know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dates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both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blind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fluroscopy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ultrasound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guided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most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common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interventions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applied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country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0" indent="0">
              <a:buNone/>
            </a:pP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personal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opinions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fine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, but I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like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some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data as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well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if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can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provide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</a:t>
            </a:r>
            <a:endParaRPr lang="tr-T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tr-T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7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Unvan 1"/>
          <p:cNvSpPr>
            <a:spLocks noGrp="1"/>
          </p:cNvSpPr>
          <p:nvPr>
            <p:ph type="title"/>
          </p:nvPr>
        </p:nvSpPr>
        <p:spPr>
          <a:xfrm>
            <a:off x="330200" y="244475"/>
            <a:ext cx="8228013" cy="1141413"/>
          </a:xfrm>
        </p:spPr>
        <p:txBody>
          <a:bodyPr>
            <a:normAutofit/>
          </a:bodyPr>
          <a:lstStyle/>
          <a:p>
            <a:pPr algn="ctr"/>
            <a:r>
              <a:rPr lang="tr-TR" altLang="en-US" sz="3200" b="1" dirty="0" smtClean="0">
                <a:latin typeface="Calibri" panose="020F0502020204030204" pitchFamily="34" charset="0"/>
              </a:rPr>
              <a:t>HISTORY of MFPRM - I</a:t>
            </a:r>
            <a:endParaRPr lang="en-US" altLang="en-US" sz="3200" b="1" dirty="0" smtClean="0">
              <a:latin typeface="Calibri" panose="020F0502020204030204" pitchFamily="34" charset="0"/>
            </a:endParaRPr>
          </a:p>
        </p:txBody>
      </p:sp>
      <p:sp>
        <p:nvSpPr>
          <p:cNvPr id="5123" name="İçerik Yer Tutucusu 4"/>
          <p:cNvSpPr>
            <a:spLocks noGrp="1"/>
          </p:cNvSpPr>
          <p:nvPr>
            <p:ph idx="1"/>
          </p:nvPr>
        </p:nvSpPr>
        <p:spPr>
          <a:xfrm>
            <a:off x="107950" y="1557338"/>
            <a:ext cx="8856663" cy="280828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altLang="tr-TR" sz="2400" smtClean="0">
                <a:latin typeface="Calibri" panose="020F0502020204030204" pitchFamily="34" charset="0"/>
              </a:rPr>
              <a:t>In May 1996, the passed Prof. Haim Ring organized the first PRM Mediterranean Congress, in Herzliya, under the slogan "</a:t>
            </a:r>
            <a:r>
              <a:rPr lang="tr-TR" altLang="tr-TR" sz="2400" b="1" i="1" smtClean="0">
                <a:latin typeface="Calibri" panose="020F0502020204030204" pitchFamily="34" charset="0"/>
              </a:rPr>
              <a:t>Rehabilitation without frontiers</a:t>
            </a:r>
            <a:r>
              <a:rPr lang="tr-TR" altLang="tr-TR" sz="2400" smtClean="0">
                <a:latin typeface="Calibri" panose="020F0502020204030204" pitchFamily="34" charset="0"/>
              </a:rPr>
              <a:t>" aiming to promote PRM worldwide and the quality of life of the disabled, namely in the area of the Mediterranean basin</a:t>
            </a:r>
          </a:p>
        </p:txBody>
      </p:sp>
      <p:pic>
        <p:nvPicPr>
          <p:cNvPr id="5124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8075"/>
            <a:ext cx="3511550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648075"/>
            <a:ext cx="4111625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10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144016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EGYPT</a:t>
            </a:r>
            <a:br>
              <a:rPr lang="tr-TR" sz="2500" b="1" dirty="0" smtClean="0"/>
            </a:br>
            <a:r>
              <a:rPr lang="tr-TR" sz="2500" b="1" dirty="0" err="1" smtClean="0"/>
              <a:t>tarek</a:t>
            </a:r>
            <a:r>
              <a:rPr lang="tr-TR" sz="2500" b="1" dirty="0" smtClean="0"/>
              <a:t> </a:t>
            </a:r>
            <a:r>
              <a:rPr lang="tr-TR" sz="2500" b="1" dirty="0" err="1" smtClean="0"/>
              <a:t>shafshak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916832"/>
            <a:ext cx="8455496" cy="4320480"/>
          </a:xfrm>
        </p:spPr>
        <p:txBody>
          <a:bodyPr/>
          <a:lstStyle/>
          <a:p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ew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Egyptian Physiatrists started US guided interventions since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2003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number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Egyptian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hysiatrists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is increasing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but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still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less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than 5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ew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hysiatrists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 epidural injection for chronic LBP under C-arm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guidance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31837" lvl="2" indent="0">
              <a:buNone/>
            </a:pPr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Image result for flag of egy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5013176"/>
            <a:ext cx="172819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72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8092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br>
              <a:rPr lang="tr-TR" sz="2800" b="1" dirty="0" smtClean="0"/>
            </a:br>
            <a:r>
              <a:rPr lang="tr-TR" sz="2800" b="1" dirty="0" smtClean="0"/>
              <a:t>ISRAEL</a:t>
            </a:r>
            <a:br>
              <a:rPr lang="tr-TR" sz="2800" b="1" dirty="0" smtClean="0"/>
            </a:br>
            <a:r>
              <a:rPr lang="tr-TR" sz="2800" b="1" dirty="0" err="1" smtClean="0"/>
              <a:t>ıuly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treger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628800"/>
            <a:ext cx="8712968" cy="3816424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Generally, injections were a part of PRM doctors' job in Israel for a long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tim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difficult to say precisely, but phenol and alcohol injections were performed for spasticity management from about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1950-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still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Bot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ulinum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toxin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was first injected in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Loewenstein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199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Those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times it was not in Israel yet, but someone brought it for his child with CP from US and injection was performed by PRM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doctor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5" y="4897361"/>
            <a:ext cx="1944216" cy="1411959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47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8092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br>
              <a:rPr lang="tr-TR" sz="2800" b="1" dirty="0" smtClean="0"/>
            </a:br>
            <a:r>
              <a:rPr lang="tr-TR" sz="2800" b="1" dirty="0" smtClean="0"/>
              <a:t>ISRAEL</a:t>
            </a:r>
            <a:br>
              <a:rPr lang="tr-TR" sz="2800" b="1" dirty="0" smtClean="0"/>
            </a:br>
            <a:r>
              <a:rPr lang="tr-TR" sz="2800" b="1" dirty="0" err="1" smtClean="0"/>
              <a:t>ıuly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treger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8640960" cy="4392488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Blind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injections were performed in Israel by PRM doctors for a long time, somewhere from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1980-th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Pain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clinics were established in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Loewenstein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Sheba Rehabilitation centers and 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Hadassah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PRM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doctors were a part of the staff there and blind  injections and other interventional therapy for musculoskeletal diseases were performed routinely by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them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Fluroscopy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guided injections were first made in Israel by PRM doctor 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2008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905" y="4897361"/>
            <a:ext cx="1944216" cy="141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8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79512" y="1700808"/>
            <a:ext cx="8455496" cy="432048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Ultrasound guided injections were first done in 2014 in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Loewenstein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Dr.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Rotmansky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was the first PRM specialist, that made also a second full residency in Pain Medicine and started to make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fluroscopy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ultrasound guided injections widely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He also told me that most common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fluroscopy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guided injections are epidural block and lumbar root trans-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foram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nal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block and ultrasound guided injections are suprascapular nerve and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sacroil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ac joint blocks</a:t>
            </a:r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8092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br>
              <a:rPr lang="tr-TR" sz="2800" b="1" dirty="0" smtClean="0"/>
            </a:br>
            <a:r>
              <a:rPr lang="tr-TR" sz="2800" b="1" dirty="0" smtClean="0"/>
              <a:t>ISRAEL</a:t>
            </a:r>
            <a:br>
              <a:rPr lang="tr-TR" sz="2800" b="1" dirty="0" smtClean="0"/>
            </a:br>
            <a:r>
              <a:rPr lang="tr-TR" sz="2800" b="1" dirty="0" err="1" smtClean="0"/>
              <a:t>ıuly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treger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905" y="4897361"/>
            <a:ext cx="1944216" cy="141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1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8106" y="1556792"/>
            <a:ext cx="9001000" cy="5184576"/>
          </a:xfrm>
        </p:spPr>
        <p:txBody>
          <a:bodyPr/>
          <a:lstStyle/>
          <a:p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he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PRM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specialist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Jordan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been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performing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 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ince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1979 </a:t>
            </a:r>
          </a:p>
          <a:p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1990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they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started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fluoroscopy for a few occasions for example in medical joint </a:t>
            </a:r>
            <a:r>
              <a:rPr lang="en-US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syn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vi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ctomy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by using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utriam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99</a:t>
            </a:r>
          </a:p>
          <a:p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ultrasound guided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we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have poor experience in this field we need several workshops to train our doctors </a:t>
            </a:r>
          </a:p>
          <a:p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he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most common injections and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intervention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we use 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ortisone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depimedrol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dyprofos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etc.)</a:t>
            </a:r>
          </a:p>
          <a:p>
            <a:pPr lvl="1"/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ocal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infiltration methods (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mesotherapy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prolotherapy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collagen therapy)</a:t>
            </a: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linum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toxin (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botox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dysport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..)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PRP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erve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block injections </a:t>
            </a:r>
          </a:p>
          <a:p>
            <a:pPr lvl="1"/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ronic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acid injections </a:t>
            </a:r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8092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br>
              <a:rPr lang="tr-TR" sz="2800" b="1" dirty="0" smtClean="0"/>
            </a:br>
            <a:r>
              <a:rPr lang="tr-TR" sz="2800" b="1" dirty="0" smtClean="0"/>
              <a:t>JORDAN</a:t>
            </a:r>
            <a:br>
              <a:rPr lang="tr-TR" sz="2800" b="1" dirty="0" smtClean="0"/>
            </a:br>
            <a:r>
              <a:rPr lang="tr-TR" sz="2800" b="1" dirty="0" err="1" smtClean="0"/>
              <a:t>khalıl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alabbadı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5157192"/>
            <a:ext cx="1970136" cy="109779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44624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8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39472" cy="1296144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SYRIA</a:t>
            </a:r>
            <a:br>
              <a:rPr lang="tr-TR" sz="2500" b="1" dirty="0" smtClean="0"/>
            </a:br>
            <a:r>
              <a:rPr lang="tr-TR" sz="2500" b="1" dirty="0" err="1" smtClean="0"/>
              <a:t>mohammed</a:t>
            </a:r>
            <a:r>
              <a:rPr lang="tr-TR" sz="2500" b="1" dirty="0" smtClean="0"/>
              <a:t> </a:t>
            </a:r>
            <a:r>
              <a:rPr lang="tr-TR" sz="2500" b="1" dirty="0" err="1" smtClean="0"/>
              <a:t>hısham</a:t>
            </a:r>
            <a:r>
              <a:rPr lang="tr-TR" sz="2500" b="1" dirty="0" smtClean="0"/>
              <a:t> </a:t>
            </a:r>
            <a:r>
              <a:rPr lang="tr-TR" sz="2500" b="1" dirty="0" err="1" smtClean="0"/>
              <a:t>tenbakjı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916832"/>
            <a:ext cx="8455496" cy="4320480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Since 2002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PMR specialists do only blind,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don't do fluoroscopy or US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guided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specialties do the guided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</a:p>
          <a:p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doing blind according to anatomic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landmarks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They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still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doing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t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rigger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point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ot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ulinum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toxin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injections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j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oint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</a:p>
          <a:p>
            <a:pPr lvl="2"/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4869160"/>
            <a:ext cx="1761258" cy="1196752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58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352928" cy="144016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MONTENEGRO</a:t>
            </a:r>
            <a:br>
              <a:rPr lang="tr-TR" sz="2500" b="1" dirty="0" smtClean="0"/>
            </a:br>
            <a:r>
              <a:rPr lang="tr-TR" sz="2500" b="1" dirty="0" err="1" smtClean="0"/>
              <a:t>marına</a:t>
            </a:r>
            <a:r>
              <a:rPr lang="tr-TR" sz="2500" b="1" dirty="0" smtClean="0"/>
              <a:t> </a:t>
            </a:r>
            <a:r>
              <a:rPr lang="tr-TR" sz="2500" b="1" dirty="0" err="1" smtClean="0"/>
              <a:t>delıc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556792"/>
            <a:ext cx="8455496" cy="4320480"/>
          </a:xfrm>
        </p:spPr>
        <p:txBody>
          <a:bodyPr/>
          <a:lstStyle/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start application of injection techniques was blind and it was in the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mid-1980s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indications were pain and inflammation and, depending on this, local </a:t>
            </a:r>
            <a:r>
              <a:rPr lang="en-US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anesteti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and/or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corticosteroid preparations were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used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last few years it was starting ultrasound guided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</a:t>
            </a:r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Joint injection, bursal/tendon injection, were the most common therapeutic musculoskeletal procedures, being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arthropathic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pain the main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indication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ESWT (Extracorporeal Shockwave therapy) 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has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been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used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some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PMR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depratments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years</a:t>
            </a:r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There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is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exact</a:t>
            </a:r>
            <a:r>
              <a:rPr lang="tr-TR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data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5085184"/>
            <a:ext cx="1800200" cy="119841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71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8092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br>
              <a:rPr lang="tr-TR" sz="2800" b="1" dirty="0" smtClean="0"/>
            </a:br>
            <a:r>
              <a:rPr lang="tr-TR" sz="2800" b="1" dirty="0" smtClean="0"/>
              <a:t>MACEDONIA</a:t>
            </a:r>
            <a:br>
              <a:rPr lang="tr-TR" sz="2800" b="1" dirty="0" smtClean="0"/>
            </a:br>
            <a:r>
              <a:rPr lang="tr-TR" sz="2800" b="1" dirty="0" err="1" smtClean="0"/>
              <a:t>erıeta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nıkolık-dımıtrova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916832"/>
            <a:ext cx="8455496" cy="4320480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One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our colleagues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has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used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blind injections for more then 10 years, but only few colleagues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used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them for 3-4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years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use mostly corticosteroid injections, less hyaluronic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acid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situation in our country is that the most of the injections are applied by rheumatologists and orthopedic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surgeons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/>
          <a:srcRect t="7522" b="9733"/>
          <a:stretch/>
        </p:blipFill>
        <p:spPr>
          <a:xfrm>
            <a:off x="3995936" y="4895640"/>
            <a:ext cx="1807455" cy="1197656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35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8092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</a:t>
            </a:r>
            <a:r>
              <a:rPr lang="tr-TR" sz="2800" b="1" dirty="0" smtClean="0"/>
              <a:t>NTERVENTIONAL THERAPEUTIC INJECTIONS</a:t>
            </a:r>
            <a:br>
              <a:rPr lang="tr-TR" sz="2800" b="1" dirty="0" smtClean="0"/>
            </a:br>
            <a:r>
              <a:rPr lang="tr-TR" sz="2800" b="1" dirty="0" smtClean="0"/>
              <a:t>MOROCCO</a:t>
            </a:r>
            <a:br>
              <a:rPr lang="tr-TR" sz="2800" b="1" dirty="0" smtClean="0"/>
            </a:br>
            <a:r>
              <a:rPr lang="tr-TR" sz="2800" b="1" dirty="0" err="1" smtClean="0"/>
              <a:t>hafıd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melıanı</a:t>
            </a:r>
            <a:r>
              <a:rPr lang="en-US" sz="2800" b="1" dirty="0"/>
              <a:t/>
            </a:r>
            <a:br>
              <a:rPr lang="en-US" sz="2800" b="1" dirty="0"/>
            </a:b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9144000" cy="4320480"/>
          </a:xfrm>
        </p:spPr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PMR started in Morocco since 1992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with 03/04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physicians in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private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Therapeutic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injection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due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musculoskeletal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been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done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shoulder,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knee,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rarely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spine without any guidance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(caudal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or epidural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clinical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practice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Ultrsound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guided injections started on 2013 (most of us followed 02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03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ultrasound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courses)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they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been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done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are only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per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pher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joints by most of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our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colle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gues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Dr </a:t>
            </a:r>
            <a:r>
              <a:rPr lang="tr-TR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eliani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stated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he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did some radio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logical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Fluoroscopy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?)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guided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caudal injections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rance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in 1990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other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colle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gues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have same experience in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rance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)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also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spine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xray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guided injections since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02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his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office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endParaRPr lang="tr-TR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4869160"/>
            <a:ext cx="1856639" cy="1261562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84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39472" cy="144016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SUDAN</a:t>
            </a:r>
            <a:br>
              <a:rPr lang="tr-TR" sz="2500" b="1" dirty="0" smtClean="0"/>
            </a:br>
            <a:r>
              <a:rPr lang="tr-TR" sz="2500" b="1" dirty="0" err="1" smtClean="0"/>
              <a:t>ahmed</a:t>
            </a:r>
            <a:r>
              <a:rPr lang="tr-TR" sz="2500" b="1" dirty="0" smtClean="0"/>
              <a:t> </a:t>
            </a:r>
            <a:r>
              <a:rPr lang="tr-TR" sz="2500" b="1" dirty="0" err="1" smtClean="0"/>
              <a:t>saad</a:t>
            </a:r>
            <a:r>
              <a:rPr lang="tr-TR" sz="2500" b="1" dirty="0" smtClean="0"/>
              <a:t> – </a:t>
            </a:r>
            <a:r>
              <a:rPr lang="tr-TR" sz="2500" b="1" dirty="0" err="1" smtClean="0"/>
              <a:t>satty</a:t>
            </a:r>
            <a:r>
              <a:rPr lang="tr-TR" sz="2500" b="1" dirty="0" smtClean="0"/>
              <a:t> hassan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916832"/>
            <a:ext cx="8455496" cy="4320480"/>
          </a:xfrm>
        </p:spPr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 can tell you that due to the lack of training program for PRM in Sudan the practice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injections is considered a personal skill and depends on the school in which the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PM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specialist is coming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which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country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 general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therapeutic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 rehabilitation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not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commonly done and it is rather done by orthopedic surgeon than PRM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specialists</a:t>
            </a:r>
            <a:endParaRPr lang="tr-T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Injections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here most commonly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been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done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blind and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sometimes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ultrasound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guided but 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not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floroscopy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most common injections used here are intraarticular steroid injections then hyaluronic acid injections and rarely other types of injections are performed such as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PRP 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statistical</a:t>
            </a:r>
            <a:r>
              <a:rPr 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data on it in Sudan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endParaRPr lang="tr-TR" sz="17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5111008"/>
            <a:ext cx="2070552" cy="112474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1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İçerik Yer Tutucusu 4"/>
          <p:cNvSpPr>
            <a:spLocks noGrp="1"/>
          </p:cNvSpPr>
          <p:nvPr>
            <p:ph idx="1"/>
          </p:nvPr>
        </p:nvSpPr>
        <p:spPr>
          <a:xfrm>
            <a:off x="252413" y="1628676"/>
            <a:ext cx="8712200" cy="439261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congress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a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special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meeting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convened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by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Prof Ring,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took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place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under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title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: "A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Mediterranean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PM&amp;R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Society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is it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viable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?”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participation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following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pioneers</a:t>
            </a:r>
            <a:r>
              <a:rPr lang="tr-TR" altLang="tr-T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0" indent="0">
              <a:defRPr/>
            </a:pPr>
            <a:endParaRPr lang="tr-TR" altLang="tr-TR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lvl="1" indent="-457200">
              <a:buFont typeface="Arial" panose="020B0604020202020204" pitchFamily="34" charset="0"/>
              <a:buChar char="•"/>
              <a:defRPr/>
            </a:pP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Anna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Bobinac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Croatia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Nicolas Christodoulou 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Cyprus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Christiane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Roques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Jean-François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Mathe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(France),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Nicos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Tasiopoulos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Greece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Haim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Ring, Morris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Azaria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Leon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Heller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Jean-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Jacque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Vatine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Israel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Luigi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Tesio and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Salvatore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Giaquinto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Italy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Khalil Al-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Abbadi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(Jordan),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Jorge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Lains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Portugal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Crt Marincek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Slovenia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Ramon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Gomez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Ferrer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A.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Moret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Spain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Tansu 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Arasil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Onder Kayhan (</a:t>
            </a:r>
            <a:r>
              <a:rPr lang="tr-TR" altLang="tr-TR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Turkey</a:t>
            </a:r>
            <a:r>
              <a:rPr lang="tr-TR" altLang="tr-T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330200" y="244475"/>
            <a:ext cx="8228013" cy="1141413"/>
          </a:xfrm>
        </p:spPr>
        <p:txBody>
          <a:bodyPr>
            <a:normAutofit/>
          </a:bodyPr>
          <a:lstStyle/>
          <a:p>
            <a:pPr algn="ctr"/>
            <a:r>
              <a:rPr lang="tr-TR" altLang="en-US" sz="3200" b="1" dirty="0" smtClean="0">
                <a:latin typeface="Calibri" panose="020F0502020204030204" pitchFamily="34" charset="0"/>
              </a:rPr>
              <a:t>HISTORY of MFPRM - II</a:t>
            </a:r>
            <a:endParaRPr lang="en-US" altLang="en-US" sz="3200" b="1" dirty="0" smtClean="0">
              <a:latin typeface="Calibri" panose="020F0502020204030204" pitchFamily="34" charset="0"/>
            </a:endParaRPr>
          </a:p>
        </p:txBody>
      </p:sp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556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80920" cy="144016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TURKEY</a:t>
            </a:r>
            <a:br>
              <a:rPr lang="tr-TR" sz="2500" b="1" dirty="0" smtClean="0"/>
            </a:br>
            <a:r>
              <a:rPr lang="tr-TR" sz="2500" b="1" dirty="0" err="1" smtClean="0"/>
              <a:t>gulseren</a:t>
            </a:r>
            <a:r>
              <a:rPr lang="tr-TR" sz="2500" b="1" dirty="0" smtClean="0"/>
              <a:t> akyuz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64976" y="1700808"/>
            <a:ext cx="8671520" cy="3312368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Turkey, there are about 60 universities and 15 teaching and research hospitals that have PM&amp;R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departments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almost all of these local injections (trigger point, botulinum toxin, all soft tissue, and intraarticular injections) are performed by PM&amp;R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physicians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2010, the Ministry of Health accepted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Algology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Medicine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as a side branch of Neurology, PM&amp;R,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Anesthesiology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4"/>
          <a:srcRect l="2445"/>
          <a:stretch/>
        </p:blipFill>
        <p:spPr>
          <a:xfrm>
            <a:off x="3995936" y="5203252"/>
            <a:ext cx="1721768" cy="117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24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80920" cy="144016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TURKEY</a:t>
            </a:r>
            <a:br>
              <a:rPr lang="tr-TR" sz="2500" b="1" dirty="0" smtClean="0"/>
            </a:br>
            <a:r>
              <a:rPr lang="tr-TR" sz="2500" b="1" dirty="0" err="1" smtClean="0"/>
              <a:t>gulseren</a:t>
            </a:r>
            <a:r>
              <a:rPr lang="tr-TR" sz="2500" b="1" dirty="0" smtClean="0"/>
              <a:t> akyuz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64976" y="1700808"/>
            <a:ext cx="8671520" cy="3312368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Educators were identified and currently, the candidates of these three branches can attend fellowship programs if they pass the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examination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After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this 2 years of this training, they are capable and authorized to do of all interventional pain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procedures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Therefore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lumbar and cervical facet joint injections,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transforaminal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and caudal injections and non-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neurolytic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processes performed by fluoroscopic guidance are performed by PM&amp;R Experts working in Pain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clinics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about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4"/>
          <a:srcRect l="2445"/>
          <a:stretch/>
        </p:blipFill>
        <p:spPr>
          <a:xfrm>
            <a:off x="3995936" y="5203252"/>
            <a:ext cx="1721768" cy="117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80920" cy="144016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I</a:t>
            </a:r>
            <a:r>
              <a:rPr lang="tr-TR" sz="2500" b="1" dirty="0" smtClean="0"/>
              <a:t>NTERVENTIONAL THERAPEUTIC INJECTIONS</a:t>
            </a:r>
            <a:br>
              <a:rPr lang="tr-TR" sz="2500" b="1" dirty="0" smtClean="0"/>
            </a:br>
            <a:r>
              <a:rPr lang="tr-TR" sz="2500" b="1" dirty="0" smtClean="0"/>
              <a:t>TURKEY</a:t>
            </a:r>
            <a:br>
              <a:rPr lang="tr-TR" sz="2500" b="1" dirty="0" smtClean="0"/>
            </a:br>
            <a:r>
              <a:rPr lang="tr-TR" sz="2500" b="1" dirty="0" err="1" smtClean="0"/>
              <a:t>gulseren</a:t>
            </a:r>
            <a:r>
              <a:rPr lang="tr-TR" sz="2500" b="1" dirty="0" smtClean="0"/>
              <a:t> akyuz</a:t>
            </a:r>
            <a:endParaRPr lang="tr-TR" sz="25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64976" y="1700808"/>
            <a:ext cx="8671520" cy="3312368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ultrasound-guided procedures, clinics with ultrasound and an experienced trainer can perform all types of peripheral nerve block, difficult-to-reach intra-articular injections (such as hip, sacroiliac joint) and even lumbar and cervical injections by PM&amp;R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physicians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Under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these conditions, the rate of ultrasound-guided injections performed in PM&amp;R departments is around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40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45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4"/>
          <a:srcRect l="2445"/>
          <a:stretch/>
        </p:blipFill>
        <p:spPr>
          <a:xfrm>
            <a:off x="3995936" y="5203252"/>
            <a:ext cx="1721768" cy="117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9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19" y="27951"/>
            <a:ext cx="2223139" cy="13855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208559" y="1547311"/>
            <a:ext cx="8835082" cy="4652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kern="0" dirty="0">
                <a:latin typeface="Calibri" panose="020F0502020204030204" pitchFamily="34" charset="0"/>
              </a:rPr>
              <a:t>Therapeutic injection applications vary in </a:t>
            </a:r>
            <a:r>
              <a:rPr lang="tr-TR" sz="2400" kern="0" dirty="0" err="1" smtClean="0">
                <a:latin typeface="Calibri" panose="020F0502020204030204" pitchFamily="34" charset="0"/>
              </a:rPr>
              <a:t>Mediterranean</a:t>
            </a:r>
            <a:r>
              <a:rPr lang="tr-TR" sz="2400" kern="0" dirty="0" smtClean="0">
                <a:latin typeface="Calibri" panose="020F0502020204030204" pitchFamily="34" charset="0"/>
              </a:rPr>
              <a:t> C</a:t>
            </a:r>
            <a:r>
              <a:rPr lang="en-US" sz="2400" kern="0" dirty="0" err="1" smtClean="0">
                <a:latin typeface="Calibri" panose="020F0502020204030204" pitchFamily="34" charset="0"/>
              </a:rPr>
              <a:t>ountries</a:t>
            </a:r>
            <a:endParaRPr lang="en-US" sz="2400" kern="0" dirty="0">
              <a:latin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kern="0" dirty="0">
              <a:latin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kern="0" dirty="0">
                <a:latin typeface="Calibri" panose="020F0502020204030204" pitchFamily="34" charset="0"/>
              </a:rPr>
              <a:t>Especially </a:t>
            </a:r>
            <a:r>
              <a:rPr lang="en-US" sz="2400" kern="0" dirty="0" smtClean="0">
                <a:latin typeface="Calibri" panose="020F0502020204030204" pitchFamily="34" charset="0"/>
              </a:rPr>
              <a:t>fluoroscopy-guided injections </a:t>
            </a:r>
            <a:r>
              <a:rPr lang="en-US" sz="2400" kern="0" dirty="0">
                <a:latin typeface="Calibri" panose="020F0502020204030204" pitchFamily="34" charset="0"/>
              </a:rPr>
              <a:t>are </a:t>
            </a:r>
            <a:r>
              <a:rPr lang="en-US" sz="2400" kern="0" dirty="0" smtClean="0">
                <a:latin typeface="Calibri" panose="020F0502020204030204" pitchFamily="34" charset="0"/>
              </a:rPr>
              <a:t>scarce</a:t>
            </a:r>
            <a:r>
              <a:rPr lang="tr-TR" sz="2400" kern="0" dirty="0" smtClean="0">
                <a:latin typeface="Calibri" panose="020F0502020204030204" pitchFamily="34" charset="0"/>
              </a:rPr>
              <a:t> </a:t>
            </a:r>
            <a:r>
              <a:rPr lang="tr-TR" sz="2400" kern="0" dirty="0" err="1" smtClean="0">
                <a:latin typeface="Calibri" panose="020F0502020204030204" pitchFamily="34" charset="0"/>
              </a:rPr>
              <a:t>when</a:t>
            </a:r>
            <a:r>
              <a:rPr lang="tr-TR" sz="2400" kern="0" dirty="0" smtClean="0">
                <a:latin typeface="Calibri" panose="020F0502020204030204" pitchFamily="34" charset="0"/>
              </a:rPr>
              <a:t> </a:t>
            </a:r>
            <a:r>
              <a:rPr lang="tr-TR" sz="2400" kern="0" dirty="0" err="1" smtClean="0">
                <a:latin typeface="Calibri" panose="020F0502020204030204" pitchFamily="34" charset="0"/>
              </a:rPr>
              <a:t>compared</a:t>
            </a:r>
            <a:r>
              <a:rPr lang="tr-TR" sz="2400" kern="0" dirty="0" smtClean="0">
                <a:latin typeface="Calibri" panose="020F0502020204030204" pitchFamily="34" charset="0"/>
              </a:rPr>
              <a:t> </a:t>
            </a:r>
            <a:r>
              <a:rPr lang="tr-TR" sz="2400" kern="0" dirty="0" err="1" smtClean="0">
                <a:latin typeface="Calibri" panose="020F0502020204030204" pitchFamily="34" charset="0"/>
              </a:rPr>
              <a:t>with</a:t>
            </a:r>
            <a:r>
              <a:rPr lang="tr-TR" sz="2400" kern="0" dirty="0" smtClean="0">
                <a:latin typeface="Calibri" panose="020F0502020204030204" pitchFamily="34" charset="0"/>
              </a:rPr>
              <a:t> </a:t>
            </a:r>
            <a:r>
              <a:rPr lang="tr-TR" sz="2400" kern="0" dirty="0" err="1" smtClean="0">
                <a:latin typeface="Calibri" panose="020F0502020204030204" pitchFamily="34" charset="0"/>
              </a:rPr>
              <a:t>ultrasonography-guided</a:t>
            </a:r>
            <a:r>
              <a:rPr lang="tr-TR" sz="2400" kern="0" dirty="0" smtClean="0">
                <a:latin typeface="Calibri" panose="020F0502020204030204" pitchFamily="34" charset="0"/>
              </a:rPr>
              <a:t> </a:t>
            </a:r>
            <a:r>
              <a:rPr lang="tr-TR" sz="2400" kern="0" dirty="0" err="1" smtClean="0">
                <a:latin typeface="Calibri" panose="020F0502020204030204" pitchFamily="34" charset="0"/>
              </a:rPr>
              <a:t>injections</a:t>
            </a:r>
            <a:endParaRPr lang="en-US" sz="2400" kern="0" dirty="0">
              <a:latin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kern="0" dirty="0">
              <a:latin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kern="0" dirty="0">
                <a:latin typeface="Calibri" panose="020F0502020204030204" pitchFamily="34" charset="0"/>
              </a:rPr>
              <a:t>However, soft tissue, intraarticular and trigger point injections are applied quite </a:t>
            </a:r>
            <a:r>
              <a:rPr lang="en-US" sz="2400" kern="0" dirty="0" smtClean="0">
                <a:latin typeface="Calibri" panose="020F0502020204030204" pitchFamily="34" charset="0"/>
              </a:rPr>
              <a:t>commonly</a:t>
            </a:r>
            <a:endParaRPr lang="en-US" sz="2400" kern="0" dirty="0">
              <a:latin typeface="Calibri" panose="020F0502020204030204" pitchFamily="34" charset="0"/>
            </a:endParaRPr>
          </a:p>
          <a:p>
            <a:endParaRPr lang="tr-TR" kern="0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41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" y="1"/>
            <a:ext cx="9133876" cy="646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7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467600" cy="1143000"/>
          </a:xfrm>
        </p:spPr>
        <p:txBody>
          <a:bodyPr/>
          <a:lstStyle/>
          <a:p>
            <a:pPr algn="ctr"/>
            <a:r>
              <a:rPr lang="tr-TR" b="1" dirty="0" smtClean="0"/>
              <a:t>THANK YOU </a:t>
            </a:r>
            <a:endParaRPr lang="tr-TR" b="1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83568" y="5877272"/>
            <a:ext cx="77928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gulserena@gmail.com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lang="tr-TR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2" descr="Mediterranean Sea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654175"/>
            <a:ext cx="5632450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4AF2FD9-C8AB-4D96-93E4-3A52E7668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4" b="-1232"/>
          <a:stretch/>
        </p:blipFill>
        <p:spPr>
          <a:xfrm>
            <a:off x="8460432" y="48865"/>
            <a:ext cx="685800" cy="5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622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İçerik Yer Tutucusu 2"/>
          <p:cNvSpPr>
            <a:spLocks noGrp="1"/>
          </p:cNvSpPr>
          <p:nvPr>
            <p:ph sz="half" idx="1"/>
          </p:nvPr>
        </p:nvSpPr>
        <p:spPr>
          <a:xfrm>
            <a:off x="227930" y="1268760"/>
            <a:ext cx="4416078" cy="5244479"/>
          </a:xfrm>
        </p:spPr>
        <p:txBody>
          <a:bodyPr/>
          <a:lstStyle/>
          <a:p>
            <a:pPr marL="0" indent="0"/>
            <a:r>
              <a:rPr lang="tr-TR" altLang="tr-TR" sz="14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Albania</a:t>
            </a:r>
            <a:r>
              <a:rPr lang="tr-TR" altLang="tr-TR" sz="1600" dirty="0" smtClean="0">
                <a:latin typeface="Calibri" panose="020F0502020204030204" pitchFamily="34" charset="0"/>
              </a:rPr>
              <a:t> (1)	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Algeria</a:t>
            </a:r>
            <a:r>
              <a:rPr lang="tr-TR" altLang="tr-TR" sz="1600" dirty="0" smtClean="0">
                <a:latin typeface="Calibri" panose="020F0502020204030204" pitchFamily="34" charset="0"/>
              </a:rPr>
              <a:t> (2)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tr-TR" altLang="tr-TR" sz="1600" dirty="0" err="1">
                <a:latin typeface="Calibri" panose="020F0502020204030204" pitchFamily="34" charset="0"/>
              </a:rPr>
              <a:t>Austria</a:t>
            </a:r>
            <a:r>
              <a:rPr lang="tr-TR" altLang="tr-TR" sz="1600" dirty="0">
                <a:latin typeface="Calibri" panose="020F0502020204030204" pitchFamily="34" charset="0"/>
              </a:rPr>
              <a:t> (1</a:t>
            </a:r>
            <a:r>
              <a:rPr lang="tr-TR" altLang="tr-TR" sz="1600" dirty="0" smtClean="0">
                <a:latin typeface="Calibri" panose="020F0502020204030204" pitchFamily="34" charset="0"/>
              </a:rPr>
              <a:t>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Bosnia</a:t>
            </a:r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tr-TR" altLang="tr-TR" sz="1600" dirty="0" err="1" smtClean="0">
                <a:latin typeface="Calibri" panose="020F0502020204030204" pitchFamily="34" charset="0"/>
              </a:rPr>
              <a:t>Herzegovina</a:t>
            </a:r>
            <a:r>
              <a:rPr lang="tr-TR" altLang="tr-TR" sz="1600" dirty="0" smtClean="0">
                <a:latin typeface="Calibri" panose="020F0502020204030204" pitchFamily="34" charset="0"/>
              </a:rPr>
              <a:t> (12)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Bulgaria</a:t>
            </a:r>
            <a:r>
              <a:rPr lang="tr-TR" altLang="tr-TR" sz="1600" dirty="0" smtClean="0">
                <a:latin typeface="Calibri" panose="020F0502020204030204" pitchFamily="34" charset="0"/>
              </a:rPr>
              <a:t> (4)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tr-TR" altLang="tr-TR" sz="1600" dirty="0" err="1" smtClean="0">
                <a:latin typeface="Calibri" panose="020F0502020204030204" pitchFamily="34" charset="0"/>
              </a:rPr>
              <a:t>Croatia</a:t>
            </a:r>
            <a:r>
              <a:rPr lang="tr-TR" altLang="tr-TR" sz="1600" dirty="0" smtClean="0">
                <a:latin typeface="Calibri" panose="020F0502020204030204" pitchFamily="34" charset="0"/>
              </a:rPr>
              <a:t> (16)		</a:t>
            </a:r>
            <a:endParaRPr lang="tr-TR" altLang="tr-TR" sz="1600" dirty="0">
              <a:latin typeface="Calibri" panose="020F0502020204030204" pitchFamily="34" charset="0"/>
            </a:endParaRP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Cyprus</a:t>
            </a:r>
            <a:r>
              <a:rPr lang="tr-TR" altLang="tr-TR" sz="1600" dirty="0" smtClean="0">
                <a:latin typeface="Calibri" panose="020F0502020204030204" pitchFamily="34" charset="0"/>
              </a:rPr>
              <a:t> (9)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Egypt</a:t>
            </a:r>
            <a:r>
              <a:rPr lang="tr-TR" altLang="tr-TR" sz="1600" dirty="0" smtClean="0">
                <a:latin typeface="Calibri" panose="020F0502020204030204" pitchFamily="34" charset="0"/>
              </a:rPr>
              <a:t> (32)	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France</a:t>
            </a:r>
            <a:r>
              <a:rPr lang="tr-TR" altLang="tr-TR" sz="1600" dirty="0" smtClean="0">
                <a:latin typeface="Calibri" panose="020F0502020204030204" pitchFamily="34" charset="0"/>
              </a:rPr>
              <a:t> (14)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Greece</a:t>
            </a:r>
            <a:r>
              <a:rPr lang="tr-TR" altLang="tr-TR" sz="1600" dirty="0" smtClean="0">
                <a:latin typeface="Calibri" panose="020F0502020204030204" pitchFamily="34" charset="0"/>
              </a:rPr>
              <a:t> (51)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tr-TR" altLang="tr-TR" sz="1600" dirty="0" err="1" smtClean="0">
                <a:latin typeface="Calibri" panose="020F0502020204030204" pitchFamily="34" charset="0"/>
              </a:rPr>
              <a:t>Hungary</a:t>
            </a:r>
            <a:r>
              <a:rPr lang="tr-TR" altLang="tr-TR" sz="1600" dirty="0" smtClean="0">
                <a:latin typeface="Calibri" panose="020F0502020204030204" pitchFamily="34" charset="0"/>
              </a:rPr>
              <a:t> (2)	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Israel</a:t>
            </a:r>
            <a:r>
              <a:rPr lang="tr-TR" altLang="tr-TR" sz="1600" dirty="0" smtClean="0">
                <a:latin typeface="Calibri" panose="020F0502020204030204" pitchFamily="34" charset="0"/>
              </a:rPr>
              <a:t> (20)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Italy</a:t>
            </a:r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tr-TR" altLang="tr-TR" sz="1600" dirty="0" smtClean="0">
                <a:latin typeface="Calibri" panose="020F0502020204030204" pitchFamily="34" charset="0"/>
              </a:rPr>
              <a:t>(109)	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Jordan</a:t>
            </a:r>
            <a:r>
              <a:rPr lang="tr-TR" altLang="tr-TR" sz="1600" dirty="0" smtClean="0">
                <a:latin typeface="Calibri" panose="020F0502020204030204" pitchFamily="34" charset="0"/>
              </a:rPr>
              <a:t> (15)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err="1" smtClean="0">
                <a:latin typeface="Calibri" panose="020F0502020204030204" pitchFamily="34" charset="0"/>
              </a:rPr>
              <a:t>Kosova</a:t>
            </a:r>
            <a:r>
              <a:rPr lang="tr-TR" altLang="tr-TR" sz="1600" dirty="0" smtClean="0">
                <a:latin typeface="Calibri" panose="020F0502020204030204" pitchFamily="34" charset="0"/>
              </a:rPr>
              <a:t> (1)			</a:t>
            </a:r>
            <a:endParaRPr lang="tr-TR" altLang="tr-TR" sz="1600" dirty="0">
              <a:latin typeface="Calibri" panose="020F0502020204030204" pitchFamily="34" charset="0"/>
            </a:endParaRP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L</a:t>
            </a:r>
            <a:r>
              <a:rPr lang="en-GB" altLang="tr-TR" sz="1600" dirty="0" err="1" smtClean="0">
                <a:latin typeface="Calibri" panose="020F0502020204030204" pitchFamily="34" charset="0"/>
              </a:rPr>
              <a:t>ebanon</a:t>
            </a:r>
            <a:r>
              <a:rPr lang="tr-TR" altLang="tr-TR" sz="1600" dirty="0" smtClean="0">
                <a:latin typeface="Calibri" panose="020F0502020204030204" pitchFamily="34" charset="0"/>
              </a:rPr>
              <a:t> (4)</a:t>
            </a:r>
          </a:p>
          <a:p>
            <a:pPr marL="0" indent="0">
              <a:buNone/>
            </a:pPr>
            <a:r>
              <a:rPr lang="tr-TR" altLang="tr-TR" sz="1600" dirty="0" smtClean="0">
                <a:latin typeface="Calibri" panose="020F0502020204030204" pitchFamily="34" charset="0"/>
              </a:rPr>
              <a:t>	</a:t>
            </a:r>
            <a:r>
              <a:rPr lang="tr-TR" altLang="tr-TR" sz="1400" dirty="0" smtClean="0">
                <a:latin typeface="Calibri" panose="020F0502020204030204" pitchFamily="34" charset="0"/>
              </a:rPr>
              <a:t>		</a:t>
            </a:r>
          </a:p>
        </p:txBody>
      </p:sp>
      <p:sp>
        <p:nvSpPr>
          <p:cNvPr id="9219" name="İçerik Yer Tutucusu 3"/>
          <p:cNvSpPr>
            <a:spLocks noGrp="1"/>
          </p:cNvSpPr>
          <p:nvPr>
            <p:ph sz="half" idx="2"/>
          </p:nvPr>
        </p:nvSpPr>
        <p:spPr>
          <a:xfrm>
            <a:off x="4860032" y="1352873"/>
            <a:ext cx="4104456" cy="5028455"/>
          </a:xfrm>
        </p:spPr>
        <p:txBody>
          <a:bodyPr/>
          <a:lstStyle/>
          <a:p>
            <a:pPr marL="0" indent="0"/>
            <a:r>
              <a:rPr lang="tr-TR" altLang="tr-TR" sz="1800" dirty="0" smtClean="0">
                <a:latin typeface="Calibri" panose="020F0502020204030204" pitchFamily="34" charset="0"/>
              </a:rPr>
              <a:t> </a:t>
            </a:r>
            <a:r>
              <a:rPr lang="tr-TR" altLang="tr-TR" sz="1600" dirty="0" err="1" smtClean="0">
                <a:latin typeface="Calibri" panose="020F0502020204030204" pitchFamily="34" charset="0"/>
              </a:rPr>
              <a:t>Macedonia</a:t>
            </a:r>
            <a:r>
              <a:rPr lang="tr-TR" altLang="tr-TR" sz="1600" dirty="0" smtClean="0">
                <a:latin typeface="Calibri" panose="020F0502020204030204" pitchFamily="34" charset="0"/>
              </a:rPr>
              <a:t> (1)</a:t>
            </a:r>
          </a:p>
          <a:p>
            <a:pPr marL="0" indent="0"/>
            <a:r>
              <a:rPr lang="tr-TR" altLang="tr-TR" sz="18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Malta</a:t>
            </a:r>
            <a:r>
              <a:rPr lang="tr-TR" altLang="tr-TR" sz="1600" dirty="0" smtClean="0">
                <a:latin typeface="Calibri" panose="020F0502020204030204" pitchFamily="34" charset="0"/>
              </a:rPr>
              <a:t> (3)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Moldova</a:t>
            </a:r>
            <a:r>
              <a:rPr lang="tr-TR" altLang="tr-TR" sz="1600" dirty="0" smtClean="0">
                <a:latin typeface="Calibri" panose="020F0502020204030204" pitchFamily="34" charset="0"/>
              </a:rPr>
              <a:t> (1)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Montenegro</a:t>
            </a:r>
            <a:r>
              <a:rPr lang="tr-TR" altLang="tr-TR" sz="1600" dirty="0" smtClean="0">
                <a:latin typeface="Calibri" panose="020F0502020204030204" pitchFamily="34" charset="0"/>
              </a:rPr>
              <a:t> (6)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Morocco</a:t>
            </a:r>
            <a:r>
              <a:rPr lang="tr-TR" altLang="tr-TR" sz="1600" dirty="0" smtClean="0">
                <a:latin typeface="Calibri" panose="020F0502020204030204" pitchFamily="34" charset="0"/>
              </a:rPr>
              <a:t> (2)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Palestine</a:t>
            </a:r>
            <a:r>
              <a:rPr lang="tr-TR" altLang="tr-TR" sz="1600" dirty="0" smtClean="0">
                <a:latin typeface="Calibri" panose="020F0502020204030204" pitchFamily="34" charset="0"/>
              </a:rPr>
              <a:t> (1)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Portugal</a:t>
            </a:r>
            <a:r>
              <a:rPr lang="tr-TR" altLang="tr-TR" sz="1600" dirty="0" smtClean="0">
                <a:latin typeface="Calibri" panose="020F0502020204030204" pitchFamily="34" charset="0"/>
              </a:rPr>
              <a:t> (42)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Romania</a:t>
            </a:r>
            <a:r>
              <a:rPr lang="tr-TR" altLang="tr-TR" sz="1600" dirty="0" smtClean="0">
                <a:latin typeface="Calibri" panose="020F0502020204030204" pitchFamily="34" charset="0"/>
              </a:rPr>
              <a:t> (18)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Serbia</a:t>
            </a:r>
            <a:r>
              <a:rPr lang="tr-TR" altLang="tr-TR" sz="1600" dirty="0" smtClean="0">
                <a:latin typeface="Calibri" panose="020F0502020204030204" pitchFamily="34" charset="0"/>
              </a:rPr>
              <a:t> (36)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Slovenia</a:t>
            </a:r>
            <a:r>
              <a:rPr lang="tr-TR" altLang="tr-TR" sz="1600" dirty="0" smtClean="0">
                <a:latin typeface="Calibri" panose="020F0502020204030204" pitchFamily="34" charset="0"/>
              </a:rPr>
              <a:t> (34)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Spain</a:t>
            </a:r>
            <a:r>
              <a:rPr lang="tr-TR" altLang="tr-TR" sz="1600" dirty="0" smtClean="0">
                <a:latin typeface="Calibri" panose="020F0502020204030204" pitchFamily="34" charset="0"/>
              </a:rPr>
              <a:t> (92)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Sudan</a:t>
            </a:r>
            <a:r>
              <a:rPr lang="tr-TR" altLang="tr-TR" sz="1600" dirty="0" smtClean="0">
                <a:latin typeface="Calibri" panose="020F0502020204030204" pitchFamily="34" charset="0"/>
              </a:rPr>
              <a:t> (2)		</a:t>
            </a:r>
          </a:p>
          <a:p>
            <a:pPr marL="0" indent="0"/>
            <a:r>
              <a:rPr lang="tr-TR" altLang="tr-TR" sz="1600" dirty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Syria</a:t>
            </a:r>
            <a:r>
              <a:rPr lang="tr-TR" altLang="tr-TR" sz="1600" dirty="0" smtClean="0">
                <a:latin typeface="Calibri" panose="020F0502020204030204" pitchFamily="34" charset="0"/>
              </a:rPr>
              <a:t> (12)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Tunisia</a:t>
            </a:r>
            <a:r>
              <a:rPr lang="tr-TR" altLang="tr-TR" sz="1600" dirty="0" smtClean="0">
                <a:latin typeface="Calibri" panose="020F0502020204030204" pitchFamily="34" charset="0"/>
              </a:rPr>
              <a:t> (10)		</a:t>
            </a:r>
          </a:p>
          <a:p>
            <a:pPr marL="0" indent="0"/>
            <a:r>
              <a:rPr lang="tr-TR" altLang="tr-TR" sz="1600" dirty="0" smtClean="0">
                <a:latin typeface="Calibri" panose="020F0502020204030204" pitchFamily="34" charset="0"/>
              </a:rPr>
              <a:t> </a:t>
            </a:r>
            <a:r>
              <a:rPr lang="en-GB" altLang="tr-TR" sz="1600" dirty="0" smtClean="0">
                <a:latin typeface="Calibri" panose="020F0502020204030204" pitchFamily="34" charset="0"/>
              </a:rPr>
              <a:t>Turkey</a:t>
            </a:r>
            <a:r>
              <a:rPr lang="tr-TR" altLang="tr-TR" sz="1600" dirty="0" smtClean="0">
                <a:latin typeface="Calibri" panose="020F0502020204030204" pitchFamily="34" charset="0"/>
              </a:rPr>
              <a:t> (70)</a:t>
            </a:r>
          </a:p>
        </p:txBody>
      </p:sp>
      <p:sp>
        <p:nvSpPr>
          <p:cNvPr id="9221" name="Unvan 1"/>
          <p:cNvSpPr>
            <a:spLocks noGrp="1"/>
          </p:cNvSpPr>
          <p:nvPr>
            <p:ph type="title"/>
          </p:nvPr>
        </p:nvSpPr>
        <p:spPr>
          <a:xfrm>
            <a:off x="375667" y="332656"/>
            <a:ext cx="8588821" cy="898103"/>
          </a:xfrm>
        </p:spPr>
        <p:txBody>
          <a:bodyPr>
            <a:normAutofit/>
          </a:bodyPr>
          <a:lstStyle/>
          <a:p>
            <a:pPr algn="ctr"/>
            <a:r>
              <a:rPr lang="tr-TR" altLang="en-US" sz="2800" b="1" dirty="0" smtClean="0">
                <a:latin typeface="Calibri" panose="020F0502020204030204" pitchFamily="34" charset="0"/>
              </a:rPr>
              <a:t>MFPRM FAMILY – 630 MEMBERS FROM 31 COUNTRIES </a:t>
            </a:r>
            <a:endParaRPr lang="en-US" altLang="en-US" sz="2800" b="1" dirty="0" smtClean="0">
              <a:latin typeface="Calibri" panose="020F0502020204030204" pitchFamily="34" charset="0"/>
            </a:endParaRPr>
          </a:p>
        </p:txBody>
      </p:sp>
      <p:pic>
        <p:nvPicPr>
          <p:cNvPr id="9222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03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altLang="tr-TR" sz="3600" b="1" dirty="0" smtClean="0">
                <a:latin typeface="Calibri" panose="020F0502020204030204" pitchFamily="34" charset="0"/>
              </a:rPr>
              <a:t>MFPRM CONGRESSES </a:t>
            </a:r>
            <a:br>
              <a:rPr lang="tr-TR" altLang="tr-TR" sz="3600" b="1" dirty="0" smtClean="0">
                <a:latin typeface="Calibri" panose="020F0502020204030204" pitchFamily="34" charset="0"/>
              </a:rPr>
            </a:br>
            <a:r>
              <a:rPr lang="tr-TR" altLang="tr-TR" sz="3600" b="1" dirty="0" smtClean="0">
                <a:latin typeface="Calibri" panose="020F0502020204030204" pitchFamily="34" charset="0"/>
              </a:rPr>
              <a:t>1996-2017</a:t>
            </a:r>
          </a:p>
        </p:txBody>
      </p:sp>
      <p:sp>
        <p:nvSpPr>
          <p:cNvPr id="10243" name="İçerik Yer Tutucusu 2"/>
          <p:cNvSpPr>
            <a:spLocks noGrp="1"/>
          </p:cNvSpPr>
          <p:nvPr>
            <p:ph sz="quarter" idx="1"/>
          </p:nvPr>
        </p:nvSpPr>
        <p:spPr>
          <a:xfrm>
            <a:off x="34925" y="1484313"/>
            <a:ext cx="7416800" cy="4897437"/>
          </a:xfrm>
        </p:spPr>
        <p:txBody>
          <a:bodyPr/>
          <a:lstStyle/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1st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Herzliya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Israel</a:t>
            </a:r>
            <a:r>
              <a:rPr lang="tr-TR" altLang="tr-TR" sz="2000" dirty="0" smtClean="0">
                <a:latin typeface="Calibri" panose="020F0502020204030204" pitchFamily="34" charset="0"/>
              </a:rPr>
              <a:t> 1996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2nd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Valencia,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Spain</a:t>
            </a:r>
            <a:r>
              <a:rPr lang="tr-TR" altLang="tr-TR" sz="2000" dirty="0" smtClean="0">
                <a:latin typeface="Calibri" panose="020F0502020204030204" pitchFamily="34" charset="0"/>
              </a:rPr>
              <a:t> 1998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3rd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Athens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Greece</a:t>
            </a:r>
            <a:r>
              <a:rPr lang="tr-TR" altLang="tr-TR" sz="2000" dirty="0" smtClean="0">
                <a:latin typeface="Calibri" panose="020F0502020204030204" pitchFamily="34" charset="0"/>
              </a:rPr>
              <a:t> 2000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4th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Siracusa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Sicily</a:t>
            </a:r>
            <a:r>
              <a:rPr lang="tr-TR" altLang="tr-TR" sz="2000" dirty="0" smtClean="0">
                <a:latin typeface="Calibri" panose="020F0502020204030204" pitchFamily="34" charset="0"/>
              </a:rPr>
              <a:t> 2002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5th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Antalya,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Turkey</a:t>
            </a:r>
            <a:r>
              <a:rPr lang="tr-TR" altLang="tr-TR" sz="2000" dirty="0" smtClean="0">
                <a:latin typeface="Calibri" panose="020F0502020204030204" pitchFamily="34" charset="0"/>
              </a:rPr>
              <a:t> 2004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6th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Vilamoura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Portugal</a:t>
            </a:r>
            <a:r>
              <a:rPr lang="tr-TR" altLang="tr-TR" sz="2000" dirty="0" smtClean="0">
                <a:latin typeface="Calibri" panose="020F0502020204030204" pitchFamily="34" charset="0"/>
              </a:rPr>
              <a:t> 2006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7th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Portorose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Slovenia</a:t>
            </a:r>
            <a:r>
              <a:rPr lang="tr-TR" altLang="tr-TR" sz="2000" dirty="0" smtClean="0">
                <a:latin typeface="Calibri" panose="020F0502020204030204" pitchFamily="34" charset="0"/>
              </a:rPr>
              <a:t> 2008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8th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Limasol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Cyprus</a:t>
            </a:r>
            <a:r>
              <a:rPr lang="tr-TR" altLang="tr-TR" sz="2000" dirty="0" smtClean="0">
                <a:latin typeface="Calibri" panose="020F0502020204030204" pitchFamily="34" charset="0"/>
              </a:rPr>
              <a:t> 2010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9th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Sorrento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Italy</a:t>
            </a:r>
            <a:r>
              <a:rPr lang="tr-TR" altLang="tr-TR" sz="2000" dirty="0" smtClean="0">
                <a:latin typeface="Calibri" panose="020F0502020204030204" pitchFamily="34" charset="0"/>
              </a:rPr>
              <a:t> 2012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10th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Budva</a:t>
            </a:r>
            <a:r>
              <a:rPr lang="tr-TR" altLang="tr-TR" sz="2000" dirty="0" smtClean="0">
                <a:latin typeface="Calibri" panose="020F0502020204030204" pitchFamily="34" charset="0"/>
              </a:rPr>
              <a:t> (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Montenegro</a:t>
            </a:r>
            <a:r>
              <a:rPr lang="tr-TR" altLang="tr-TR" sz="2000" dirty="0" smtClean="0">
                <a:latin typeface="Calibri" panose="020F0502020204030204" pitchFamily="34" charset="0"/>
              </a:rPr>
              <a:t>)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Serbia</a:t>
            </a:r>
            <a:r>
              <a:rPr lang="tr-TR" altLang="tr-TR" sz="2000" dirty="0" smtClean="0">
                <a:latin typeface="Calibri" panose="020F0502020204030204" pitchFamily="34" charset="0"/>
              </a:rPr>
              <a:t> 2013</a:t>
            </a:r>
          </a:p>
          <a:p>
            <a:pPr marL="0" indent="0"/>
            <a:r>
              <a:rPr lang="tr-TR" altLang="tr-TR" sz="2000" dirty="0" smtClean="0">
                <a:latin typeface="Calibri" panose="020F0502020204030204" pitchFamily="34" charset="0"/>
              </a:rPr>
              <a:t> 11th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latin typeface="Calibri" panose="020F0502020204030204" pitchFamily="34" charset="0"/>
              </a:rPr>
              <a:t> of MFPRM,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Alexandria</a:t>
            </a:r>
            <a:r>
              <a:rPr lang="tr-TR" altLang="tr-TR" sz="2000" dirty="0" smtClean="0">
                <a:latin typeface="Calibri" panose="020F0502020204030204" pitchFamily="34" charset="0"/>
              </a:rPr>
              <a:t>, </a:t>
            </a:r>
            <a:r>
              <a:rPr lang="tr-TR" altLang="tr-TR" sz="2000" dirty="0" err="1" smtClean="0">
                <a:latin typeface="Calibri" panose="020F0502020204030204" pitchFamily="34" charset="0"/>
              </a:rPr>
              <a:t>Egypt</a:t>
            </a:r>
            <a:r>
              <a:rPr lang="tr-TR" altLang="tr-TR" sz="2000" dirty="0" smtClean="0">
                <a:latin typeface="Calibri" panose="020F0502020204030204" pitchFamily="34" charset="0"/>
              </a:rPr>
              <a:t> 2015</a:t>
            </a:r>
          </a:p>
          <a:p>
            <a:pPr marL="0" indent="0"/>
            <a:r>
              <a:rPr lang="tr-TR" alt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12th </a:t>
            </a:r>
            <a:r>
              <a:rPr lang="tr-TR" altLang="tr-TR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Congress</a:t>
            </a:r>
            <a:r>
              <a:rPr lang="tr-TR" alt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of MFPRM, La Valetta, Malta, 2017</a:t>
            </a:r>
          </a:p>
        </p:txBody>
      </p:sp>
      <p:pic>
        <p:nvPicPr>
          <p:cNvPr id="10244" name="Picture 2" descr="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1536700"/>
            <a:ext cx="304958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3789363"/>
            <a:ext cx="304958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85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Unvan 1"/>
          <p:cNvSpPr>
            <a:spLocks noGrp="1"/>
          </p:cNvSpPr>
          <p:nvPr>
            <p:ph type="title"/>
          </p:nvPr>
        </p:nvSpPr>
        <p:spPr>
          <a:xfrm>
            <a:off x="406152" y="188640"/>
            <a:ext cx="8342312" cy="853207"/>
          </a:xfrm>
        </p:spPr>
        <p:txBody>
          <a:bodyPr>
            <a:normAutofit/>
          </a:bodyPr>
          <a:lstStyle/>
          <a:p>
            <a:pPr algn="ctr"/>
            <a:r>
              <a:rPr lang="tr-TR" altLang="en-US" sz="3200" b="1" dirty="0" smtClean="0">
                <a:latin typeface="Calibri" panose="020F0502020204030204" pitchFamily="34" charset="0"/>
              </a:rPr>
              <a:t>EUROPEAN JOURNAL of PRM</a:t>
            </a:r>
            <a:endParaRPr lang="en-US" altLang="en-US" sz="3200" b="1" dirty="0" smtClean="0">
              <a:latin typeface="Calibri" panose="020F0502020204030204" pitchFamily="34" charset="0"/>
            </a:endParaRPr>
          </a:p>
        </p:txBody>
      </p:sp>
      <p:sp>
        <p:nvSpPr>
          <p:cNvPr id="12291" name="İçerik Yer Tutucusu 4"/>
          <p:cNvSpPr>
            <a:spLocks noGrp="1"/>
          </p:cNvSpPr>
          <p:nvPr>
            <p:ph idx="1"/>
          </p:nvPr>
        </p:nvSpPr>
        <p:spPr>
          <a:xfrm>
            <a:off x="179388" y="1341438"/>
            <a:ext cx="8785225" cy="792162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altLang="tr-TR" sz="2000" smtClean="0">
                <a:latin typeface="Calibri" panose="020F0502020204030204" pitchFamily="34" charset="0"/>
              </a:rPr>
              <a:t>The “European Journal of PRM”, with the sub-title of “Mediterranean Journal of PRM”, is the official journal" with low subscription fees for our members</a:t>
            </a:r>
            <a:endParaRPr lang="tr-TR" altLang="tr-TR" sz="2000" smtClean="0">
              <a:latin typeface="Calibri" panose="020F0502020204030204" pitchFamily="34" charset="0"/>
            </a:endParaRPr>
          </a:p>
        </p:txBody>
      </p:sp>
      <p:pic>
        <p:nvPicPr>
          <p:cNvPr id="12292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" t="19698" r="63705" b="13075"/>
          <a:stretch>
            <a:fillRect/>
          </a:stretch>
        </p:blipFill>
        <p:spPr bwMode="auto">
          <a:xfrm>
            <a:off x="5434013" y="2270125"/>
            <a:ext cx="3284537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" t="2269" r="2473" b="1735"/>
          <a:stretch>
            <a:fillRect/>
          </a:stretch>
        </p:blipFill>
        <p:spPr bwMode="auto">
          <a:xfrm>
            <a:off x="1055688" y="2305050"/>
            <a:ext cx="26400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72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/>
          <a:srcRect t="12200" r="1176" b="5201"/>
          <a:stretch/>
        </p:blipFill>
        <p:spPr>
          <a:xfrm>
            <a:off x="72008" y="1484784"/>
            <a:ext cx="9036496" cy="4248472"/>
          </a:xfrm>
          <a:prstGeom prst="rect">
            <a:avLst/>
          </a:prstGeom>
        </p:spPr>
      </p:pic>
      <p:sp>
        <p:nvSpPr>
          <p:cNvPr id="6" name="İçerik Yer Tutucusu 2"/>
          <p:cNvSpPr txBox="1">
            <a:spLocks/>
          </p:cNvSpPr>
          <p:nvPr/>
        </p:nvSpPr>
        <p:spPr bwMode="auto">
          <a:xfrm>
            <a:off x="683568" y="476672"/>
            <a:ext cx="77928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www.mfprm.net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tr-TR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49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523568" y="188640"/>
            <a:ext cx="7792848" cy="720080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www.prmcongress2019morocco.ma 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5901" r="9051" b="5201"/>
          <a:stretch/>
        </p:blipFill>
        <p:spPr>
          <a:xfrm>
            <a:off x="339025" y="879768"/>
            <a:ext cx="8544881" cy="5357544"/>
          </a:xfrm>
          <a:prstGeom prst="rect">
            <a:avLst/>
          </a:prstGeom>
        </p:spPr>
      </p:pic>
      <p:pic>
        <p:nvPicPr>
          <p:cNvPr id="6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70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t="10800" r="1176" b="5201"/>
          <a:stretch/>
        </p:blipFill>
        <p:spPr>
          <a:xfrm>
            <a:off x="72008" y="1412776"/>
            <a:ext cx="9036496" cy="4320480"/>
          </a:xfrm>
          <a:prstGeom prst="rect">
            <a:avLst/>
          </a:prstGeom>
        </p:spPr>
      </p:pic>
      <p:sp>
        <p:nvSpPr>
          <p:cNvPr id="5" name="İçerik Yer Tutucusu 2"/>
          <p:cNvSpPr>
            <a:spLocks noGrp="1"/>
          </p:cNvSpPr>
          <p:nvPr>
            <p:ph sz="quarter" idx="1"/>
          </p:nvPr>
        </p:nvSpPr>
        <p:spPr>
          <a:xfrm>
            <a:off x="683568" y="476672"/>
            <a:ext cx="7792848" cy="720080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www.mfprm.net  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8" descr="M F P R M - Mediterranean Forum of Physical and Rehabilitation Medic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877367" cy="7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7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mba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7965</TotalTime>
  <Words>2251</Words>
  <Application>Microsoft Office PowerPoint</Application>
  <PresentationFormat>Ekran Gösterisi (4:3)</PresentationFormat>
  <Paragraphs>207</Paragraphs>
  <Slides>35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44" baseType="lpstr">
      <vt:lpstr>ＭＳ Ｐゴシック</vt:lpstr>
      <vt:lpstr>Arial</vt:lpstr>
      <vt:lpstr>Calibri</vt:lpstr>
      <vt:lpstr>Century Schoolbook</vt:lpstr>
      <vt:lpstr>Times New Roman</vt:lpstr>
      <vt:lpstr>Verdana</vt:lpstr>
      <vt:lpstr>Wingdings</vt:lpstr>
      <vt:lpstr>Wingdings 2</vt:lpstr>
      <vt:lpstr>Cumba</vt:lpstr>
      <vt:lpstr>PowerPoint Sunusu</vt:lpstr>
      <vt:lpstr>HISTORY of MFPRM - I</vt:lpstr>
      <vt:lpstr>HISTORY of MFPRM - II</vt:lpstr>
      <vt:lpstr>MFPRM FAMILY – 630 MEMBERS FROM 31 COUNTRIES </vt:lpstr>
      <vt:lpstr>MFPRM CONGRESSES  1996-2017</vt:lpstr>
      <vt:lpstr>EUROPEAN JOURNAL of PRM</vt:lpstr>
      <vt:lpstr>PowerPoint Sunusu</vt:lpstr>
      <vt:lpstr>PowerPoint Sunusu</vt:lpstr>
      <vt:lpstr>PowerPoint Sunusu</vt:lpstr>
      <vt:lpstr>PowerPoint Sunusu</vt:lpstr>
      <vt:lpstr>PowerPoint Sunusu</vt:lpstr>
      <vt:lpstr>THE HISTORY OF INJECTIONS AND INTERVENTIONAL THERAPY FOR MUSCULOSKELETAL DISEASES IN MEDITERRANEAN AREA</vt:lpstr>
      <vt:lpstr>INTERVENTIONAL THERAPEUTIC INJECTIONS </vt:lpstr>
      <vt:lpstr>INTERVENTIONAL THERAPEUTIC INJECTIONS </vt:lpstr>
      <vt:lpstr>INTERVENTIONAL THERAPEUTIC INJECTIONS </vt:lpstr>
      <vt:lpstr>INTERVENTIONAL THERAPEUTIC INJECTIONS </vt:lpstr>
      <vt:lpstr>INTERVENTIONAL THERAPEUTIC INJECTIONS </vt:lpstr>
      <vt:lpstr>INTERVENTIONAL THERAPEUTIC INJECTIONS </vt:lpstr>
      <vt:lpstr>INTERVENTIONAL THERAPEUTIC INJECTIONS FOR MUSCULOSKELETAL DISEASES IN MEDITERRANEAN AREA</vt:lpstr>
      <vt:lpstr>INTERVENTIONAL THERAPEUTIC INJECTIONS EGYPT tarek shafshak</vt:lpstr>
      <vt:lpstr>INTERVENTIONAL THERAPEUTIC INJECTIONS ISRAEL ıuly treger </vt:lpstr>
      <vt:lpstr>INTERVENTIONAL THERAPEUTIC INJECTIONS ISRAEL ıuly treger </vt:lpstr>
      <vt:lpstr>INTERVENTIONAL THERAPEUTIC INJECTIONS ISRAEL ıuly treger </vt:lpstr>
      <vt:lpstr>INTERVENTIONAL THERAPEUTIC INJECTIONS JORDAN khalıl alabbadı </vt:lpstr>
      <vt:lpstr>INTERVENTIONAL THERAPEUTIC INJECTIONS SYRIA mohammed hısham tenbakjı</vt:lpstr>
      <vt:lpstr>INTERVENTIONAL THERAPEUTIC INJECTIONS MONTENEGRO marına delıc</vt:lpstr>
      <vt:lpstr>INTERVENTIONAL THERAPEUTIC INJECTIONS MACEDONIA erıeta nıkolık-dımıtrova </vt:lpstr>
      <vt:lpstr>INTERVENTIONAL THERAPEUTIC INJECTIONS MOROCCO hafıd melıanı </vt:lpstr>
      <vt:lpstr>INTERVENTIONAL THERAPEUTIC INJECTIONS SUDAN ahmed saad – satty hassan</vt:lpstr>
      <vt:lpstr>INTERVENTIONAL THERAPEUTIC INJECTIONS TURKEY gulseren akyuz</vt:lpstr>
      <vt:lpstr>INTERVENTIONAL THERAPEUTIC INJECTIONS TURKEY gulseren akyuz</vt:lpstr>
      <vt:lpstr>INTERVENTIONAL THERAPEUTIC INJECTIONS TURKEY gulseren akyuz</vt:lpstr>
      <vt:lpstr>PowerPoint Sunusu</vt:lpstr>
      <vt:lpstr>PowerPoint Sunusu</vt:lpstr>
      <vt:lpstr>THANK YOU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Windows XP</dc:creator>
  <cp:lastModifiedBy>gulseren akyuz</cp:lastModifiedBy>
  <cp:revision>550</cp:revision>
  <dcterms:created xsi:type="dcterms:W3CDTF">2009-06-05T08:45:20Z</dcterms:created>
  <dcterms:modified xsi:type="dcterms:W3CDTF">2018-11-12T07:40:10Z</dcterms:modified>
</cp:coreProperties>
</file>