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tiff" ContentType="image/tif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1120" r:id="rId3"/>
    <p:sldId id="1131" r:id="rId4"/>
    <p:sldId id="1122" r:id="rId5"/>
    <p:sldId id="1123" r:id="rId6"/>
    <p:sldId id="1126" r:id="rId7"/>
    <p:sldId id="1136" r:id="rId8"/>
    <p:sldId id="1137" r:id="rId9"/>
    <p:sldId id="1124" r:id="rId10"/>
    <p:sldId id="1128" r:id="rId11"/>
    <p:sldId id="1129" r:id="rId12"/>
    <p:sldId id="1138" r:id="rId13"/>
    <p:sldId id="1125" r:id="rId14"/>
    <p:sldId id="1130" r:id="rId15"/>
    <p:sldId id="1121" r:id="rId16"/>
    <p:sldId id="1139" r:id="rId17"/>
    <p:sldId id="1140" r:id="rId18"/>
    <p:sldId id="1142" r:id="rId19"/>
    <p:sldId id="1061" r:id="rId20"/>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008CD2"/>
    <a:srgbClr val="002D64"/>
    <a:srgbClr val="999999"/>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E3FDE45-AF77-4B5C-9715-49D594BDF05E}" styleName="Stile chiaro 1 - Colore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9012ECD-51FC-41F1-AA8D-1B2483CD663E}" styleName="Stile chiaro 2 - Colore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Stile chiaro 2 - Colore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Nessuno stile, griglia tabel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588"/>
    <p:restoredTop sz="77273" autoAdjust="0"/>
  </p:normalViewPr>
  <p:slideViewPr>
    <p:cSldViewPr>
      <p:cViewPr>
        <p:scale>
          <a:sx n="50" d="100"/>
          <a:sy n="50" d="100"/>
        </p:scale>
        <p:origin x="-882" y="-26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p:cViewPr varScale="1">
        <p:scale>
          <a:sx n="99" d="100"/>
          <a:sy n="99" d="100"/>
        </p:scale>
        <p:origin x="-3492" y="-96"/>
      </p:cViewPr>
      <p:guideLst>
        <p:guide orient="horz" pos="2880"/>
        <p:guide/>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1125538" y="4343400"/>
            <a:ext cx="4606925"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7" name="Slide Number Placeholder 6"/>
          <p:cNvSpPr>
            <a:spLocks noGrp="1"/>
          </p:cNvSpPr>
          <p:nvPr>
            <p:ph type="sldNum" sz="quarter" idx="5"/>
          </p:nvPr>
        </p:nvSpPr>
        <p:spPr>
          <a:xfrm>
            <a:off x="6022975" y="8686800"/>
            <a:ext cx="835025" cy="457200"/>
          </a:xfrm>
          <a:prstGeom prst="rect">
            <a:avLst/>
          </a:prstGeom>
        </p:spPr>
        <p:txBody>
          <a:bodyPr vert="horz" lIns="91440" tIns="45720" rIns="91440" bIns="45720" rtlCol="0" anchor="b"/>
          <a:lstStyle>
            <a:lvl1pPr algn="r" fontAlgn="auto">
              <a:spcBef>
                <a:spcPts val="0"/>
              </a:spcBef>
              <a:spcAft>
                <a:spcPts val="0"/>
              </a:spcAft>
              <a:defRPr sz="1200" smtClean="0">
                <a:latin typeface="Source Sans Pro" pitchFamily="34" charset="0"/>
                <a:cs typeface="Arial" panose="020B0604020202020204" pitchFamily="34" charset="0"/>
              </a:defRPr>
            </a:lvl1pPr>
          </a:lstStyle>
          <a:p>
            <a:pPr>
              <a:defRPr/>
            </a:pPr>
            <a:fld id="{9FBB2380-E522-473B-93BE-FF421C4FD0CD}" type="slidenum">
              <a:rPr lang="en-GB"/>
              <a:pPr>
                <a:defRPr/>
              </a:pPr>
              <a:t>‹N›</a:t>
            </a:fld>
            <a:endParaRPr lang="en-GB" dirty="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Source Sans Pro" pitchFamily="34" charset="0"/>
        <a:ea typeface="+mn-ea"/>
        <a:cs typeface="Arial" panose="020B0604020202020204" pitchFamily="34" charset="0"/>
      </a:defRPr>
    </a:lvl1pPr>
    <a:lvl2pPr marL="457200" algn="l" rtl="0" fontAlgn="base">
      <a:spcBef>
        <a:spcPct val="30000"/>
      </a:spcBef>
      <a:spcAft>
        <a:spcPct val="0"/>
      </a:spcAft>
      <a:defRPr sz="1200" kern="1200">
        <a:solidFill>
          <a:schemeClr val="tx1"/>
        </a:solidFill>
        <a:latin typeface="Source Sans Pro" pitchFamily="34" charset="0"/>
        <a:ea typeface="+mn-ea"/>
        <a:cs typeface="Arial" panose="020B0604020202020204" pitchFamily="34" charset="0"/>
      </a:defRPr>
    </a:lvl2pPr>
    <a:lvl3pPr marL="914400" algn="l" rtl="0" fontAlgn="base">
      <a:spcBef>
        <a:spcPct val="30000"/>
      </a:spcBef>
      <a:spcAft>
        <a:spcPct val="0"/>
      </a:spcAft>
      <a:defRPr sz="1200" kern="1200">
        <a:solidFill>
          <a:schemeClr val="tx1"/>
        </a:solidFill>
        <a:latin typeface="Source Sans Pro" pitchFamily="34" charset="0"/>
        <a:ea typeface="+mn-ea"/>
        <a:cs typeface="Arial" panose="020B0604020202020204" pitchFamily="34" charset="0"/>
      </a:defRPr>
    </a:lvl3pPr>
    <a:lvl4pPr marL="1371600" algn="l" rtl="0" fontAlgn="base">
      <a:spcBef>
        <a:spcPct val="30000"/>
      </a:spcBef>
      <a:spcAft>
        <a:spcPct val="0"/>
      </a:spcAft>
      <a:defRPr sz="1200" kern="1200">
        <a:solidFill>
          <a:schemeClr val="tx1"/>
        </a:solidFill>
        <a:latin typeface="Source Sans Pro" pitchFamily="34" charset="0"/>
        <a:ea typeface="+mn-ea"/>
        <a:cs typeface="Arial" panose="020B0604020202020204" pitchFamily="34" charset="0"/>
      </a:defRPr>
    </a:lvl4pPr>
    <a:lvl5pPr marL="1828800" algn="l" rtl="0" fontAlgn="base">
      <a:spcBef>
        <a:spcPct val="30000"/>
      </a:spcBef>
      <a:spcAft>
        <a:spcPct val="0"/>
      </a:spcAft>
      <a:defRPr sz="1200" kern="1200">
        <a:solidFill>
          <a:schemeClr val="tx1"/>
        </a:solidFill>
        <a:latin typeface="Source Sans Pro"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smtClean="0">
                <a:latin typeface="Source Sans Pro"/>
                <a:cs typeface="Arial" charset="0"/>
              </a:rPr>
              <a:t>My presentation will be limited to the analysis of existing Cochrane Systematic Review on the difference in terms of benefits and arm of ultrasound-guided and landmark-guided injections in musculoskeletal physical and rehabilitation medicine.   </a:t>
            </a:r>
            <a:endParaRPr lang="it-IT" smtClean="0">
              <a:latin typeface="Source Sans Pro"/>
              <a:cs typeface="Arial" charset="0"/>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A4A0209-C00E-4D36-B426-929EDF36D696}" type="slidenum">
              <a:rPr lang="en-GB">
                <a:latin typeface="Source Sans Pro"/>
                <a:cs typeface="Arial" charset="0"/>
              </a:rPr>
              <a:pPr fontAlgn="base">
                <a:spcBef>
                  <a:spcPct val="0"/>
                </a:spcBef>
                <a:spcAft>
                  <a:spcPct val="0"/>
                </a:spcAft>
              </a:pPr>
              <a:t>1</a:t>
            </a:fld>
            <a:endParaRPr lang="en-GB">
              <a:latin typeface="Source Sans Pro"/>
              <a:cs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egnaposto immagine diapositiva 1"/>
          <p:cNvSpPr>
            <a:spLocks noGrp="1" noRot="1" noChangeAspect="1"/>
          </p:cNvSpPr>
          <p:nvPr>
            <p:ph type="sldImg"/>
          </p:nvPr>
        </p:nvSpPr>
        <p:spPr bwMode="auto">
          <a:noFill/>
          <a:ln>
            <a:solidFill>
              <a:srgbClr val="000000"/>
            </a:solidFill>
            <a:miter lim="800000"/>
            <a:headEnd/>
            <a:tailEnd/>
          </a:ln>
        </p:spPr>
      </p:sp>
      <p:sp>
        <p:nvSpPr>
          <p:cNvPr id="38914"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smtClean="0">
                <a:latin typeface="Source Sans Pro"/>
                <a:cs typeface="Arial" charset="0"/>
              </a:rPr>
              <a:t>Based on 2 trials (Ekeberg 2009; Lee 2009), there was no difference between ultrasound-guided and landmark-guided/intramuscular injection in terms of improvement in function at 1-2 weeks, however there was considerable statistical heterogeneity (I</a:t>
            </a:r>
            <a:r>
              <a:rPr lang="en-GB" baseline="30000" smtClean="0">
                <a:latin typeface="Source Sans Pro"/>
                <a:cs typeface="Arial" charset="0"/>
              </a:rPr>
              <a:t>2</a:t>
            </a:r>
            <a:r>
              <a:rPr lang="en-GB" smtClean="0">
                <a:latin typeface="Source Sans Pro"/>
                <a:cs typeface="Arial" charset="0"/>
              </a:rPr>
              <a:t>=96%).</a:t>
            </a:r>
            <a:endParaRPr lang="it-IT" smtClean="0">
              <a:latin typeface="Source Sans Pro"/>
              <a:cs typeface="Arial" charset="0"/>
            </a:endParaRPr>
          </a:p>
          <a:p>
            <a:pPr>
              <a:spcBef>
                <a:spcPct val="0"/>
              </a:spcBef>
            </a:pPr>
            <a:endParaRPr lang="en-GB" smtClean="0">
              <a:latin typeface="Source Sans Pro"/>
              <a:cs typeface="Arial" charset="0"/>
            </a:endParaRPr>
          </a:p>
        </p:txBody>
      </p:sp>
      <p:sp>
        <p:nvSpPr>
          <p:cNvPr id="38915"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143D292-1165-4AFD-8ECC-C514C8E51BA4}" type="slidenum">
              <a:rPr lang="en-GB">
                <a:latin typeface="Source Sans Pro"/>
                <a:cs typeface="Arial" charset="0"/>
              </a:rPr>
              <a:pPr fontAlgn="base">
                <a:spcBef>
                  <a:spcPct val="0"/>
                </a:spcBef>
                <a:spcAft>
                  <a:spcPct val="0"/>
                </a:spcAft>
              </a:pPr>
              <a:t>10</a:t>
            </a:fld>
            <a:endParaRPr lang="en-GB">
              <a:latin typeface="Source Sans Pro"/>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egnaposto immagine diapositiva 1"/>
          <p:cNvSpPr>
            <a:spLocks noGrp="1" noRot="1" noChangeAspect="1"/>
          </p:cNvSpPr>
          <p:nvPr>
            <p:ph type="sldImg"/>
          </p:nvPr>
        </p:nvSpPr>
        <p:spPr bwMode="auto">
          <a:noFill/>
          <a:ln>
            <a:solidFill>
              <a:srgbClr val="000000"/>
            </a:solidFill>
            <a:miter lim="800000"/>
            <a:headEnd/>
            <a:tailEnd/>
          </a:ln>
        </p:spPr>
      </p:sp>
      <p:sp>
        <p:nvSpPr>
          <p:cNvPr id="40962"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smtClean="0">
                <a:latin typeface="Source Sans Pro"/>
                <a:cs typeface="Arial" charset="0"/>
              </a:rPr>
              <a:t>Based on 3 trials (Ekeberg 2009; Naredo 2004; Ucuncu 2009), there was no difference between ultrasound-guided and landmark-guided/intramuscular injection in terms of improvement in function at 6 weeks, however there was considerable statistical heterogeneity (I</a:t>
            </a:r>
            <a:r>
              <a:rPr lang="en-GB" baseline="30000" smtClean="0">
                <a:latin typeface="Source Sans Pro"/>
                <a:cs typeface="Arial" charset="0"/>
              </a:rPr>
              <a:t>2</a:t>
            </a:r>
            <a:r>
              <a:rPr lang="en-GB" smtClean="0">
                <a:latin typeface="Source Sans Pro"/>
                <a:cs typeface="Arial" charset="0"/>
              </a:rPr>
              <a:t>=81%). </a:t>
            </a:r>
            <a:endParaRPr lang="it-IT" smtClean="0">
              <a:latin typeface="Source Sans Pro"/>
              <a:cs typeface="Arial" charset="0"/>
            </a:endParaRPr>
          </a:p>
          <a:p>
            <a:pPr>
              <a:spcBef>
                <a:spcPct val="0"/>
              </a:spcBef>
            </a:pPr>
            <a:endParaRPr lang="it-IT" smtClean="0">
              <a:latin typeface="Source Sans Pro"/>
              <a:cs typeface="Arial" charset="0"/>
            </a:endParaRPr>
          </a:p>
        </p:txBody>
      </p:sp>
      <p:sp>
        <p:nvSpPr>
          <p:cNvPr id="40963"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4D2DD10-A2DE-4F76-9114-2AC262AD4347}" type="slidenum">
              <a:rPr lang="en-GB">
                <a:latin typeface="Source Sans Pro"/>
                <a:cs typeface="Arial" charset="0"/>
              </a:rPr>
              <a:pPr fontAlgn="base">
                <a:spcBef>
                  <a:spcPct val="0"/>
                </a:spcBef>
                <a:spcAft>
                  <a:spcPct val="0"/>
                </a:spcAft>
              </a:pPr>
              <a:t>11</a:t>
            </a:fld>
            <a:endParaRPr lang="en-GB">
              <a:latin typeface="Source Sans Pro"/>
              <a:cs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egnaposto immagine diapositiva 1"/>
          <p:cNvSpPr>
            <a:spLocks noGrp="1" noRot="1" noChangeAspect="1"/>
          </p:cNvSpPr>
          <p:nvPr>
            <p:ph type="sldImg"/>
          </p:nvPr>
        </p:nvSpPr>
        <p:spPr bwMode="auto">
          <a:noFill/>
          <a:ln>
            <a:solidFill>
              <a:srgbClr val="000000"/>
            </a:solidFill>
            <a:miter lim="800000"/>
            <a:headEnd/>
            <a:tailEnd/>
          </a:ln>
        </p:spPr>
      </p:sp>
      <p:sp>
        <p:nvSpPr>
          <p:cNvPr id="43010"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smtClean="0">
                <a:latin typeface="Source Sans Pro"/>
                <a:cs typeface="Arial" charset="0"/>
              </a:rPr>
              <a:t>The sensitivity analysis was performed, after removing the trials with inadequate or unclear allocation concealment or inadequate participant blinding, on only one trial (Ekeberg 2009).  </a:t>
            </a:r>
            <a:endParaRPr lang="it-IT" smtClean="0">
              <a:latin typeface="Source Sans Pro"/>
              <a:cs typeface="Arial" charset="0"/>
            </a:endParaRPr>
          </a:p>
          <a:p>
            <a:pPr>
              <a:spcBef>
                <a:spcPct val="0"/>
              </a:spcBef>
            </a:pPr>
            <a:r>
              <a:rPr lang="en-GB" smtClean="0">
                <a:latin typeface="Source Sans Pro"/>
                <a:cs typeface="Arial" charset="0"/>
              </a:rPr>
              <a:t>There were no differences between groups with respect to improvement in function (or reduction in disability), at 1 to 2 or 6 weeks on a 100-point DASH scale</a:t>
            </a:r>
            <a:endParaRPr lang="it-IT" smtClean="0">
              <a:latin typeface="Source Sans Pro"/>
              <a:cs typeface="Arial" charset="0"/>
            </a:endParaRPr>
          </a:p>
          <a:p>
            <a:pPr>
              <a:spcBef>
                <a:spcPct val="0"/>
              </a:spcBef>
            </a:pPr>
            <a:endParaRPr lang="en-GB" smtClean="0">
              <a:latin typeface="Source Sans Pro"/>
              <a:cs typeface="Arial" charset="0"/>
            </a:endParaRPr>
          </a:p>
        </p:txBody>
      </p:sp>
      <p:sp>
        <p:nvSpPr>
          <p:cNvPr id="43011"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27F3FBE-6AEB-4729-B1AC-CC813BBCD05A}" type="slidenum">
              <a:rPr lang="en-GB">
                <a:latin typeface="Source Sans Pro"/>
                <a:cs typeface="Arial" charset="0"/>
              </a:rPr>
              <a:pPr fontAlgn="base">
                <a:spcBef>
                  <a:spcPct val="0"/>
                </a:spcBef>
                <a:spcAft>
                  <a:spcPct val="0"/>
                </a:spcAft>
              </a:pPr>
              <a:t>12</a:t>
            </a:fld>
            <a:endParaRPr lang="en-GB">
              <a:latin typeface="Source Sans Pro"/>
              <a:cs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egnaposto immagine diapositiva 1"/>
          <p:cNvSpPr>
            <a:spLocks noGrp="1" noRot="1" noChangeAspect="1"/>
          </p:cNvSpPr>
          <p:nvPr>
            <p:ph type="sldImg"/>
          </p:nvPr>
        </p:nvSpPr>
        <p:spPr bwMode="auto">
          <a:noFill/>
          <a:ln>
            <a:solidFill>
              <a:srgbClr val="000000"/>
            </a:solidFill>
            <a:miter lim="800000"/>
            <a:headEnd/>
            <a:tailEnd/>
          </a:ln>
        </p:spPr>
      </p:sp>
      <p:sp>
        <p:nvSpPr>
          <p:cNvPr id="45058"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smtClean="0">
                <a:latin typeface="Source Sans Pro"/>
                <a:cs typeface="Arial" charset="0"/>
              </a:rPr>
              <a:t>Moderate quality evidence from 3 trials suggests there is probably no difference in the incidence of adverse events between the ultrasound-guided or landmark-guided/intramuscular injection of glucocorticoid. The other 2 trials did not report adverse events. No trial reported serious adverse events. </a:t>
            </a:r>
            <a:endParaRPr lang="it-IT" smtClean="0">
              <a:latin typeface="Source Sans Pro"/>
              <a:cs typeface="Arial" charset="0"/>
            </a:endParaRPr>
          </a:p>
        </p:txBody>
      </p:sp>
      <p:sp>
        <p:nvSpPr>
          <p:cNvPr id="45059"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C8D9F02-01EA-4FED-8D82-6BA694EC41AA}" type="slidenum">
              <a:rPr lang="en-GB">
                <a:latin typeface="Source Sans Pro"/>
                <a:cs typeface="Arial" charset="0"/>
              </a:rPr>
              <a:pPr fontAlgn="base">
                <a:spcBef>
                  <a:spcPct val="0"/>
                </a:spcBef>
                <a:spcAft>
                  <a:spcPct val="0"/>
                </a:spcAft>
              </a:pPr>
              <a:t>13</a:t>
            </a:fld>
            <a:endParaRPr lang="en-GB">
              <a:latin typeface="Source Sans Pro"/>
              <a:cs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egnaposto immagine diapositiva 1"/>
          <p:cNvSpPr>
            <a:spLocks noGrp="1" noRot="1" noChangeAspect="1"/>
          </p:cNvSpPr>
          <p:nvPr>
            <p:ph type="sldImg"/>
          </p:nvPr>
        </p:nvSpPr>
        <p:spPr bwMode="auto">
          <a:noFill/>
          <a:ln>
            <a:solidFill>
              <a:srgbClr val="000000"/>
            </a:solidFill>
            <a:miter lim="800000"/>
            <a:headEnd/>
            <a:tailEnd/>
          </a:ln>
        </p:spPr>
      </p:sp>
      <p:sp>
        <p:nvSpPr>
          <p:cNvPr id="47106"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smtClean="0">
                <a:latin typeface="Source Sans Pro"/>
                <a:cs typeface="Arial" charset="0"/>
              </a:rPr>
              <a:t>There were no important differences between groups with respect to reported adverse events in 3 trials (Ekeberg 2009; Naredo 2004; Ucuncu 2009). </a:t>
            </a:r>
            <a:endParaRPr lang="it-IT" smtClean="0">
              <a:latin typeface="Source Sans Pro"/>
              <a:cs typeface="Arial" charset="0"/>
            </a:endParaRPr>
          </a:p>
          <a:p>
            <a:pPr>
              <a:spcBef>
                <a:spcPct val="0"/>
              </a:spcBef>
            </a:pPr>
            <a:r>
              <a:rPr lang="en-GB" smtClean="0">
                <a:latin typeface="Source Sans Pro"/>
                <a:cs typeface="Arial" charset="0"/>
              </a:rPr>
              <a:t>In fact, 10 out 104 participants in the ultrasound-guided group and 16 out 103 in the landmark or intramuscular injection groups reported minor adverse events, such as dizziness or pain in the injection site. </a:t>
            </a:r>
            <a:endParaRPr lang="it-IT" smtClean="0">
              <a:latin typeface="Source Sans Pro"/>
              <a:cs typeface="Arial" charset="0"/>
            </a:endParaRPr>
          </a:p>
        </p:txBody>
      </p:sp>
      <p:sp>
        <p:nvSpPr>
          <p:cNvPr id="47107"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43945A6-29C6-4363-B0BC-D8A13E04AA32}" type="slidenum">
              <a:rPr lang="en-GB">
                <a:latin typeface="Source Sans Pro"/>
                <a:cs typeface="Arial" charset="0"/>
              </a:rPr>
              <a:pPr fontAlgn="base">
                <a:spcBef>
                  <a:spcPct val="0"/>
                </a:spcBef>
                <a:spcAft>
                  <a:spcPct val="0"/>
                </a:spcAft>
              </a:pPr>
              <a:t>14</a:t>
            </a:fld>
            <a:endParaRPr lang="en-GB">
              <a:latin typeface="Source Sans Pro"/>
              <a:cs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egnaposto immagine diapositiva 1"/>
          <p:cNvSpPr>
            <a:spLocks noGrp="1" noRot="1" noChangeAspect="1"/>
          </p:cNvSpPr>
          <p:nvPr>
            <p:ph type="sldImg"/>
          </p:nvPr>
        </p:nvSpPr>
        <p:spPr bwMode="auto">
          <a:noFill/>
          <a:ln>
            <a:solidFill>
              <a:srgbClr val="000000"/>
            </a:solidFill>
            <a:miter lim="800000"/>
            <a:headEnd/>
            <a:tailEnd/>
          </a:ln>
        </p:spPr>
      </p:sp>
      <p:sp>
        <p:nvSpPr>
          <p:cNvPr id="49154"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smtClean="0">
                <a:latin typeface="Source Sans Pro"/>
                <a:cs typeface="Arial" charset="0"/>
              </a:rPr>
              <a:t>If we consider only the clinical question: whether or not in people with shoulder pain, image‐guided glucocorticoid injection would be better than systemic glucocorticoid injection in terms of both benefits and harms. </a:t>
            </a:r>
            <a:endParaRPr lang="it-IT" smtClean="0">
              <a:latin typeface="Source Sans Pro"/>
              <a:cs typeface="Arial" charset="0"/>
            </a:endParaRPr>
          </a:p>
          <a:p>
            <a:pPr>
              <a:spcBef>
                <a:spcPct val="0"/>
              </a:spcBef>
            </a:pPr>
            <a:r>
              <a:rPr lang="en-GB" smtClean="0">
                <a:latin typeface="Source Sans Pro"/>
                <a:cs typeface="Arial" charset="0"/>
              </a:rPr>
              <a:t>We can conclude that there is inadequate RCT evidence to judge the effects of image‐guided glucocorticoid shoulder injections. </a:t>
            </a:r>
            <a:endParaRPr lang="it-IT" smtClean="0">
              <a:latin typeface="Source Sans Pro"/>
              <a:cs typeface="Arial" charset="0"/>
            </a:endParaRPr>
          </a:p>
          <a:p>
            <a:pPr>
              <a:spcBef>
                <a:spcPct val="0"/>
              </a:spcBef>
            </a:pPr>
            <a:r>
              <a:rPr lang="en-GB" smtClean="0">
                <a:latin typeface="Source Sans Pro"/>
                <a:cs typeface="Arial" charset="0"/>
              </a:rPr>
              <a:t>There is moderate quality evidence that image guided shoulder glucocorticoid injection may not improve pain or function any more than a gluteal glucocorticoid injection at 1‐2 weeks or 6 weeks. </a:t>
            </a:r>
            <a:endParaRPr lang="it-IT" smtClean="0">
              <a:latin typeface="Source Sans Pro"/>
              <a:cs typeface="Arial" charset="0"/>
            </a:endParaRPr>
          </a:p>
          <a:p>
            <a:pPr>
              <a:spcBef>
                <a:spcPct val="0"/>
              </a:spcBef>
            </a:pPr>
            <a:r>
              <a:rPr lang="en-GB" smtClean="0">
                <a:latin typeface="Source Sans Pro"/>
                <a:cs typeface="Arial" charset="0"/>
              </a:rPr>
              <a:t>There is also moderate quality evidence of no differences in rates of adverse events when image guided shoulder glucocorticoid injections were compared with either gluteal injections.</a:t>
            </a:r>
            <a:endParaRPr lang="it-IT" smtClean="0">
              <a:latin typeface="Source Sans Pro"/>
              <a:cs typeface="Arial" charset="0"/>
            </a:endParaRPr>
          </a:p>
        </p:txBody>
      </p:sp>
      <p:sp>
        <p:nvSpPr>
          <p:cNvPr id="49155"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FF3013D-7EDE-4B4A-85A3-85FB6DF43A3B}" type="slidenum">
              <a:rPr lang="en-GB">
                <a:latin typeface="Source Sans Pro"/>
                <a:cs typeface="Arial" charset="0"/>
              </a:rPr>
              <a:pPr fontAlgn="base">
                <a:spcBef>
                  <a:spcPct val="0"/>
                </a:spcBef>
                <a:spcAft>
                  <a:spcPct val="0"/>
                </a:spcAft>
              </a:pPr>
              <a:t>15</a:t>
            </a:fld>
            <a:endParaRPr lang="en-GB">
              <a:latin typeface="Source Sans Pro"/>
              <a:cs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egnaposto immagine diapositiva 1"/>
          <p:cNvSpPr>
            <a:spLocks noGrp="1" noRot="1" noChangeAspect="1"/>
          </p:cNvSpPr>
          <p:nvPr>
            <p:ph type="sldImg"/>
          </p:nvPr>
        </p:nvSpPr>
        <p:spPr bwMode="auto">
          <a:noFill/>
          <a:ln>
            <a:solidFill>
              <a:srgbClr val="000000"/>
            </a:solidFill>
            <a:miter lim="800000"/>
            <a:headEnd/>
            <a:tailEnd/>
          </a:ln>
        </p:spPr>
      </p:sp>
      <p:sp>
        <p:nvSpPr>
          <p:cNvPr id="51202"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smtClean="0">
                <a:latin typeface="Source Sans Pro"/>
                <a:cs typeface="Arial" charset="0"/>
              </a:rPr>
              <a:t>This review was unable to establish any advantage in terms of pain, function, shoulder range of motion or safety, of ultrasound-guided glucocorticoid injection for shoulder disorders over either landmark-guided or intramuscular injection.</a:t>
            </a:r>
            <a:endParaRPr lang="it-IT" smtClean="0">
              <a:latin typeface="Source Sans Pro"/>
              <a:cs typeface="Arial" charset="0"/>
            </a:endParaRPr>
          </a:p>
          <a:p>
            <a:pPr>
              <a:spcBef>
                <a:spcPct val="0"/>
              </a:spcBef>
            </a:pPr>
            <a:r>
              <a:rPr lang="en-GB" smtClean="0">
                <a:latin typeface="Source Sans Pro"/>
                <a:cs typeface="Arial" charset="0"/>
              </a:rPr>
              <a:t>The lack of any additional benefit of ultrasound guided injection into the subacromial bursa of the shoulder over intramuscular glucocorticoid injection administered into the upper gluteal region in the buttock suggests that the benefits of glucocorticoid may arise independently of accuracy of needle placement.</a:t>
            </a:r>
            <a:endParaRPr lang="it-IT" smtClean="0">
              <a:latin typeface="Source Sans Pro"/>
              <a:cs typeface="Arial" charset="0"/>
            </a:endParaRPr>
          </a:p>
          <a:p>
            <a:pPr>
              <a:spcBef>
                <a:spcPct val="0"/>
              </a:spcBef>
            </a:pPr>
            <a:r>
              <a:rPr lang="en-GB" smtClean="0">
                <a:latin typeface="Source Sans Pro"/>
                <a:cs typeface="Arial" charset="0"/>
              </a:rPr>
              <a:t>Therefore, although ultrasound guidance may improve the accuracy of injection to the putative site of pathology in the shoulder, it is not clear that this improves its efficacy to justify the significant added cost.</a:t>
            </a:r>
            <a:endParaRPr lang="it-IT" smtClean="0">
              <a:latin typeface="Source Sans Pro"/>
              <a:cs typeface="Arial" charset="0"/>
            </a:endParaRPr>
          </a:p>
        </p:txBody>
      </p:sp>
      <p:sp>
        <p:nvSpPr>
          <p:cNvPr id="51203"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C300AF2-3E98-499A-8CE1-54509CBD658A}" type="slidenum">
              <a:rPr lang="en-GB">
                <a:latin typeface="Source Sans Pro"/>
                <a:cs typeface="Arial" charset="0"/>
              </a:rPr>
              <a:pPr fontAlgn="base">
                <a:spcBef>
                  <a:spcPct val="0"/>
                </a:spcBef>
                <a:spcAft>
                  <a:spcPct val="0"/>
                </a:spcAft>
              </a:pPr>
              <a:t>16</a:t>
            </a:fld>
            <a:endParaRPr lang="en-GB">
              <a:latin typeface="Source Sans Pro"/>
              <a:cs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egnaposto immagine diapositiva 1"/>
          <p:cNvSpPr>
            <a:spLocks noGrp="1" noRot="1" noChangeAspect="1"/>
          </p:cNvSpPr>
          <p:nvPr>
            <p:ph type="sldImg"/>
          </p:nvPr>
        </p:nvSpPr>
        <p:spPr bwMode="auto">
          <a:noFill/>
          <a:ln>
            <a:solidFill>
              <a:srgbClr val="000000"/>
            </a:solidFill>
            <a:miter lim="800000"/>
            <a:headEnd/>
            <a:tailEnd/>
          </a:ln>
        </p:spPr>
      </p:sp>
      <p:sp>
        <p:nvSpPr>
          <p:cNvPr id="53250"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smtClean="0">
                <a:latin typeface="Source Sans Pro"/>
                <a:cs typeface="Arial" charset="0"/>
              </a:rPr>
              <a:t>The conclusions of this Cochrane review are based upon 1 trial at low risk of bias, and moderate quality evidence overall. </a:t>
            </a:r>
            <a:endParaRPr lang="it-IT" smtClean="0">
              <a:latin typeface="Source Sans Pro"/>
              <a:cs typeface="Arial" charset="0"/>
            </a:endParaRPr>
          </a:p>
          <a:p>
            <a:pPr>
              <a:spcBef>
                <a:spcPct val="0"/>
              </a:spcBef>
            </a:pPr>
            <a:r>
              <a:rPr lang="en-GB" smtClean="0">
                <a:latin typeface="Source Sans Pro"/>
                <a:cs typeface="Arial" charset="0"/>
              </a:rPr>
              <a:t>Therefore, the confidence in the estimate of effect is only limited due to the availability of a single low risk trial. </a:t>
            </a:r>
            <a:endParaRPr lang="it-IT" smtClean="0">
              <a:latin typeface="Source Sans Pro"/>
              <a:cs typeface="Arial" charset="0"/>
            </a:endParaRPr>
          </a:p>
          <a:p>
            <a:pPr>
              <a:spcBef>
                <a:spcPct val="0"/>
              </a:spcBef>
            </a:pPr>
            <a:r>
              <a:rPr lang="en-GB" smtClean="0">
                <a:latin typeface="Source Sans Pro"/>
                <a:cs typeface="Arial" charset="0"/>
              </a:rPr>
              <a:t>Further comparative effectiveness trials should consider to have a sample size sufficiently big to change this conclusion. </a:t>
            </a:r>
            <a:endParaRPr lang="it-IT" smtClean="0">
              <a:latin typeface="Source Sans Pro"/>
              <a:cs typeface="Arial" charset="0"/>
            </a:endParaRPr>
          </a:p>
          <a:p>
            <a:pPr>
              <a:spcBef>
                <a:spcPct val="0"/>
              </a:spcBef>
            </a:pPr>
            <a:r>
              <a:rPr lang="en-GB" smtClean="0">
                <a:latin typeface="Source Sans Pro"/>
                <a:cs typeface="Arial" charset="0"/>
              </a:rPr>
              <a:t>Future trials should ensure adequate randomisation, treatment allocation concealment, and participant blinding as necessary requirements. </a:t>
            </a:r>
            <a:endParaRPr lang="it-IT" smtClean="0">
              <a:latin typeface="Source Sans Pro"/>
              <a:cs typeface="Arial" charset="0"/>
            </a:endParaRPr>
          </a:p>
          <a:p>
            <a:pPr>
              <a:spcBef>
                <a:spcPct val="0"/>
              </a:spcBef>
            </a:pPr>
            <a:r>
              <a:rPr lang="en-GB" smtClean="0">
                <a:latin typeface="Source Sans Pro"/>
                <a:cs typeface="Arial" charset="0"/>
              </a:rPr>
              <a:t>And should measure valid outcomes of importance to patients. </a:t>
            </a:r>
            <a:endParaRPr lang="it-IT" smtClean="0">
              <a:latin typeface="Source Sans Pro"/>
              <a:cs typeface="Arial" charset="0"/>
            </a:endParaRPr>
          </a:p>
          <a:p>
            <a:pPr>
              <a:spcBef>
                <a:spcPct val="0"/>
              </a:spcBef>
            </a:pPr>
            <a:endParaRPr lang="en-GB" smtClean="0">
              <a:latin typeface="Source Sans Pro"/>
              <a:cs typeface="Arial" charset="0"/>
            </a:endParaRPr>
          </a:p>
        </p:txBody>
      </p:sp>
      <p:sp>
        <p:nvSpPr>
          <p:cNvPr id="53251"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FE8A739-4D52-4568-BDAC-2D4DDF754E8B}" type="slidenum">
              <a:rPr lang="en-GB">
                <a:latin typeface="Source Sans Pro"/>
                <a:cs typeface="Arial" charset="0"/>
              </a:rPr>
              <a:pPr fontAlgn="base">
                <a:spcBef>
                  <a:spcPct val="0"/>
                </a:spcBef>
                <a:spcAft>
                  <a:spcPct val="0"/>
                </a:spcAft>
              </a:pPr>
              <a:t>17</a:t>
            </a:fld>
            <a:endParaRPr lang="en-GB">
              <a:latin typeface="Source Sans Pro"/>
              <a:cs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egnaposto immagine diapositiva 1"/>
          <p:cNvSpPr>
            <a:spLocks noGrp="1" noRot="1" noChangeAspect="1"/>
          </p:cNvSpPr>
          <p:nvPr>
            <p:ph type="sldImg"/>
          </p:nvPr>
        </p:nvSpPr>
        <p:spPr bwMode="auto">
          <a:noFill/>
          <a:ln>
            <a:solidFill>
              <a:srgbClr val="000000"/>
            </a:solidFill>
            <a:miter lim="800000"/>
            <a:headEnd/>
            <a:tailEnd/>
          </a:ln>
        </p:spPr>
      </p:sp>
      <p:sp>
        <p:nvSpPr>
          <p:cNvPr id="55298"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smtClean="0">
                <a:latin typeface="Source Sans Pro"/>
                <a:cs typeface="Arial" charset="0"/>
              </a:rPr>
              <a:t>The limitations of this presentation are that it was limited to Cochrane evidence and the only Cochrane Systematic Review retrieved and analysed is dated back to 2012, therefore the more recent literature is not taken into account.</a:t>
            </a:r>
            <a:endParaRPr lang="it-IT" smtClean="0">
              <a:latin typeface="Source Sans Pro"/>
              <a:cs typeface="Arial" charset="0"/>
            </a:endParaRPr>
          </a:p>
          <a:p>
            <a:pPr>
              <a:spcBef>
                <a:spcPct val="0"/>
              </a:spcBef>
            </a:pPr>
            <a:r>
              <a:rPr lang="en-GB" smtClean="0">
                <a:latin typeface="Source Sans Pro"/>
                <a:cs typeface="Arial" charset="0"/>
              </a:rPr>
              <a:t>Moreover, the literature search in this review was limited to RCTs and quasi-RCTs that compared ultrasound-guided glucocorticoid injection to landmark-guided or systemic intramuscular injection at the shoulder, therefore these results cannot be generalized to the injection of other drugs or in other joints.</a:t>
            </a:r>
            <a:endParaRPr lang="it-IT" smtClean="0">
              <a:latin typeface="Source Sans Pro"/>
              <a:cs typeface="Arial" charset="0"/>
            </a:endParaRPr>
          </a:p>
        </p:txBody>
      </p:sp>
      <p:sp>
        <p:nvSpPr>
          <p:cNvPr id="55299"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EE76D94-85C2-427D-A90B-DC0FB3FC4FDF}" type="slidenum">
              <a:rPr lang="en-GB">
                <a:latin typeface="Source Sans Pro"/>
                <a:cs typeface="Arial" charset="0"/>
              </a:rPr>
              <a:pPr fontAlgn="base">
                <a:spcBef>
                  <a:spcPct val="0"/>
                </a:spcBef>
                <a:spcAft>
                  <a:spcPct val="0"/>
                </a:spcAft>
              </a:pPr>
              <a:t>18</a:t>
            </a:fld>
            <a:endParaRPr lang="en-GB">
              <a:latin typeface="Source Sans Pro"/>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egnaposto immagine diapositiva 1"/>
          <p:cNvSpPr>
            <a:spLocks noGrp="1" noRot="1" noChangeAspect="1"/>
          </p:cNvSpPr>
          <p:nvPr>
            <p:ph type="sldImg"/>
          </p:nvPr>
        </p:nvSpPr>
        <p:spPr bwMode="auto">
          <a:noFill/>
          <a:ln>
            <a:solidFill>
              <a:srgbClr val="000000"/>
            </a:solidFill>
            <a:miter lim="800000"/>
            <a:headEnd/>
            <a:tailEnd/>
          </a:ln>
        </p:spPr>
      </p:sp>
      <p:sp>
        <p:nvSpPr>
          <p:cNvPr id="22530"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smtClean="0">
                <a:latin typeface="Source Sans Pro"/>
                <a:cs typeface="Arial" charset="0"/>
              </a:rPr>
              <a:t>Actually, there is only one Cochrane Systematic review that compares image-guided glucocorticoid injection versus blind glucocorticoid injection in patients with shoulder pain.</a:t>
            </a:r>
            <a:endParaRPr lang="it-IT" smtClean="0">
              <a:latin typeface="Source Sans Pro"/>
              <a:cs typeface="Arial" charset="0"/>
            </a:endParaRPr>
          </a:p>
          <a:p>
            <a:pPr>
              <a:spcBef>
                <a:spcPct val="0"/>
              </a:spcBef>
            </a:pPr>
            <a:r>
              <a:rPr lang="en-GB" smtClean="0">
                <a:latin typeface="Source Sans Pro"/>
                <a:cs typeface="Arial" charset="0"/>
              </a:rPr>
              <a:t>This Review included 5 trials. </a:t>
            </a:r>
            <a:endParaRPr lang="it-IT" smtClean="0">
              <a:latin typeface="Source Sans Pro"/>
              <a:cs typeface="Arial" charset="0"/>
            </a:endParaRPr>
          </a:p>
        </p:txBody>
      </p:sp>
      <p:sp>
        <p:nvSpPr>
          <p:cNvPr id="22531"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40639C5-FE04-4195-BE17-3BA513EB3EBB}" type="slidenum">
              <a:rPr lang="en-GB">
                <a:latin typeface="Source Sans Pro"/>
                <a:cs typeface="Arial" charset="0"/>
              </a:rPr>
              <a:pPr fontAlgn="base">
                <a:spcBef>
                  <a:spcPct val="0"/>
                </a:spcBef>
                <a:spcAft>
                  <a:spcPct val="0"/>
                </a:spcAft>
              </a:pPr>
              <a:t>2</a:t>
            </a:fld>
            <a:endParaRPr lang="en-GB">
              <a:latin typeface="Source Sans Pro"/>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egnaposto immagine diapositiva 1"/>
          <p:cNvSpPr>
            <a:spLocks noGrp="1" noRot="1" noChangeAspect="1"/>
          </p:cNvSpPr>
          <p:nvPr>
            <p:ph type="sldImg"/>
          </p:nvPr>
        </p:nvSpPr>
        <p:spPr bwMode="auto">
          <a:noFill/>
          <a:ln>
            <a:solidFill>
              <a:srgbClr val="000000"/>
            </a:solidFill>
            <a:miter lim="800000"/>
            <a:headEnd/>
            <a:tailEnd/>
          </a:ln>
        </p:spPr>
      </p:sp>
      <p:sp>
        <p:nvSpPr>
          <p:cNvPr id="24578"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smtClean="0">
                <a:latin typeface="Source Sans Pro"/>
                <a:cs typeface="Arial" charset="0"/>
              </a:rPr>
              <a:t>We know that traditionally, local glucocorticoid injection for the treatment of shoulder pain has been performed guided by anatomical landmarks alone.</a:t>
            </a:r>
            <a:endParaRPr lang="it-IT" smtClean="0">
              <a:latin typeface="Source Sans Pro"/>
              <a:cs typeface="Arial" charset="0"/>
            </a:endParaRPr>
          </a:p>
          <a:p>
            <a:pPr>
              <a:spcBef>
                <a:spcPct val="0"/>
              </a:spcBef>
            </a:pPr>
            <a:r>
              <a:rPr lang="en-GB" smtClean="0">
                <a:latin typeface="Source Sans Pro"/>
                <a:cs typeface="Arial" charset="0"/>
              </a:rPr>
              <a:t>However, with the advent of readily available imaging tools such as ultrasound, image-guided injections have increasingly become accepted into routine care.</a:t>
            </a:r>
            <a:endParaRPr lang="it-IT" smtClean="0">
              <a:latin typeface="Source Sans Pro"/>
              <a:cs typeface="Arial" charset="0"/>
            </a:endParaRPr>
          </a:p>
          <a:p>
            <a:pPr>
              <a:spcBef>
                <a:spcPct val="0"/>
              </a:spcBef>
            </a:pPr>
            <a:r>
              <a:rPr lang="en-GB" smtClean="0">
                <a:latin typeface="Source Sans Pro"/>
                <a:cs typeface="Arial" charset="0"/>
              </a:rPr>
              <a:t>There is some evidence that the use of imaging might improve accuracy, although it is unclear from current evidence whether or not it might also improve patient-relevant outcomes.</a:t>
            </a:r>
            <a:endParaRPr lang="it-IT" smtClean="0">
              <a:latin typeface="Source Sans Pro"/>
              <a:cs typeface="Arial" charset="0"/>
            </a:endParaRPr>
          </a:p>
          <a:p>
            <a:pPr>
              <a:spcBef>
                <a:spcPct val="0"/>
              </a:spcBef>
            </a:pPr>
            <a:r>
              <a:rPr lang="en-GB" smtClean="0">
                <a:latin typeface="Source Sans Pro"/>
                <a:cs typeface="Arial" charset="0"/>
              </a:rPr>
              <a:t>Therefore, the aim of this review was to assess whether image-guided glucocorticoid injections improve patient-relevant outcomes compared to landmark-guided or systemic intramuscular injections in patients with shoulder pain.</a:t>
            </a:r>
            <a:endParaRPr lang="it-IT" smtClean="0">
              <a:latin typeface="Source Sans Pro"/>
              <a:cs typeface="Arial" charset="0"/>
            </a:endParaRPr>
          </a:p>
        </p:txBody>
      </p:sp>
      <p:sp>
        <p:nvSpPr>
          <p:cNvPr id="24579"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2047661-1EA1-4162-9E38-04A2ADA6876C}" type="slidenum">
              <a:rPr lang="en-GB">
                <a:latin typeface="Source Sans Pro"/>
                <a:cs typeface="Arial" charset="0"/>
              </a:rPr>
              <a:pPr fontAlgn="base">
                <a:spcBef>
                  <a:spcPct val="0"/>
                </a:spcBef>
                <a:spcAft>
                  <a:spcPct val="0"/>
                </a:spcAft>
              </a:pPr>
              <a:t>3</a:t>
            </a:fld>
            <a:endParaRPr lang="en-GB">
              <a:latin typeface="Source Sans Pro"/>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egnaposto immagine diapositiva 1"/>
          <p:cNvSpPr>
            <a:spLocks noGrp="1" noRot="1" noChangeAspect="1"/>
          </p:cNvSpPr>
          <p:nvPr>
            <p:ph type="sldImg"/>
          </p:nvPr>
        </p:nvSpPr>
        <p:spPr bwMode="auto">
          <a:noFill/>
          <a:ln>
            <a:solidFill>
              <a:srgbClr val="000000"/>
            </a:solidFill>
            <a:miter lim="800000"/>
            <a:headEnd/>
            <a:tailEnd/>
          </a:ln>
        </p:spPr>
      </p:sp>
      <p:sp>
        <p:nvSpPr>
          <p:cNvPr id="26626"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smtClean="0">
                <a:latin typeface="Source Sans Pro"/>
                <a:cs typeface="Arial" charset="0"/>
              </a:rPr>
              <a:t>This table summarizes the characteristics of the 5 included studies: 3 randomised controlled trials (RCT) and 2 quasi-randomised controlled clinical trials (CCT). </a:t>
            </a:r>
            <a:endParaRPr lang="it-IT" smtClean="0">
              <a:latin typeface="Source Sans Pro"/>
              <a:cs typeface="Arial" charset="0"/>
            </a:endParaRPr>
          </a:p>
          <a:p>
            <a:pPr>
              <a:spcBef>
                <a:spcPct val="0"/>
              </a:spcBef>
            </a:pPr>
            <a:r>
              <a:rPr lang="en-GB" smtClean="0">
                <a:latin typeface="Source Sans Pro"/>
                <a:cs typeface="Arial" charset="0"/>
              </a:rPr>
              <a:t>In the picture on the right you can see the risk of bias for each included study and as you can see from all the green circles that the RCT by Ekberg is the only study assessed as at low risk of bias in all categories. </a:t>
            </a:r>
            <a:endParaRPr lang="it-IT" smtClean="0">
              <a:latin typeface="Source Sans Pro"/>
              <a:cs typeface="Arial" charset="0"/>
            </a:endParaRPr>
          </a:p>
          <a:p>
            <a:pPr>
              <a:spcBef>
                <a:spcPct val="0"/>
              </a:spcBef>
            </a:pPr>
            <a:r>
              <a:rPr lang="en-GB" smtClean="0">
                <a:latin typeface="Source Sans Pro"/>
                <a:cs typeface="Arial" charset="0"/>
              </a:rPr>
              <a:t>Ekberg study compares ultrasound-guided glucorticoid injections versus systemic gluteal glucorticoid injections. </a:t>
            </a:r>
            <a:endParaRPr lang="it-IT" smtClean="0">
              <a:latin typeface="Source Sans Pro"/>
              <a:cs typeface="Arial" charset="0"/>
            </a:endParaRPr>
          </a:p>
          <a:p>
            <a:pPr>
              <a:spcBef>
                <a:spcPct val="0"/>
              </a:spcBef>
            </a:pPr>
            <a:r>
              <a:rPr lang="en-GB" smtClean="0">
                <a:latin typeface="Source Sans Pro"/>
                <a:cs typeface="Arial" charset="0"/>
              </a:rPr>
              <a:t>All the other trials compare ultrasound-guided glucorticoid injections versus landmark-guided injections. </a:t>
            </a:r>
            <a:endParaRPr lang="it-IT" smtClean="0">
              <a:latin typeface="Source Sans Pro"/>
              <a:cs typeface="Arial" charset="0"/>
            </a:endParaRPr>
          </a:p>
          <a:p>
            <a:pPr>
              <a:spcBef>
                <a:spcPct val="0"/>
              </a:spcBef>
            </a:pPr>
            <a:r>
              <a:rPr lang="en-GB" smtClean="0">
                <a:latin typeface="Source Sans Pro"/>
                <a:cs typeface="Arial" charset="0"/>
              </a:rPr>
              <a:t>It is interesting to notice that in most trials they had considered as experienced physician for ultrasound-guided injections ­a physician with less years of experience than the one chosen to perform the landmark-guided injections (approximately 2 years vs 7 years).</a:t>
            </a:r>
            <a:endParaRPr lang="it-IT" smtClean="0">
              <a:latin typeface="Source Sans Pro"/>
              <a:cs typeface="Arial" charset="0"/>
            </a:endParaRPr>
          </a:p>
          <a:p>
            <a:pPr>
              <a:spcBef>
                <a:spcPct val="0"/>
              </a:spcBef>
            </a:pPr>
            <a:endParaRPr lang="en-GB" smtClean="0">
              <a:latin typeface="Source Sans Pro"/>
              <a:cs typeface="Arial" charset="0"/>
            </a:endParaRPr>
          </a:p>
        </p:txBody>
      </p:sp>
      <p:sp>
        <p:nvSpPr>
          <p:cNvPr id="26627"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59D4753-17C7-4184-BC94-98AF820ED967}" type="slidenum">
              <a:rPr lang="en-GB">
                <a:latin typeface="Source Sans Pro"/>
                <a:cs typeface="Arial" charset="0"/>
              </a:rPr>
              <a:pPr fontAlgn="base">
                <a:spcBef>
                  <a:spcPct val="0"/>
                </a:spcBef>
                <a:spcAft>
                  <a:spcPct val="0"/>
                </a:spcAft>
              </a:pPr>
              <a:t>4</a:t>
            </a:fld>
            <a:endParaRPr lang="en-GB">
              <a:latin typeface="Source Sans Pro"/>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egnaposto immagine diapositiva 1"/>
          <p:cNvSpPr>
            <a:spLocks noGrp="1" noRot="1" noChangeAspect="1"/>
          </p:cNvSpPr>
          <p:nvPr>
            <p:ph type="sldImg"/>
          </p:nvPr>
        </p:nvSpPr>
        <p:spPr bwMode="auto">
          <a:noFill/>
          <a:ln>
            <a:solidFill>
              <a:srgbClr val="000000"/>
            </a:solidFill>
            <a:miter lim="800000"/>
            <a:headEnd/>
            <a:tailEnd/>
          </a:ln>
        </p:spPr>
      </p:sp>
      <p:sp>
        <p:nvSpPr>
          <p:cNvPr id="28674"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smtClean="0">
                <a:latin typeface="Source Sans Pro"/>
                <a:cs typeface="Arial" charset="0"/>
              </a:rPr>
              <a:t>As we can see from the summary of findings there is moderate quality evidence from one trial indicating no difference in pain with ultrasound-guided or systemic intramuscular injection of glucocorticoid.</a:t>
            </a:r>
            <a:endParaRPr lang="it-IT" smtClean="0">
              <a:latin typeface="Source Sans Pro"/>
              <a:cs typeface="Arial" charset="0"/>
            </a:endParaRPr>
          </a:p>
        </p:txBody>
      </p:sp>
      <p:sp>
        <p:nvSpPr>
          <p:cNvPr id="28675"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185A35A-04EC-4E84-A70D-065349879189}" type="slidenum">
              <a:rPr lang="en-GB">
                <a:latin typeface="Source Sans Pro"/>
                <a:cs typeface="Arial" charset="0"/>
              </a:rPr>
              <a:pPr fontAlgn="base">
                <a:spcBef>
                  <a:spcPct val="0"/>
                </a:spcBef>
                <a:spcAft>
                  <a:spcPct val="0"/>
                </a:spcAft>
              </a:pPr>
              <a:t>5</a:t>
            </a:fld>
            <a:endParaRPr lang="en-GB">
              <a:latin typeface="Source Sans Pro"/>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egnaposto immagine diapositiva 1"/>
          <p:cNvSpPr>
            <a:spLocks noGrp="1" noRot="1" noChangeAspect="1"/>
          </p:cNvSpPr>
          <p:nvPr>
            <p:ph type="sldImg"/>
          </p:nvPr>
        </p:nvSpPr>
        <p:spPr bwMode="auto">
          <a:noFill/>
          <a:ln>
            <a:solidFill>
              <a:srgbClr val="000000"/>
            </a:solidFill>
            <a:miter lim="800000"/>
            <a:headEnd/>
            <a:tailEnd/>
          </a:ln>
        </p:spPr>
      </p:sp>
      <p:sp>
        <p:nvSpPr>
          <p:cNvPr id="30722"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smtClean="0">
                <a:latin typeface="Source Sans Pro"/>
                <a:cs typeface="Arial" charset="0"/>
              </a:rPr>
              <a:t>This forest plot graphically shows how based upon 2 trials (Ekeberg 2009; Lee 2009), there was no difference between ultrasound-guided and landmark-guided / intramuscular injection in terms of improvement in pain at 1 to 2 weeks, however there was considerable statistical heterogeneity (I</a:t>
            </a:r>
            <a:r>
              <a:rPr lang="en-GB" baseline="30000" smtClean="0">
                <a:latin typeface="Source Sans Pro"/>
                <a:cs typeface="Arial" charset="0"/>
              </a:rPr>
              <a:t>2</a:t>
            </a:r>
            <a:r>
              <a:rPr lang="en-GB" smtClean="0">
                <a:latin typeface="Source Sans Pro"/>
                <a:cs typeface="Arial" charset="0"/>
              </a:rPr>
              <a:t>=97%) in the analysis. </a:t>
            </a:r>
            <a:endParaRPr lang="it-IT" smtClean="0">
              <a:latin typeface="Source Sans Pro"/>
              <a:cs typeface="Arial" charset="0"/>
            </a:endParaRPr>
          </a:p>
          <a:p>
            <a:pPr>
              <a:spcBef>
                <a:spcPct val="0"/>
              </a:spcBef>
            </a:pPr>
            <a:r>
              <a:rPr lang="en-GB" smtClean="0">
                <a:latin typeface="Source Sans Pro"/>
                <a:cs typeface="Arial" charset="0"/>
              </a:rPr>
              <a:t>The positive results favouring ultrasound-guided injection observed in Lee paper might be explained by the lack of randomisation and blinded treatment allocation.</a:t>
            </a:r>
            <a:endParaRPr lang="it-IT" smtClean="0">
              <a:latin typeface="Source Sans Pro"/>
              <a:cs typeface="Arial" charset="0"/>
            </a:endParaRPr>
          </a:p>
        </p:txBody>
      </p:sp>
      <p:sp>
        <p:nvSpPr>
          <p:cNvPr id="30723"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338CE0-C387-457D-8504-1A9449075F6B}" type="slidenum">
              <a:rPr lang="en-GB">
                <a:latin typeface="Source Sans Pro"/>
                <a:cs typeface="Arial" charset="0"/>
              </a:rPr>
              <a:pPr fontAlgn="base">
                <a:spcBef>
                  <a:spcPct val="0"/>
                </a:spcBef>
                <a:spcAft>
                  <a:spcPct val="0"/>
                </a:spcAft>
              </a:pPr>
              <a:t>6</a:t>
            </a:fld>
            <a:endParaRPr lang="en-GB">
              <a:latin typeface="Source Sans Pro"/>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egnaposto immagine diapositiva 1"/>
          <p:cNvSpPr>
            <a:spLocks noGrp="1" noRot="1" noChangeAspect="1"/>
          </p:cNvSpPr>
          <p:nvPr>
            <p:ph type="sldImg"/>
          </p:nvPr>
        </p:nvSpPr>
        <p:spPr bwMode="auto">
          <a:noFill/>
          <a:ln>
            <a:solidFill>
              <a:srgbClr val="000000"/>
            </a:solidFill>
            <a:miter lim="800000"/>
            <a:headEnd/>
            <a:tailEnd/>
          </a:ln>
        </p:spPr>
      </p:sp>
      <p:sp>
        <p:nvSpPr>
          <p:cNvPr id="32770"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smtClean="0">
                <a:latin typeface="Source Sans Pro"/>
                <a:cs typeface="Arial" charset="0"/>
              </a:rPr>
              <a:t>Based upon 3 trials (Ekeberg 2009; Naredo 2004; Ucuncu 2009), ultrasound-guided injection was superior to landmark-guided/intramuscular injection in terms of improvement in pain at 6 weeks, however there was still considerable statistical heterogeneity (I</a:t>
            </a:r>
            <a:r>
              <a:rPr lang="en-GB" baseline="30000" smtClean="0">
                <a:latin typeface="Source Sans Pro"/>
                <a:cs typeface="Arial" charset="0"/>
              </a:rPr>
              <a:t>2</a:t>
            </a:r>
            <a:r>
              <a:rPr lang="en-GB" smtClean="0">
                <a:latin typeface="Source Sans Pro"/>
                <a:cs typeface="Arial" charset="0"/>
              </a:rPr>
              <a:t>=79%). </a:t>
            </a:r>
            <a:endParaRPr lang="it-IT" smtClean="0">
              <a:latin typeface="Source Sans Pro"/>
              <a:cs typeface="Arial" charset="0"/>
            </a:endParaRPr>
          </a:p>
          <a:p>
            <a:pPr>
              <a:spcBef>
                <a:spcPct val="0"/>
              </a:spcBef>
            </a:pPr>
            <a:r>
              <a:rPr lang="en-GB" smtClean="0">
                <a:latin typeface="Source Sans Pro"/>
                <a:cs typeface="Arial" charset="0"/>
              </a:rPr>
              <a:t>The benefits of ultrasound-guided injection over landmark-guided injections observed in both Naredo 2004 and Ucuncu 2009 might be explained by the lack of blinding of participants.</a:t>
            </a:r>
            <a:endParaRPr lang="it-IT" smtClean="0">
              <a:latin typeface="Source Sans Pro"/>
              <a:cs typeface="Arial" charset="0"/>
            </a:endParaRPr>
          </a:p>
          <a:p>
            <a:pPr>
              <a:spcBef>
                <a:spcPct val="0"/>
              </a:spcBef>
            </a:pPr>
            <a:endParaRPr lang="en-GB" smtClean="0">
              <a:latin typeface="Source Sans Pro"/>
              <a:cs typeface="Arial" charset="0"/>
            </a:endParaRPr>
          </a:p>
        </p:txBody>
      </p:sp>
      <p:sp>
        <p:nvSpPr>
          <p:cNvPr id="32771"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B974F1A-7B8F-4C51-A04D-491BDEFD3CD7}" type="slidenum">
              <a:rPr lang="en-GB">
                <a:latin typeface="Source Sans Pro"/>
                <a:cs typeface="Arial" charset="0"/>
              </a:rPr>
              <a:pPr fontAlgn="base">
                <a:spcBef>
                  <a:spcPct val="0"/>
                </a:spcBef>
                <a:spcAft>
                  <a:spcPct val="0"/>
                </a:spcAft>
              </a:pPr>
              <a:t>7</a:t>
            </a:fld>
            <a:endParaRPr lang="en-GB">
              <a:latin typeface="Source Sans Pro"/>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egnaposto immagine diapositiva 1"/>
          <p:cNvSpPr>
            <a:spLocks noGrp="1" noRot="1" noChangeAspect="1"/>
          </p:cNvSpPr>
          <p:nvPr>
            <p:ph type="sldImg"/>
          </p:nvPr>
        </p:nvSpPr>
        <p:spPr bwMode="auto">
          <a:noFill/>
          <a:ln>
            <a:solidFill>
              <a:srgbClr val="000000"/>
            </a:solidFill>
            <a:miter lim="800000"/>
            <a:headEnd/>
            <a:tailEnd/>
          </a:ln>
        </p:spPr>
      </p:sp>
      <p:sp>
        <p:nvSpPr>
          <p:cNvPr id="34818"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smtClean="0">
                <a:latin typeface="Source Sans Pro"/>
                <a:cs typeface="Arial" charset="0"/>
              </a:rPr>
              <a:t>A sensitivity analysis was performed, after removing the trials with inadequate or unclear allocation concealment or inadequate participant blinding, on only one trial (Ekeberg 2009). </a:t>
            </a:r>
          </a:p>
          <a:p>
            <a:pPr>
              <a:spcBef>
                <a:spcPct val="0"/>
              </a:spcBef>
            </a:pPr>
            <a:r>
              <a:rPr lang="en-GB" smtClean="0">
                <a:latin typeface="Source Sans Pro"/>
                <a:cs typeface="Arial" charset="0"/>
              </a:rPr>
              <a:t>There were no differences between groups with respect to improvement at pain at 1 to 2 weeks or at 6 weeks on a VAS 9-point scale. </a:t>
            </a:r>
            <a:endParaRPr lang="it-IT" smtClean="0">
              <a:latin typeface="Source Sans Pro"/>
              <a:cs typeface="Arial" charset="0"/>
            </a:endParaRPr>
          </a:p>
        </p:txBody>
      </p:sp>
      <p:sp>
        <p:nvSpPr>
          <p:cNvPr id="34819"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EA5197F-A365-4DCA-8A2F-7A6275A9F143}" type="slidenum">
              <a:rPr lang="en-GB">
                <a:latin typeface="Source Sans Pro"/>
                <a:cs typeface="Arial" charset="0"/>
              </a:rPr>
              <a:pPr fontAlgn="base">
                <a:spcBef>
                  <a:spcPct val="0"/>
                </a:spcBef>
                <a:spcAft>
                  <a:spcPct val="0"/>
                </a:spcAft>
              </a:pPr>
              <a:t>8</a:t>
            </a:fld>
            <a:endParaRPr lang="en-GB">
              <a:latin typeface="Source Sans Pro"/>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egnaposto immagine diapositiva 1"/>
          <p:cNvSpPr>
            <a:spLocks noGrp="1" noRot="1" noChangeAspect="1"/>
          </p:cNvSpPr>
          <p:nvPr>
            <p:ph type="sldImg"/>
          </p:nvPr>
        </p:nvSpPr>
        <p:spPr bwMode="auto">
          <a:noFill/>
          <a:ln>
            <a:solidFill>
              <a:srgbClr val="000000"/>
            </a:solidFill>
            <a:miter lim="800000"/>
            <a:headEnd/>
            <a:tailEnd/>
          </a:ln>
        </p:spPr>
      </p:sp>
      <p:sp>
        <p:nvSpPr>
          <p:cNvPr id="36866"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smtClean="0">
                <a:latin typeface="Source Sans Pro"/>
                <a:cs typeface="Arial" charset="0"/>
              </a:rPr>
              <a:t>Concerning functioning, we can see from the summary of findings that there is moderate quality evidence from one trial indicating no difference in functioning with ultrasound-guided or systemic intramuscular injection of glucocorticoid evaluated by the DASH scale.</a:t>
            </a:r>
            <a:endParaRPr lang="it-IT" smtClean="0">
              <a:latin typeface="Source Sans Pro"/>
              <a:cs typeface="Arial" charset="0"/>
            </a:endParaRPr>
          </a:p>
        </p:txBody>
      </p:sp>
      <p:sp>
        <p:nvSpPr>
          <p:cNvPr id="36867"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397F365-8D01-42EE-ABA3-AF11394C8706}" type="slidenum">
              <a:rPr lang="en-GB">
                <a:latin typeface="Source Sans Pro"/>
                <a:cs typeface="Arial" charset="0"/>
              </a:rPr>
              <a:pPr fontAlgn="base">
                <a:spcBef>
                  <a:spcPct val="0"/>
                </a:spcBef>
                <a:spcAft>
                  <a:spcPct val="0"/>
                </a:spcAft>
              </a:pPr>
              <a:t>9</a:t>
            </a:fld>
            <a:endParaRPr lang="en-GB">
              <a:latin typeface="Source Sans Pro"/>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tiff"/><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tiff"/><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tiff"/><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v1">
    <p:spTree>
      <p:nvGrpSpPr>
        <p:cNvPr id="1" name=""/>
        <p:cNvGrpSpPr/>
        <p:nvPr/>
      </p:nvGrpSpPr>
      <p:grpSpPr>
        <a:xfrm>
          <a:off x="0" y="0"/>
          <a:ext cx="0" cy="0"/>
          <a:chOff x="0" y="0"/>
          <a:chExt cx="0" cy="0"/>
        </a:xfrm>
      </p:grpSpPr>
      <p:sp>
        <p:nvSpPr>
          <p:cNvPr id="4" name="TextBox 7"/>
          <p:cNvSpPr txBox="1"/>
          <p:nvPr userDrawn="1"/>
        </p:nvSpPr>
        <p:spPr>
          <a:xfrm>
            <a:off x="585788" y="5695950"/>
            <a:ext cx="2863850" cy="922338"/>
          </a:xfrm>
          <a:prstGeom prst="rect">
            <a:avLst/>
          </a:prstGeom>
          <a:noFill/>
        </p:spPr>
        <p:txBody>
          <a:bodyPr wrap="none" lIns="0" tIns="0" rIns="0" bIns="0"/>
          <a:lstStyle/>
          <a:p>
            <a:pPr fontAlgn="auto">
              <a:lnSpc>
                <a:spcPts val="2000"/>
              </a:lnSpc>
              <a:spcBef>
                <a:spcPts val="0"/>
              </a:spcBef>
              <a:spcAft>
                <a:spcPts val="0"/>
              </a:spcAft>
              <a:defRPr/>
            </a:pPr>
            <a:r>
              <a:rPr lang="en-GB" spc="-30" dirty="0">
                <a:solidFill>
                  <a:schemeClr val="tx2"/>
                </a:solidFill>
                <a:latin typeface="+mn-lt"/>
              </a:rPr>
              <a:t>Trusted evidence.</a:t>
            </a:r>
          </a:p>
          <a:p>
            <a:pPr fontAlgn="auto">
              <a:lnSpc>
                <a:spcPts val="2000"/>
              </a:lnSpc>
              <a:spcBef>
                <a:spcPts val="0"/>
              </a:spcBef>
              <a:spcAft>
                <a:spcPts val="0"/>
              </a:spcAft>
              <a:defRPr/>
            </a:pPr>
            <a:r>
              <a:rPr lang="en-GB" spc="-30" dirty="0">
                <a:solidFill>
                  <a:schemeClr val="tx2"/>
                </a:solidFill>
                <a:latin typeface="+mn-lt"/>
              </a:rPr>
              <a:t>Informed decisions.</a:t>
            </a:r>
          </a:p>
          <a:p>
            <a:pPr fontAlgn="auto">
              <a:lnSpc>
                <a:spcPts val="2000"/>
              </a:lnSpc>
              <a:spcBef>
                <a:spcPts val="0"/>
              </a:spcBef>
              <a:spcAft>
                <a:spcPts val="0"/>
              </a:spcAft>
              <a:defRPr/>
            </a:pPr>
            <a:r>
              <a:rPr lang="en-GB" spc="-30" dirty="0">
                <a:solidFill>
                  <a:schemeClr val="tx2"/>
                </a:solidFill>
                <a:latin typeface="+mn-lt"/>
              </a:rPr>
              <a:t>Better health.</a:t>
            </a:r>
          </a:p>
        </p:txBody>
      </p:sp>
      <p:pic>
        <p:nvPicPr>
          <p:cNvPr id="5" name="Picture 4"/>
          <p:cNvPicPr>
            <a:picLocks noChangeAspect="1"/>
          </p:cNvPicPr>
          <p:nvPr userDrawn="1"/>
        </p:nvPicPr>
        <p:blipFill>
          <a:blip r:embed="rId2"/>
          <a:srcRect/>
          <a:stretch>
            <a:fillRect/>
          </a:stretch>
        </p:blipFill>
        <p:spPr bwMode="auto">
          <a:xfrm>
            <a:off x="7092950" y="0"/>
            <a:ext cx="5099050" cy="6858000"/>
          </a:xfrm>
          <a:prstGeom prst="rect">
            <a:avLst/>
          </a:prstGeom>
          <a:noFill/>
          <a:ln w="9525">
            <a:noFill/>
            <a:miter lim="800000"/>
            <a:headEnd/>
            <a:tailEnd/>
          </a:ln>
        </p:spPr>
      </p:pic>
      <p:sp>
        <p:nvSpPr>
          <p:cNvPr id="6" name="Rectangle 8"/>
          <p:cNvSpPr/>
          <p:nvPr userDrawn="1"/>
        </p:nvSpPr>
        <p:spPr>
          <a:xfrm rot="18932974">
            <a:off x="8583613" y="5783263"/>
            <a:ext cx="655637" cy="633412"/>
          </a:xfrm>
          <a:prstGeom prst="rect">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7" name="Immagine 14"/>
          <p:cNvPicPr>
            <a:picLocks noChangeAspect="1"/>
          </p:cNvPicPr>
          <p:nvPr userDrawn="1"/>
        </p:nvPicPr>
        <p:blipFill>
          <a:blip r:embed="rId3"/>
          <a:srcRect/>
          <a:stretch>
            <a:fillRect/>
          </a:stretch>
        </p:blipFill>
        <p:spPr bwMode="auto">
          <a:xfrm>
            <a:off x="635000" y="461963"/>
            <a:ext cx="1382713" cy="360362"/>
          </a:xfrm>
          <a:prstGeom prst="rect">
            <a:avLst/>
          </a:prstGeom>
          <a:noFill/>
          <a:ln w="9525">
            <a:noFill/>
            <a:miter lim="800000"/>
            <a:headEnd/>
            <a:tailEnd/>
          </a:ln>
        </p:spPr>
      </p:pic>
      <p:sp>
        <p:nvSpPr>
          <p:cNvPr id="2" name="Title 1"/>
          <p:cNvSpPr>
            <a:spLocks noGrp="1"/>
          </p:cNvSpPr>
          <p:nvPr>
            <p:ph type="ctrTitle"/>
          </p:nvPr>
        </p:nvSpPr>
        <p:spPr>
          <a:xfrm>
            <a:off x="586317" y="2123230"/>
            <a:ext cx="5952000" cy="1080775"/>
          </a:xfrm>
        </p:spPr>
        <p:txBody>
          <a:bodyPr/>
          <a:lstStyle>
            <a:lvl1pPr algn="l">
              <a:lnSpc>
                <a:spcPts val="3800"/>
              </a:lnSpc>
              <a:defRPr/>
            </a:lvl1pPr>
          </a:lstStyle>
          <a:p>
            <a:r>
              <a:rPr lang="it-IT"/>
              <a:t>Fare clic per modificare lo stile del titolo</a:t>
            </a:r>
            <a:endParaRPr lang="en-GB" dirty="0"/>
          </a:p>
        </p:txBody>
      </p:sp>
      <p:sp>
        <p:nvSpPr>
          <p:cNvPr id="3" name="Subtitle 2"/>
          <p:cNvSpPr>
            <a:spLocks noGrp="1"/>
          </p:cNvSpPr>
          <p:nvPr>
            <p:ph type="subTitle" idx="1"/>
          </p:nvPr>
        </p:nvSpPr>
        <p:spPr>
          <a:xfrm>
            <a:off x="586317" y="3439800"/>
            <a:ext cx="5952000" cy="822600"/>
          </a:xfrm>
        </p:spPr>
        <p:txBody>
          <a:bodyPr/>
          <a:lstStyle>
            <a:lvl1pPr marL="0" indent="0" algn="l">
              <a:lnSpc>
                <a:spcPts val="1900"/>
              </a:lnSpc>
              <a:spcBef>
                <a:spcPts val="0"/>
              </a:spcBef>
              <a:buNone/>
              <a:defRPr sz="1800" b="1">
                <a:solidFill>
                  <a:schemeClr val="tx2"/>
                </a:solidFill>
                <a:latin typeface="+mj-lt"/>
              </a:defRPr>
            </a:lvl1pPr>
            <a:lvl2pPr marL="3175" indent="0" algn="l">
              <a:lnSpc>
                <a:spcPts val="1900"/>
              </a:lnSpc>
              <a:spcBef>
                <a:spcPts val="0"/>
              </a:spcBef>
              <a:buNone/>
              <a:defRPr sz="1800">
                <a:solidFill>
                  <a:schemeClr val="tx2"/>
                </a:solidFill>
                <a:latin typeface="+mj-lt"/>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with 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GB" dirty="0"/>
          </a:p>
        </p:txBody>
      </p:sp>
      <p:sp>
        <p:nvSpPr>
          <p:cNvPr id="4" name="Picture Placeholder 6"/>
          <p:cNvSpPr>
            <a:spLocks noGrp="1"/>
          </p:cNvSpPr>
          <p:nvPr>
            <p:ph type="pic" sz="quarter" idx="10"/>
          </p:nvPr>
        </p:nvSpPr>
        <p:spPr>
          <a:xfrm>
            <a:off x="586317" y="2232000"/>
            <a:ext cx="8208000" cy="3816000"/>
          </a:xfrm>
          <a:solidFill>
            <a:schemeClr val="accent5"/>
          </a:solidFill>
        </p:spPr>
        <p:txBody>
          <a:bodyPr lIns="216000" tIns="108000"/>
          <a:lstStyle>
            <a:lvl1pPr marL="0" indent="0">
              <a:defRPr>
                <a:solidFill>
                  <a:schemeClr val="bg1"/>
                </a:solidFill>
                <a:latin typeface="+mn-lt"/>
              </a:defRPr>
            </a:lvl1pPr>
          </a:lstStyle>
          <a:p>
            <a:pPr lvl="0"/>
            <a:r>
              <a:rPr lang="it-IT" noProof="0" dirty="0"/>
              <a:t>Fare clic sull'icona per inserire un'immagine</a:t>
            </a:r>
            <a:endParaRPr lang="en-GB" noProof="0" dirty="0"/>
          </a:p>
        </p:txBody>
      </p:sp>
      <p:sp>
        <p:nvSpPr>
          <p:cNvPr id="6" name="Text Placeholder 5"/>
          <p:cNvSpPr>
            <a:spLocks noGrp="1"/>
          </p:cNvSpPr>
          <p:nvPr>
            <p:ph type="body" sz="quarter" idx="11"/>
          </p:nvPr>
        </p:nvSpPr>
        <p:spPr>
          <a:xfrm>
            <a:off x="586319" y="6162675"/>
            <a:ext cx="8235949" cy="374650"/>
          </a:xfrm>
        </p:spPr>
        <p:txBody>
          <a:bodyPr/>
          <a:lstStyle>
            <a:lvl1pPr>
              <a:spcBef>
                <a:spcPts val="0"/>
              </a:spcBef>
              <a:defRPr sz="1400"/>
            </a:lvl1pPr>
          </a:lstStyle>
          <a:p>
            <a:pPr lvl="0"/>
            <a:r>
              <a:rPr lang="it-IT"/>
              <a:t>Modifica gli stili del testo dello schema</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able Title">
    <p:spTree>
      <p:nvGrpSpPr>
        <p:cNvPr id="1" name=""/>
        <p:cNvGrpSpPr/>
        <p:nvPr/>
      </p:nvGrpSpPr>
      <p:grpSpPr>
        <a:xfrm>
          <a:off x="0" y="0"/>
          <a:ext cx="0" cy="0"/>
          <a:chOff x="0" y="0"/>
          <a:chExt cx="0" cy="0"/>
        </a:xfrm>
      </p:grpSpPr>
      <p:pic>
        <p:nvPicPr>
          <p:cNvPr id="4" name="Immagine 10"/>
          <p:cNvPicPr>
            <a:picLocks noChangeAspect="1"/>
          </p:cNvPicPr>
          <p:nvPr userDrawn="1"/>
        </p:nvPicPr>
        <p:blipFill>
          <a:blip r:embed="rId2"/>
          <a:srcRect/>
          <a:stretch>
            <a:fillRect/>
          </a:stretch>
        </p:blipFill>
        <p:spPr bwMode="auto">
          <a:xfrm>
            <a:off x="635000" y="461963"/>
            <a:ext cx="1382713" cy="360362"/>
          </a:xfrm>
          <a:prstGeom prst="rect">
            <a:avLst/>
          </a:prstGeom>
          <a:noFill/>
          <a:ln w="9525">
            <a:noFill/>
            <a:miter lim="800000"/>
            <a:headEnd/>
            <a:tailEnd/>
          </a:ln>
        </p:spPr>
      </p:pic>
      <p:pic>
        <p:nvPicPr>
          <p:cNvPr id="5" name="Picture 9"/>
          <p:cNvPicPr>
            <a:picLocks noChangeAspect="1" noChangeArrowheads="1"/>
          </p:cNvPicPr>
          <p:nvPr userDrawn="1"/>
        </p:nvPicPr>
        <p:blipFill>
          <a:blip r:embed="rId3"/>
          <a:srcRect/>
          <a:stretch>
            <a:fillRect/>
          </a:stretch>
        </p:blipFill>
        <p:spPr bwMode="auto">
          <a:xfrm>
            <a:off x="2279650" y="441325"/>
            <a:ext cx="1081088" cy="381000"/>
          </a:xfrm>
          <a:prstGeom prst="rect">
            <a:avLst/>
          </a:prstGeom>
          <a:noFill/>
          <a:ln w="9525">
            <a:noFill/>
            <a:miter lim="800000"/>
            <a:headEnd/>
            <a:tailEnd/>
          </a:ln>
        </p:spPr>
      </p:pic>
      <p:pic>
        <p:nvPicPr>
          <p:cNvPr id="6" name="Picture 14"/>
          <p:cNvPicPr>
            <a:picLocks noChangeAspect="1" noChangeArrowheads="1"/>
          </p:cNvPicPr>
          <p:nvPr userDrawn="1"/>
        </p:nvPicPr>
        <p:blipFill>
          <a:blip r:embed="rId4"/>
          <a:srcRect/>
          <a:stretch>
            <a:fillRect/>
          </a:stretch>
        </p:blipFill>
        <p:spPr bwMode="auto">
          <a:xfrm>
            <a:off x="3606800" y="461963"/>
            <a:ext cx="1106488" cy="360362"/>
          </a:xfrm>
          <a:prstGeom prst="rect">
            <a:avLst/>
          </a:prstGeom>
          <a:solidFill>
            <a:schemeClr val="bg1"/>
          </a:solidFill>
          <a:ln w="9525">
            <a:noFill/>
            <a:miter lim="800000"/>
            <a:headEnd/>
            <a:tailEnd/>
          </a:ln>
        </p:spPr>
      </p:pic>
      <p:sp>
        <p:nvSpPr>
          <p:cNvPr id="2" name="Title 1"/>
          <p:cNvSpPr>
            <a:spLocks noGrp="1"/>
          </p:cNvSpPr>
          <p:nvPr>
            <p:ph type="title"/>
          </p:nvPr>
        </p:nvSpPr>
        <p:spPr>
          <a:xfrm>
            <a:off x="586317" y="1202400"/>
            <a:ext cx="8160000" cy="460800"/>
          </a:xfrm>
        </p:spPr>
        <p:txBody>
          <a:bodyPr anchor="t"/>
          <a:lstStyle>
            <a:lvl1pPr>
              <a:defRPr sz="2000"/>
            </a:lvl1pPr>
          </a:lstStyle>
          <a:p>
            <a:r>
              <a:rPr lang="it-IT"/>
              <a:t>Fare clic per modificare lo stile del titolo</a:t>
            </a:r>
            <a:endParaRPr lang="en-GB" dirty="0"/>
          </a:p>
        </p:txBody>
      </p:sp>
      <p:sp>
        <p:nvSpPr>
          <p:cNvPr id="8" name="Text Placeholder 5"/>
          <p:cNvSpPr>
            <a:spLocks noGrp="1"/>
          </p:cNvSpPr>
          <p:nvPr>
            <p:ph type="body" sz="quarter" idx="11"/>
          </p:nvPr>
        </p:nvSpPr>
        <p:spPr>
          <a:xfrm>
            <a:off x="586319" y="6162675"/>
            <a:ext cx="8235949" cy="374650"/>
          </a:xfrm>
        </p:spPr>
        <p:txBody>
          <a:bodyPr/>
          <a:lstStyle>
            <a:lvl1pPr>
              <a:spcBef>
                <a:spcPts val="0"/>
              </a:spcBef>
              <a:defRPr sz="1400"/>
            </a:lvl1pPr>
          </a:lstStyle>
          <a:p>
            <a:pPr lvl="0"/>
            <a:r>
              <a:rPr lang="it-IT"/>
              <a:t>Modifica gli stili del testo dello schema</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GB"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Image Only">
    <p:spTree>
      <p:nvGrpSpPr>
        <p:cNvPr id="1" name=""/>
        <p:cNvGrpSpPr/>
        <p:nvPr/>
      </p:nvGrpSpPr>
      <p:grpSpPr>
        <a:xfrm>
          <a:off x="0" y="0"/>
          <a:ext cx="0" cy="0"/>
          <a:chOff x="0" y="0"/>
          <a:chExt cx="0" cy="0"/>
        </a:xfrm>
      </p:grpSpPr>
      <p:sp>
        <p:nvSpPr>
          <p:cNvPr id="2" name="Picture Placeholder 6"/>
          <p:cNvSpPr>
            <a:spLocks noGrp="1"/>
          </p:cNvSpPr>
          <p:nvPr>
            <p:ph type="pic" sz="quarter" idx="10"/>
          </p:nvPr>
        </p:nvSpPr>
        <p:spPr>
          <a:xfrm>
            <a:off x="0" y="0"/>
            <a:ext cx="12192000" cy="6858000"/>
          </a:xfrm>
          <a:solidFill>
            <a:schemeClr val="accent5"/>
          </a:solidFill>
        </p:spPr>
        <p:txBody>
          <a:bodyPr lIns="432000" tIns="324000"/>
          <a:lstStyle>
            <a:lvl1pPr marL="0" indent="0">
              <a:defRPr>
                <a:solidFill>
                  <a:schemeClr val="bg1"/>
                </a:solidFill>
                <a:latin typeface="+mn-lt"/>
              </a:defRPr>
            </a:lvl1pPr>
          </a:lstStyle>
          <a:p>
            <a:pPr lvl="0"/>
            <a:r>
              <a:rPr lang="it-IT" noProof="0" dirty="0"/>
              <a:t>Fare clic sull'icona per inserire un'immagine</a:t>
            </a:r>
            <a:endParaRPr lang="en-GB" noProof="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Divider Slide v1">
    <p:spTree>
      <p:nvGrpSpPr>
        <p:cNvPr id="1" name=""/>
        <p:cNvGrpSpPr/>
        <p:nvPr/>
      </p:nvGrpSpPr>
      <p:grpSpPr>
        <a:xfrm>
          <a:off x="0" y="0"/>
          <a:ext cx="0" cy="0"/>
          <a:chOff x="0" y="0"/>
          <a:chExt cx="0" cy="0"/>
        </a:xfrm>
      </p:grpSpPr>
      <p:pic>
        <p:nvPicPr>
          <p:cNvPr id="4" name="Picture 5"/>
          <p:cNvPicPr>
            <a:picLocks noChangeAspect="1"/>
          </p:cNvPicPr>
          <p:nvPr userDrawn="1"/>
        </p:nvPicPr>
        <p:blipFill>
          <a:blip r:embed="rId2"/>
          <a:srcRect/>
          <a:stretch>
            <a:fillRect/>
          </a:stretch>
        </p:blipFill>
        <p:spPr bwMode="auto">
          <a:xfrm>
            <a:off x="7092950" y="0"/>
            <a:ext cx="5099050" cy="6858000"/>
          </a:xfrm>
          <a:prstGeom prst="rect">
            <a:avLst/>
          </a:prstGeom>
          <a:noFill/>
          <a:ln w="9525">
            <a:noFill/>
            <a:miter lim="800000"/>
            <a:headEnd/>
            <a:tailEnd/>
          </a:ln>
        </p:spPr>
      </p:pic>
      <p:pic>
        <p:nvPicPr>
          <p:cNvPr id="5" name="Immagine 14"/>
          <p:cNvPicPr>
            <a:picLocks noChangeAspect="1"/>
          </p:cNvPicPr>
          <p:nvPr userDrawn="1"/>
        </p:nvPicPr>
        <p:blipFill>
          <a:blip r:embed="rId3"/>
          <a:srcRect/>
          <a:stretch>
            <a:fillRect/>
          </a:stretch>
        </p:blipFill>
        <p:spPr bwMode="auto">
          <a:xfrm>
            <a:off x="635000" y="461963"/>
            <a:ext cx="1382713" cy="360362"/>
          </a:xfrm>
          <a:prstGeom prst="rect">
            <a:avLst/>
          </a:prstGeom>
          <a:noFill/>
          <a:ln w="9525">
            <a:noFill/>
            <a:miter lim="800000"/>
            <a:headEnd/>
            <a:tailEnd/>
          </a:ln>
        </p:spPr>
      </p:pic>
      <p:pic>
        <p:nvPicPr>
          <p:cNvPr id="6" name="Picture 9"/>
          <p:cNvPicPr>
            <a:picLocks noChangeAspect="1" noChangeArrowheads="1"/>
          </p:cNvPicPr>
          <p:nvPr userDrawn="1"/>
        </p:nvPicPr>
        <p:blipFill>
          <a:blip r:embed="rId4"/>
          <a:srcRect/>
          <a:stretch>
            <a:fillRect/>
          </a:stretch>
        </p:blipFill>
        <p:spPr bwMode="auto">
          <a:xfrm>
            <a:off x="2279650" y="441325"/>
            <a:ext cx="1081088" cy="381000"/>
          </a:xfrm>
          <a:prstGeom prst="rect">
            <a:avLst/>
          </a:prstGeom>
          <a:noFill/>
          <a:ln w="9525">
            <a:noFill/>
            <a:miter lim="800000"/>
            <a:headEnd/>
            <a:tailEnd/>
          </a:ln>
        </p:spPr>
      </p:pic>
      <p:pic>
        <p:nvPicPr>
          <p:cNvPr id="7" name="Picture 14"/>
          <p:cNvPicPr>
            <a:picLocks noChangeAspect="1" noChangeArrowheads="1"/>
          </p:cNvPicPr>
          <p:nvPr userDrawn="1"/>
        </p:nvPicPr>
        <p:blipFill>
          <a:blip r:embed="rId5"/>
          <a:srcRect/>
          <a:stretch>
            <a:fillRect/>
          </a:stretch>
        </p:blipFill>
        <p:spPr bwMode="auto">
          <a:xfrm>
            <a:off x="3606800" y="461963"/>
            <a:ext cx="1106488" cy="360362"/>
          </a:xfrm>
          <a:prstGeom prst="rect">
            <a:avLst/>
          </a:prstGeom>
          <a:solidFill>
            <a:schemeClr val="bg1"/>
          </a:solidFill>
          <a:ln w="9525">
            <a:noFill/>
            <a:miter lim="800000"/>
            <a:headEnd/>
            <a:tailEnd/>
          </a:ln>
        </p:spPr>
      </p:pic>
      <p:sp>
        <p:nvSpPr>
          <p:cNvPr id="8" name="Rectangle 8">
            <a:extLst>
              <a:ext uri="{FF2B5EF4-FFF2-40B4-BE49-F238E27FC236}"/>
            </a:extLst>
          </p:cNvPr>
          <p:cNvSpPr/>
          <p:nvPr userDrawn="1"/>
        </p:nvSpPr>
        <p:spPr>
          <a:xfrm rot="18932974">
            <a:off x="8591550" y="5775325"/>
            <a:ext cx="655638" cy="633413"/>
          </a:xfrm>
          <a:prstGeom prst="rect">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a:xfrm>
            <a:off x="586317" y="2296030"/>
            <a:ext cx="5952000" cy="562375"/>
          </a:xfrm>
        </p:spPr>
        <p:txBody>
          <a:bodyPr anchor="t"/>
          <a:lstStyle>
            <a:lvl1pPr algn="l">
              <a:lnSpc>
                <a:spcPts val="3800"/>
              </a:lnSpc>
              <a:defRPr/>
            </a:lvl1pPr>
          </a:lstStyle>
          <a:p>
            <a:r>
              <a:rPr lang="it-IT"/>
              <a:t>Fare clic per modificare lo stile del titolo</a:t>
            </a:r>
            <a:endParaRPr lang="en-GB" dirty="0"/>
          </a:p>
        </p:txBody>
      </p:sp>
      <p:sp>
        <p:nvSpPr>
          <p:cNvPr id="3" name="Subtitle 2"/>
          <p:cNvSpPr>
            <a:spLocks noGrp="1"/>
          </p:cNvSpPr>
          <p:nvPr>
            <p:ph type="subTitle" idx="1"/>
          </p:nvPr>
        </p:nvSpPr>
        <p:spPr>
          <a:xfrm>
            <a:off x="586319" y="2849400"/>
            <a:ext cx="5590116" cy="2082600"/>
          </a:xfrm>
        </p:spPr>
        <p:txBody>
          <a:bodyPr/>
          <a:lstStyle>
            <a:lvl1pPr marL="0" indent="0" algn="l">
              <a:lnSpc>
                <a:spcPts val="1900"/>
              </a:lnSpc>
              <a:spcBef>
                <a:spcPts val="0"/>
              </a:spcBef>
              <a:buNone/>
              <a:defRPr sz="1800" b="0">
                <a:solidFill>
                  <a:schemeClr val="tx2"/>
                </a:solidFill>
                <a:latin typeface="+mn-lt"/>
              </a:defRPr>
            </a:lvl1pPr>
            <a:lvl2pPr marL="3175" indent="0" algn="l">
              <a:lnSpc>
                <a:spcPts val="1900"/>
              </a:lnSpc>
              <a:spcBef>
                <a:spcPts val="0"/>
              </a:spcBef>
              <a:buNone/>
              <a:defRPr sz="1800">
                <a:solidFill>
                  <a:schemeClr val="tx2"/>
                </a:solidFill>
                <a:latin typeface="+mj-lt"/>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Divider Slide v2">
    <p:spTree>
      <p:nvGrpSpPr>
        <p:cNvPr id="1" name=""/>
        <p:cNvGrpSpPr/>
        <p:nvPr/>
      </p:nvGrpSpPr>
      <p:grpSpPr>
        <a:xfrm>
          <a:off x="0" y="0"/>
          <a:ext cx="0" cy="0"/>
          <a:chOff x="0" y="0"/>
          <a:chExt cx="0" cy="0"/>
        </a:xfrm>
      </p:grpSpPr>
      <p:pic>
        <p:nvPicPr>
          <p:cNvPr id="4" name="Picture 6"/>
          <p:cNvPicPr>
            <a:picLocks noChangeAspect="1"/>
          </p:cNvPicPr>
          <p:nvPr userDrawn="1"/>
        </p:nvPicPr>
        <p:blipFill>
          <a:blip r:embed="rId2"/>
          <a:srcRect/>
          <a:stretch>
            <a:fillRect/>
          </a:stretch>
        </p:blipFill>
        <p:spPr bwMode="auto">
          <a:xfrm>
            <a:off x="7092950" y="0"/>
            <a:ext cx="4059238" cy="6858000"/>
          </a:xfrm>
          <a:prstGeom prst="rect">
            <a:avLst/>
          </a:prstGeom>
          <a:noFill/>
          <a:ln w="9525">
            <a:noFill/>
            <a:miter lim="800000"/>
            <a:headEnd/>
            <a:tailEnd/>
          </a:ln>
        </p:spPr>
      </p:pic>
      <p:pic>
        <p:nvPicPr>
          <p:cNvPr id="5" name="Immagine 8"/>
          <p:cNvPicPr>
            <a:picLocks noChangeAspect="1"/>
          </p:cNvPicPr>
          <p:nvPr userDrawn="1"/>
        </p:nvPicPr>
        <p:blipFill>
          <a:blip r:embed="rId3"/>
          <a:srcRect/>
          <a:stretch>
            <a:fillRect/>
          </a:stretch>
        </p:blipFill>
        <p:spPr bwMode="auto">
          <a:xfrm>
            <a:off x="635000" y="461963"/>
            <a:ext cx="1382713" cy="360362"/>
          </a:xfrm>
          <a:prstGeom prst="rect">
            <a:avLst/>
          </a:prstGeom>
          <a:noFill/>
          <a:ln w="9525">
            <a:noFill/>
            <a:miter lim="800000"/>
            <a:headEnd/>
            <a:tailEnd/>
          </a:ln>
        </p:spPr>
      </p:pic>
      <p:pic>
        <p:nvPicPr>
          <p:cNvPr id="6" name="Picture 9"/>
          <p:cNvPicPr>
            <a:picLocks noChangeAspect="1" noChangeArrowheads="1"/>
          </p:cNvPicPr>
          <p:nvPr userDrawn="1"/>
        </p:nvPicPr>
        <p:blipFill>
          <a:blip r:embed="rId4"/>
          <a:srcRect/>
          <a:stretch>
            <a:fillRect/>
          </a:stretch>
        </p:blipFill>
        <p:spPr bwMode="auto">
          <a:xfrm>
            <a:off x="2279650" y="441325"/>
            <a:ext cx="1081088" cy="381000"/>
          </a:xfrm>
          <a:prstGeom prst="rect">
            <a:avLst/>
          </a:prstGeom>
          <a:noFill/>
          <a:ln w="9525">
            <a:noFill/>
            <a:miter lim="800000"/>
            <a:headEnd/>
            <a:tailEnd/>
          </a:ln>
        </p:spPr>
      </p:pic>
      <p:pic>
        <p:nvPicPr>
          <p:cNvPr id="7" name="Picture 14"/>
          <p:cNvPicPr>
            <a:picLocks noChangeAspect="1" noChangeArrowheads="1"/>
          </p:cNvPicPr>
          <p:nvPr userDrawn="1"/>
        </p:nvPicPr>
        <p:blipFill>
          <a:blip r:embed="rId5"/>
          <a:srcRect/>
          <a:stretch>
            <a:fillRect/>
          </a:stretch>
        </p:blipFill>
        <p:spPr bwMode="auto">
          <a:xfrm>
            <a:off x="3606800" y="461963"/>
            <a:ext cx="1106488" cy="360362"/>
          </a:xfrm>
          <a:prstGeom prst="rect">
            <a:avLst/>
          </a:prstGeom>
          <a:solidFill>
            <a:schemeClr val="bg1"/>
          </a:solidFill>
          <a:ln w="9525">
            <a:noFill/>
            <a:miter lim="800000"/>
            <a:headEnd/>
            <a:tailEnd/>
          </a:ln>
        </p:spPr>
      </p:pic>
      <p:sp>
        <p:nvSpPr>
          <p:cNvPr id="8" name="Rectangle 8">
            <a:extLst>
              <a:ext uri="{FF2B5EF4-FFF2-40B4-BE49-F238E27FC236}"/>
            </a:extLst>
          </p:cNvPr>
          <p:cNvSpPr/>
          <p:nvPr userDrawn="1"/>
        </p:nvSpPr>
        <p:spPr>
          <a:xfrm rot="18932974">
            <a:off x="8591550" y="5775325"/>
            <a:ext cx="655638" cy="633413"/>
          </a:xfrm>
          <a:prstGeom prst="rect">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a:xfrm>
            <a:off x="586317" y="2296030"/>
            <a:ext cx="5952000" cy="562375"/>
          </a:xfrm>
        </p:spPr>
        <p:txBody>
          <a:bodyPr anchor="t"/>
          <a:lstStyle>
            <a:lvl1pPr algn="l">
              <a:lnSpc>
                <a:spcPts val="3800"/>
              </a:lnSpc>
              <a:defRPr/>
            </a:lvl1pPr>
          </a:lstStyle>
          <a:p>
            <a:r>
              <a:rPr lang="it-IT"/>
              <a:t>Fare clic per modificare lo stile del titolo</a:t>
            </a:r>
            <a:endParaRPr lang="en-GB" dirty="0"/>
          </a:p>
        </p:txBody>
      </p:sp>
      <p:sp>
        <p:nvSpPr>
          <p:cNvPr id="3" name="Subtitle 2"/>
          <p:cNvSpPr>
            <a:spLocks noGrp="1"/>
          </p:cNvSpPr>
          <p:nvPr>
            <p:ph type="subTitle" idx="1"/>
          </p:nvPr>
        </p:nvSpPr>
        <p:spPr>
          <a:xfrm>
            <a:off x="586319" y="2849400"/>
            <a:ext cx="5590116" cy="2197800"/>
          </a:xfrm>
        </p:spPr>
        <p:txBody>
          <a:bodyPr/>
          <a:lstStyle>
            <a:lvl1pPr marL="0" indent="0" algn="l">
              <a:lnSpc>
                <a:spcPts val="1900"/>
              </a:lnSpc>
              <a:spcBef>
                <a:spcPts val="0"/>
              </a:spcBef>
              <a:buNone/>
              <a:defRPr sz="1800" b="0">
                <a:solidFill>
                  <a:schemeClr val="tx2"/>
                </a:solidFill>
                <a:latin typeface="+mn-lt"/>
              </a:defRPr>
            </a:lvl1pPr>
            <a:lvl2pPr marL="3175" indent="0" algn="l">
              <a:lnSpc>
                <a:spcPts val="1900"/>
              </a:lnSpc>
              <a:spcBef>
                <a:spcPts val="0"/>
              </a:spcBef>
              <a:buNone/>
              <a:defRPr sz="1800">
                <a:solidFill>
                  <a:schemeClr val="tx2"/>
                </a:solidFill>
                <a:latin typeface="+mj-lt"/>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v2">
    <p:spTree>
      <p:nvGrpSpPr>
        <p:cNvPr id="1" name=""/>
        <p:cNvGrpSpPr/>
        <p:nvPr/>
      </p:nvGrpSpPr>
      <p:grpSpPr>
        <a:xfrm>
          <a:off x="0" y="0"/>
          <a:ext cx="0" cy="0"/>
          <a:chOff x="0" y="0"/>
          <a:chExt cx="0" cy="0"/>
        </a:xfrm>
      </p:grpSpPr>
      <p:sp>
        <p:nvSpPr>
          <p:cNvPr id="4" name="TextBox 7"/>
          <p:cNvSpPr txBox="1"/>
          <p:nvPr userDrawn="1"/>
        </p:nvSpPr>
        <p:spPr>
          <a:xfrm>
            <a:off x="585788" y="5695950"/>
            <a:ext cx="2863850" cy="922338"/>
          </a:xfrm>
          <a:prstGeom prst="rect">
            <a:avLst/>
          </a:prstGeom>
          <a:noFill/>
        </p:spPr>
        <p:txBody>
          <a:bodyPr wrap="none" lIns="0" tIns="0" rIns="0" bIns="0"/>
          <a:lstStyle/>
          <a:p>
            <a:pPr fontAlgn="auto">
              <a:lnSpc>
                <a:spcPts val="2000"/>
              </a:lnSpc>
              <a:spcBef>
                <a:spcPts val="0"/>
              </a:spcBef>
              <a:spcAft>
                <a:spcPts val="0"/>
              </a:spcAft>
              <a:defRPr/>
            </a:pPr>
            <a:r>
              <a:rPr lang="en-GB" spc="-30" dirty="0">
                <a:solidFill>
                  <a:schemeClr val="tx2"/>
                </a:solidFill>
                <a:latin typeface="+mn-lt"/>
              </a:rPr>
              <a:t>Trusted evidence.</a:t>
            </a:r>
          </a:p>
          <a:p>
            <a:pPr fontAlgn="auto">
              <a:lnSpc>
                <a:spcPts val="2000"/>
              </a:lnSpc>
              <a:spcBef>
                <a:spcPts val="0"/>
              </a:spcBef>
              <a:spcAft>
                <a:spcPts val="0"/>
              </a:spcAft>
              <a:defRPr/>
            </a:pPr>
            <a:r>
              <a:rPr lang="en-GB" spc="-30" dirty="0">
                <a:solidFill>
                  <a:schemeClr val="tx2"/>
                </a:solidFill>
                <a:latin typeface="+mn-lt"/>
              </a:rPr>
              <a:t>Informed decisions.</a:t>
            </a:r>
          </a:p>
          <a:p>
            <a:pPr fontAlgn="auto">
              <a:lnSpc>
                <a:spcPts val="2000"/>
              </a:lnSpc>
              <a:spcBef>
                <a:spcPts val="0"/>
              </a:spcBef>
              <a:spcAft>
                <a:spcPts val="0"/>
              </a:spcAft>
              <a:defRPr/>
            </a:pPr>
            <a:r>
              <a:rPr lang="en-GB" spc="-30" dirty="0">
                <a:solidFill>
                  <a:schemeClr val="tx2"/>
                </a:solidFill>
                <a:latin typeface="+mn-lt"/>
              </a:rPr>
              <a:t>Better health.</a:t>
            </a:r>
          </a:p>
        </p:txBody>
      </p:sp>
      <p:pic>
        <p:nvPicPr>
          <p:cNvPr id="5" name="Picture 5"/>
          <p:cNvPicPr>
            <a:picLocks noChangeAspect="1"/>
          </p:cNvPicPr>
          <p:nvPr userDrawn="1"/>
        </p:nvPicPr>
        <p:blipFill>
          <a:blip r:embed="rId2"/>
          <a:srcRect/>
          <a:stretch>
            <a:fillRect/>
          </a:stretch>
        </p:blipFill>
        <p:spPr bwMode="auto">
          <a:xfrm>
            <a:off x="7092950" y="0"/>
            <a:ext cx="4059238" cy="6858000"/>
          </a:xfrm>
          <a:prstGeom prst="rect">
            <a:avLst/>
          </a:prstGeom>
          <a:noFill/>
          <a:ln w="9525">
            <a:noFill/>
            <a:miter lim="800000"/>
            <a:headEnd/>
            <a:tailEnd/>
          </a:ln>
        </p:spPr>
      </p:pic>
      <p:pic>
        <p:nvPicPr>
          <p:cNvPr id="6" name="Immagine 15"/>
          <p:cNvPicPr>
            <a:picLocks noChangeAspect="1"/>
          </p:cNvPicPr>
          <p:nvPr userDrawn="1"/>
        </p:nvPicPr>
        <p:blipFill>
          <a:blip r:embed="rId3"/>
          <a:srcRect/>
          <a:stretch>
            <a:fillRect/>
          </a:stretch>
        </p:blipFill>
        <p:spPr bwMode="auto">
          <a:xfrm>
            <a:off x="635000" y="461963"/>
            <a:ext cx="1382713" cy="360362"/>
          </a:xfrm>
          <a:prstGeom prst="rect">
            <a:avLst/>
          </a:prstGeom>
          <a:noFill/>
          <a:ln w="9525">
            <a:noFill/>
            <a:miter lim="800000"/>
            <a:headEnd/>
            <a:tailEnd/>
          </a:ln>
        </p:spPr>
      </p:pic>
      <p:sp>
        <p:nvSpPr>
          <p:cNvPr id="7" name="Rectangle 8">
            <a:extLst>
              <a:ext uri="{FF2B5EF4-FFF2-40B4-BE49-F238E27FC236}"/>
            </a:extLst>
          </p:cNvPr>
          <p:cNvSpPr/>
          <p:nvPr userDrawn="1"/>
        </p:nvSpPr>
        <p:spPr>
          <a:xfrm rot="18932974">
            <a:off x="8591550" y="5775325"/>
            <a:ext cx="655638" cy="633413"/>
          </a:xfrm>
          <a:prstGeom prst="rect">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a:xfrm>
            <a:off x="586317" y="2123230"/>
            <a:ext cx="5952000" cy="1080775"/>
          </a:xfrm>
        </p:spPr>
        <p:txBody>
          <a:bodyPr/>
          <a:lstStyle>
            <a:lvl1pPr algn="l">
              <a:lnSpc>
                <a:spcPts val="3800"/>
              </a:lnSpc>
              <a:defRPr/>
            </a:lvl1pPr>
          </a:lstStyle>
          <a:p>
            <a:r>
              <a:rPr lang="it-IT"/>
              <a:t>Fare clic per modificare lo stile del titolo</a:t>
            </a:r>
            <a:endParaRPr lang="en-GB" dirty="0"/>
          </a:p>
        </p:txBody>
      </p:sp>
      <p:sp>
        <p:nvSpPr>
          <p:cNvPr id="3" name="Subtitle 2"/>
          <p:cNvSpPr>
            <a:spLocks noGrp="1"/>
          </p:cNvSpPr>
          <p:nvPr>
            <p:ph type="subTitle" idx="1"/>
          </p:nvPr>
        </p:nvSpPr>
        <p:spPr>
          <a:xfrm>
            <a:off x="586317" y="3439800"/>
            <a:ext cx="5952000" cy="822600"/>
          </a:xfrm>
        </p:spPr>
        <p:txBody>
          <a:bodyPr/>
          <a:lstStyle>
            <a:lvl1pPr marL="0" indent="0" algn="l">
              <a:lnSpc>
                <a:spcPts val="1900"/>
              </a:lnSpc>
              <a:spcBef>
                <a:spcPts val="0"/>
              </a:spcBef>
              <a:buNone/>
              <a:defRPr sz="1800" b="1">
                <a:solidFill>
                  <a:schemeClr val="tx2"/>
                </a:solidFill>
                <a:latin typeface="+mj-lt"/>
              </a:defRPr>
            </a:lvl1pPr>
            <a:lvl2pPr marL="3175" indent="0" algn="l">
              <a:lnSpc>
                <a:spcPts val="1900"/>
              </a:lnSpc>
              <a:spcBef>
                <a:spcPts val="0"/>
              </a:spcBef>
              <a:buNone/>
              <a:defRPr sz="1800">
                <a:solidFill>
                  <a:schemeClr val="tx2"/>
                </a:solidFill>
                <a:latin typeface="+mj-lt"/>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v3">
    <p:spTree>
      <p:nvGrpSpPr>
        <p:cNvPr id="1" name=""/>
        <p:cNvGrpSpPr/>
        <p:nvPr/>
      </p:nvGrpSpPr>
      <p:grpSpPr>
        <a:xfrm>
          <a:off x="0" y="0"/>
          <a:ext cx="0" cy="0"/>
          <a:chOff x="0" y="0"/>
          <a:chExt cx="0" cy="0"/>
        </a:xfrm>
      </p:grpSpPr>
      <p:sp>
        <p:nvSpPr>
          <p:cNvPr id="4" name="TextBox 7"/>
          <p:cNvSpPr txBox="1"/>
          <p:nvPr userDrawn="1"/>
        </p:nvSpPr>
        <p:spPr>
          <a:xfrm>
            <a:off x="585788" y="5695950"/>
            <a:ext cx="2863850" cy="922338"/>
          </a:xfrm>
          <a:prstGeom prst="rect">
            <a:avLst/>
          </a:prstGeom>
          <a:noFill/>
        </p:spPr>
        <p:txBody>
          <a:bodyPr wrap="none" lIns="0" tIns="0" rIns="0" bIns="0"/>
          <a:lstStyle/>
          <a:p>
            <a:pPr fontAlgn="auto">
              <a:lnSpc>
                <a:spcPts val="2000"/>
              </a:lnSpc>
              <a:spcBef>
                <a:spcPts val="0"/>
              </a:spcBef>
              <a:spcAft>
                <a:spcPts val="0"/>
              </a:spcAft>
              <a:defRPr/>
            </a:pPr>
            <a:r>
              <a:rPr lang="en-GB" spc="-30" dirty="0">
                <a:solidFill>
                  <a:schemeClr val="tx2"/>
                </a:solidFill>
                <a:latin typeface="+mn-lt"/>
              </a:rPr>
              <a:t>Trusted evidence.</a:t>
            </a:r>
          </a:p>
          <a:p>
            <a:pPr fontAlgn="auto">
              <a:lnSpc>
                <a:spcPts val="2000"/>
              </a:lnSpc>
              <a:spcBef>
                <a:spcPts val="0"/>
              </a:spcBef>
              <a:spcAft>
                <a:spcPts val="0"/>
              </a:spcAft>
              <a:defRPr/>
            </a:pPr>
            <a:r>
              <a:rPr lang="en-GB" spc="-30" dirty="0">
                <a:solidFill>
                  <a:schemeClr val="tx2"/>
                </a:solidFill>
                <a:latin typeface="+mn-lt"/>
              </a:rPr>
              <a:t>Informed decisions.</a:t>
            </a:r>
          </a:p>
          <a:p>
            <a:pPr fontAlgn="auto">
              <a:lnSpc>
                <a:spcPts val="2000"/>
              </a:lnSpc>
              <a:spcBef>
                <a:spcPts val="0"/>
              </a:spcBef>
              <a:spcAft>
                <a:spcPts val="0"/>
              </a:spcAft>
              <a:defRPr/>
            </a:pPr>
            <a:r>
              <a:rPr lang="en-GB" spc="-30" dirty="0">
                <a:solidFill>
                  <a:schemeClr val="tx2"/>
                </a:solidFill>
                <a:latin typeface="+mn-lt"/>
              </a:rPr>
              <a:t>Better health.</a:t>
            </a:r>
          </a:p>
        </p:txBody>
      </p:sp>
      <p:sp>
        <p:nvSpPr>
          <p:cNvPr id="5" name="Rectangle 5"/>
          <p:cNvSpPr/>
          <p:nvPr userDrawn="1"/>
        </p:nvSpPr>
        <p:spPr>
          <a:xfrm>
            <a:off x="5232400" y="0"/>
            <a:ext cx="6959600" cy="6858000"/>
          </a:xfrm>
          <a:prstGeom prst="rect">
            <a:avLst/>
          </a:prstGeom>
          <a:solidFill>
            <a:schemeClr val="tx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dirty="0"/>
          </a:p>
        </p:txBody>
      </p:sp>
      <p:pic>
        <p:nvPicPr>
          <p:cNvPr id="6" name="Picture 4"/>
          <p:cNvPicPr>
            <a:picLocks noChangeAspect="1"/>
          </p:cNvPicPr>
          <p:nvPr userDrawn="1"/>
        </p:nvPicPr>
        <p:blipFill>
          <a:blip r:embed="rId2"/>
          <a:srcRect t="11807" b="16524"/>
          <a:stretch>
            <a:fillRect/>
          </a:stretch>
        </p:blipFill>
        <p:spPr bwMode="auto">
          <a:xfrm>
            <a:off x="2765425" y="0"/>
            <a:ext cx="3702050" cy="6858000"/>
          </a:xfrm>
          <a:prstGeom prst="rect">
            <a:avLst/>
          </a:prstGeom>
          <a:noFill/>
          <a:ln w="9525">
            <a:noFill/>
            <a:miter lim="800000"/>
            <a:headEnd/>
            <a:tailEnd/>
          </a:ln>
        </p:spPr>
      </p:pic>
      <p:pic>
        <p:nvPicPr>
          <p:cNvPr id="7" name="Immagine 13"/>
          <p:cNvPicPr>
            <a:picLocks noChangeAspect="1"/>
          </p:cNvPicPr>
          <p:nvPr userDrawn="1"/>
        </p:nvPicPr>
        <p:blipFill>
          <a:blip r:embed="rId3"/>
          <a:srcRect/>
          <a:stretch>
            <a:fillRect/>
          </a:stretch>
        </p:blipFill>
        <p:spPr bwMode="auto">
          <a:xfrm>
            <a:off x="635000" y="461963"/>
            <a:ext cx="1382713" cy="360362"/>
          </a:xfrm>
          <a:prstGeom prst="rect">
            <a:avLst/>
          </a:prstGeom>
          <a:noFill/>
          <a:ln w="9525">
            <a:noFill/>
            <a:miter lim="800000"/>
            <a:headEnd/>
            <a:tailEnd/>
          </a:ln>
        </p:spPr>
      </p:pic>
      <p:pic>
        <p:nvPicPr>
          <p:cNvPr id="8" name="Picture 9"/>
          <p:cNvPicPr>
            <a:picLocks noChangeAspect="1" noChangeArrowheads="1"/>
          </p:cNvPicPr>
          <p:nvPr userDrawn="1"/>
        </p:nvPicPr>
        <p:blipFill>
          <a:blip r:embed="rId4"/>
          <a:srcRect/>
          <a:stretch>
            <a:fillRect/>
          </a:stretch>
        </p:blipFill>
        <p:spPr bwMode="auto">
          <a:xfrm>
            <a:off x="2279650" y="441325"/>
            <a:ext cx="1081088" cy="381000"/>
          </a:xfrm>
          <a:prstGeom prst="rect">
            <a:avLst/>
          </a:prstGeom>
          <a:noFill/>
          <a:ln w="9525">
            <a:noFill/>
            <a:miter lim="800000"/>
            <a:headEnd/>
            <a:tailEnd/>
          </a:ln>
        </p:spPr>
      </p:pic>
      <p:pic>
        <p:nvPicPr>
          <p:cNvPr id="9" name="Picture 14"/>
          <p:cNvPicPr>
            <a:picLocks noChangeAspect="1" noChangeArrowheads="1"/>
          </p:cNvPicPr>
          <p:nvPr userDrawn="1"/>
        </p:nvPicPr>
        <p:blipFill>
          <a:blip r:embed="rId5"/>
          <a:srcRect/>
          <a:stretch>
            <a:fillRect/>
          </a:stretch>
        </p:blipFill>
        <p:spPr bwMode="auto">
          <a:xfrm>
            <a:off x="3606800" y="461963"/>
            <a:ext cx="1106488" cy="360362"/>
          </a:xfrm>
          <a:prstGeom prst="rect">
            <a:avLst/>
          </a:prstGeom>
          <a:solidFill>
            <a:schemeClr val="bg1"/>
          </a:solidFill>
          <a:ln w="9525">
            <a:noFill/>
            <a:miter lim="800000"/>
            <a:headEnd/>
            <a:tailEnd/>
          </a:ln>
        </p:spPr>
      </p:pic>
      <p:sp>
        <p:nvSpPr>
          <p:cNvPr id="2" name="Title 1"/>
          <p:cNvSpPr>
            <a:spLocks noGrp="1"/>
          </p:cNvSpPr>
          <p:nvPr>
            <p:ph type="ctrTitle"/>
          </p:nvPr>
        </p:nvSpPr>
        <p:spPr>
          <a:xfrm>
            <a:off x="6144000" y="1964830"/>
            <a:ext cx="5808000" cy="1080775"/>
          </a:xfrm>
        </p:spPr>
        <p:txBody>
          <a:bodyPr/>
          <a:lstStyle>
            <a:lvl1pPr algn="l">
              <a:lnSpc>
                <a:spcPts val="3800"/>
              </a:lnSpc>
              <a:defRPr>
                <a:solidFill>
                  <a:schemeClr val="bg1"/>
                </a:solidFill>
              </a:defRPr>
            </a:lvl1pPr>
          </a:lstStyle>
          <a:p>
            <a:r>
              <a:rPr lang="it-IT"/>
              <a:t>Fare clic per modificare lo stile del titolo</a:t>
            </a:r>
            <a:endParaRPr lang="en-GB" dirty="0"/>
          </a:p>
        </p:txBody>
      </p:sp>
      <p:sp>
        <p:nvSpPr>
          <p:cNvPr id="3" name="Subtitle 2"/>
          <p:cNvSpPr>
            <a:spLocks noGrp="1"/>
          </p:cNvSpPr>
          <p:nvPr>
            <p:ph type="subTitle" idx="1"/>
          </p:nvPr>
        </p:nvSpPr>
        <p:spPr>
          <a:xfrm>
            <a:off x="6144000" y="3835800"/>
            <a:ext cx="5395200" cy="822600"/>
          </a:xfrm>
        </p:spPr>
        <p:txBody>
          <a:bodyPr/>
          <a:lstStyle>
            <a:lvl1pPr marL="0" indent="0" algn="l">
              <a:lnSpc>
                <a:spcPts val="1900"/>
              </a:lnSpc>
              <a:spcBef>
                <a:spcPts val="0"/>
              </a:spcBef>
              <a:buNone/>
              <a:defRPr sz="1800" b="1">
                <a:solidFill>
                  <a:schemeClr val="bg1"/>
                </a:solidFill>
                <a:latin typeface="+mj-lt"/>
              </a:defRPr>
            </a:lvl1pPr>
            <a:lvl2pPr marL="3175" indent="0" algn="l">
              <a:lnSpc>
                <a:spcPts val="1900"/>
              </a:lnSpc>
              <a:spcBef>
                <a:spcPts val="0"/>
              </a:spcBef>
              <a:buNone/>
              <a:defRPr sz="1800">
                <a:solidFill>
                  <a:schemeClr val="bg1"/>
                </a:solidFill>
                <a:latin typeface="+mj-lt"/>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 v4">
    <p:spTree>
      <p:nvGrpSpPr>
        <p:cNvPr id="1" name=""/>
        <p:cNvGrpSpPr/>
        <p:nvPr/>
      </p:nvGrpSpPr>
      <p:grpSpPr>
        <a:xfrm>
          <a:off x="0" y="0"/>
          <a:ext cx="0" cy="0"/>
          <a:chOff x="0" y="0"/>
          <a:chExt cx="0" cy="0"/>
        </a:xfrm>
      </p:grpSpPr>
      <p:sp>
        <p:nvSpPr>
          <p:cNvPr id="4" name="TextBox 7"/>
          <p:cNvSpPr txBox="1"/>
          <p:nvPr userDrawn="1"/>
        </p:nvSpPr>
        <p:spPr>
          <a:xfrm>
            <a:off x="585788" y="5695950"/>
            <a:ext cx="2863850" cy="922338"/>
          </a:xfrm>
          <a:prstGeom prst="rect">
            <a:avLst/>
          </a:prstGeom>
          <a:noFill/>
        </p:spPr>
        <p:txBody>
          <a:bodyPr wrap="none" lIns="0" tIns="0" rIns="0" bIns="0"/>
          <a:lstStyle/>
          <a:p>
            <a:pPr fontAlgn="auto">
              <a:lnSpc>
                <a:spcPts val="2000"/>
              </a:lnSpc>
              <a:spcBef>
                <a:spcPts val="0"/>
              </a:spcBef>
              <a:spcAft>
                <a:spcPts val="0"/>
              </a:spcAft>
              <a:defRPr/>
            </a:pPr>
            <a:r>
              <a:rPr lang="en-GB" spc="-30" dirty="0">
                <a:solidFill>
                  <a:schemeClr val="tx2"/>
                </a:solidFill>
                <a:latin typeface="+mn-lt"/>
              </a:rPr>
              <a:t>Trusted evidence.</a:t>
            </a:r>
          </a:p>
          <a:p>
            <a:pPr fontAlgn="auto">
              <a:lnSpc>
                <a:spcPts val="2000"/>
              </a:lnSpc>
              <a:spcBef>
                <a:spcPts val="0"/>
              </a:spcBef>
              <a:spcAft>
                <a:spcPts val="0"/>
              </a:spcAft>
              <a:defRPr/>
            </a:pPr>
            <a:r>
              <a:rPr lang="en-GB" spc="-30" dirty="0">
                <a:solidFill>
                  <a:schemeClr val="tx2"/>
                </a:solidFill>
                <a:latin typeface="+mn-lt"/>
              </a:rPr>
              <a:t>Informed decisions.</a:t>
            </a:r>
          </a:p>
          <a:p>
            <a:pPr fontAlgn="auto">
              <a:lnSpc>
                <a:spcPts val="2000"/>
              </a:lnSpc>
              <a:spcBef>
                <a:spcPts val="0"/>
              </a:spcBef>
              <a:spcAft>
                <a:spcPts val="0"/>
              </a:spcAft>
              <a:defRPr/>
            </a:pPr>
            <a:r>
              <a:rPr lang="en-GB" spc="-30" dirty="0">
                <a:solidFill>
                  <a:schemeClr val="tx2"/>
                </a:solidFill>
                <a:latin typeface="+mn-lt"/>
              </a:rPr>
              <a:t>Better health.</a:t>
            </a:r>
          </a:p>
        </p:txBody>
      </p:sp>
      <p:pic>
        <p:nvPicPr>
          <p:cNvPr id="5" name="Picture 4"/>
          <p:cNvPicPr>
            <a:picLocks noChangeAspect="1"/>
          </p:cNvPicPr>
          <p:nvPr userDrawn="1"/>
        </p:nvPicPr>
        <p:blipFill>
          <a:blip r:embed="rId2"/>
          <a:srcRect/>
          <a:stretch>
            <a:fillRect/>
          </a:stretch>
        </p:blipFill>
        <p:spPr bwMode="auto">
          <a:xfrm>
            <a:off x="5902325" y="0"/>
            <a:ext cx="5710238" cy="6858000"/>
          </a:xfrm>
          <a:prstGeom prst="rect">
            <a:avLst/>
          </a:prstGeom>
          <a:noFill/>
          <a:ln w="9525">
            <a:noFill/>
            <a:miter lim="800000"/>
            <a:headEnd/>
            <a:tailEnd/>
          </a:ln>
        </p:spPr>
      </p:pic>
      <p:sp>
        <p:nvSpPr>
          <p:cNvPr id="6" name="Rectangle 8"/>
          <p:cNvSpPr/>
          <p:nvPr userDrawn="1"/>
        </p:nvSpPr>
        <p:spPr>
          <a:xfrm rot="19160196">
            <a:off x="8331200" y="5435600"/>
            <a:ext cx="1147763" cy="954088"/>
          </a:xfrm>
          <a:prstGeom prst="rect">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7" name="Immagine 13"/>
          <p:cNvPicPr>
            <a:picLocks noChangeAspect="1"/>
          </p:cNvPicPr>
          <p:nvPr userDrawn="1"/>
        </p:nvPicPr>
        <p:blipFill>
          <a:blip r:embed="rId3"/>
          <a:srcRect/>
          <a:stretch>
            <a:fillRect/>
          </a:stretch>
        </p:blipFill>
        <p:spPr bwMode="auto">
          <a:xfrm>
            <a:off x="635000" y="461963"/>
            <a:ext cx="1382713" cy="360362"/>
          </a:xfrm>
          <a:prstGeom prst="rect">
            <a:avLst/>
          </a:prstGeom>
          <a:noFill/>
          <a:ln w="9525">
            <a:noFill/>
            <a:miter lim="800000"/>
            <a:headEnd/>
            <a:tailEnd/>
          </a:ln>
        </p:spPr>
      </p:pic>
      <p:pic>
        <p:nvPicPr>
          <p:cNvPr id="8" name="Picture 9"/>
          <p:cNvPicPr>
            <a:picLocks noChangeAspect="1" noChangeArrowheads="1"/>
          </p:cNvPicPr>
          <p:nvPr userDrawn="1"/>
        </p:nvPicPr>
        <p:blipFill>
          <a:blip r:embed="rId4"/>
          <a:srcRect/>
          <a:stretch>
            <a:fillRect/>
          </a:stretch>
        </p:blipFill>
        <p:spPr bwMode="auto">
          <a:xfrm>
            <a:off x="2279650" y="441325"/>
            <a:ext cx="1081088" cy="381000"/>
          </a:xfrm>
          <a:prstGeom prst="rect">
            <a:avLst/>
          </a:prstGeom>
          <a:noFill/>
          <a:ln w="9525">
            <a:noFill/>
            <a:miter lim="800000"/>
            <a:headEnd/>
            <a:tailEnd/>
          </a:ln>
        </p:spPr>
      </p:pic>
      <p:pic>
        <p:nvPicPr>
          <p:cNvPr id="9" name="Picture 14"/>
          <p:cNvPicPr>
            <a:picLocks noChangeAspect="1" noChangeArrowheads="1"/>
          </p:cNvPicPr>
          <p:nvPr userDrawn="1"/>
        </p:nvPicPr>
        <p:blipFill>
          <a:blip r:embed="rId5"/>
          <a:srcRect/>
          <a:stretch>
            <a:fillRect/>
          </a:stretch>
        </p:blipFill>
        <p:spPr bwMode="auto">
          <a:xfrm>
            <a:off x="3606800" y="461963"/>
            <a:ext cx="1106488" cy="360362"/>
          </a:xfrm>
          <a:prstGeom prst="rect">
            <a:avLst/>
          </a:prstGeom>
          <a:solidFill>
            <a:schemeClr val="bg1"/>
          </a:solidFill>
          <a:ln w="9525">
            <a:noFill/>
            <a:miter lim="800000"/>
            <a:headEnd/>
            <a:tailEnd/>
          </a:ln>
        </p:spPr>
      </p:pic>
      <p:sp>
        <p:nvSpPr>
          <p:cNvPr id="2" name="Title 1"/>
          <p:cNvSpPr>
            <a:spLocks noGrp="1"/>
          </p:cNvSpPr>
          <p:nvPr>
            <p:ph type="ctrTitle"/>
          </p:nvPr>
        </p:nvSpPr>
        <p:spPr>
          <a:xfrm>
            <a:off x="586317" y="3563226"/>
            <a:ext cx="5952000" cy="1080775"/>
          </a:xfrm>
        </p:spPr>
        <p:txBody>
          <a:bodyPr/>
          <a:lstStyle>
            <a:lvl1pPr algn="l">
              <a:lnSpc>
                <a:spcPts val="3800"/>
              </a:lnSpc>
              <a:defRPr/>
            </a:lvl1pPr>
          </a:lstStyle>
          <a:p>
            <a:r>
              <a:rPr lang="it-IT"/>
              <a:t>Fare clic per modificare lo stile del titolo</a:t>
            </a:r>
            <a:endParaRPr lang="en-GB" dirty="0"/>
          </a:p>
        </p:txBody>
      </p:sp>
      <p:sp>
        <p:nvSpPr>
          <p:cNvPr id="3" name="Subtitle 2"/>
          <p:cNvSpPr>
            <a:spLocks noGrp="1"/>
          </p:cNvSpPr>
          <p:nvPr>
            <p:ph type="subTitle" idx="1"/>
          </p:nvPr>
        </p:nvSpPr>
        <p:spPr>
          <a:xfrm>
            <a:off x="586317" y="4728600"/>
            <a:ext cx="5952000" cy="822600"/>
          </a:xfrm>
        </p:spPr>
        <p:txBody>
          <a:bodyPr/>
          <a:lstStyle>
            <a:lvl1pPr marL="0" indent="0" algn="l">
              <a:lnSpc>
                <a:spcPts val="1900"/>
              </a:lnSpc>
              <a:spcBef>
                <a:spcPts val="0"/>
              </a:spcBef>
              <a:buNone/>
              <a:defRPr sz="1800" b="1">
                <a:solidFill>
                  <a:schemeClr val="tx2"/>
                </a:solidFill>
                <a:latin typeface="+mj-lt"/>
              </a:defRPr>
            </a:lvl1pPr>
            <a:lvl2pPr marL="3175" indent="0" algn="l">
              <a:lnSpc>
                <a:spcPts val="1900"/>
              </a:lnSpc>
              <a:spcBef>
                <a:spcPts val="0"/>
              </a:spcBef>
              <a:buNone/>
              <a:defRPr sz="1800">
                <a:solidFill>
                  <a:schemeClr val="tx2"/>
                </a:solidFill>
                <a:latin typeface="+mj-lt"/>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Slide with Large Image">
    <p:spTree>
      <p:nvGrpSpPr>
        <p:cNvPr id="1" name=""/>
        <p:cNvGrpSpPr/>
        <p:nvPr/>
      </p:nvGrpSpPr>
      <p:grpSpPr>
        <a:xfrm>
          <a:off x="0" y="0"/>
          <a:ext cx="0" cy="0"/>
          <a:chOff x="0" y="0"/>
          <a:chExt cx="0" cy="0"/>
        </a:xfrm>
      </p:grpSpPr>
      <p:pic>
        <p:nvPicPr>
          <p:cNvPr id="5" name="Immagine 7"/>
          <p:cNvPicPr>
            <a:picLocks noChangeAspect="1"/>
          </p:cNvPicPr>
          <p:nvPr userDrawn="1"/>
        </p:nvPicPr>
        <p:blipFill>
          <a:blip r:embed="rId2"/>
          <a:srcRect/>
          <a:stretch>
            <a:fillRect/>
          </a:stretch>
        </p:blipFill>
        <p:spPr bwMode="auto">
          <a:xfrm>
            <a:off x="635000" y="461963"/>
            <a:ext cx="1382713" cy="360362"/>
          </a:xfrm>
          <a:prstGeom prst="rect">
            <a:avLst/>
          </a:prstGeom>
          <a:noFill/>
          <a:ln w="9525">
            <a:noFill/>
            <a:miter lim="800000"/>
            <a:headEnd/>
            <a:tailEnd/>
          </a:ln>
        </p:spPr>
      </p:pic>
      <p:pic>
        <p:nvPicPr>
          <p:cNvPr id="6" name="Picture 9"/>
          <p:cNvPicPr>
            <a:picLocks noChangeAspect="1" noChangeArrowheads="1"/>
          </p:cNvPicPr>
          <p:nvPr userDrawn="1"/>
        </p:nvPicPr>
        <p:blipFill>
          <a:blip r:embed="rId3"/>
          <a:srcRect/>
          <a:stretch>
            <a:fillRect/>
          </a:stretch>
        </p:blipFill>
        <p:spPr bwMode="auto">
          <a:xfrm>
            <a:off x="2279650" y="441325"/>
            <a:ext cx="1081088" cy="381000"/>
          </a:xfrm>
          <a:prstGeom prst="rect">
            <a:avLst/>
          </a:prstGeom>
          <a:noFill/>
          <a:ln w="9525">
            <a:noFill/>
            <a:miter lim="800000"/>
            <a:headEnd/>
            <a:tailEnd/>
          </a:ln>
        </p:spPr>
      </p:pic>
      <p:pic>
        <p:nvPicPr>
          <p:cNvPr id="8" name="Picture 14"/>
          <p:cNvPicPr>
            <a:picLocks noChangeAspect="1" noChangeArrowheads="1"/>
          </p:cNvPicPr>
          <p:nvPr userDrawn="1"/>
        </p:nvPicPr>
        <p:blipFill>
          <a:blip r:embed="rId4"/>
          <a:srcRect/>
          <a:stretch>
            <a:fillRect/>
          </a:stretch>
        </p:blipFill>
        <p:spPr bwMode="auto">
          <a:xfrm>
            <a:off x="3606800" y="461963"/>
            <a:ext cx="1106488" cy="360362"/>
          </a:xfrm>
          <a:prstGeom prst="rect">
            <a:avLst/>
          </a:prstGeom>
          <a:solidFill>
            <a:schemeClr val="bg1"/>
          </a:solidFill>
          <a:ln w="9525">
            <a:noFill/>
            <a:miter lim="800000"/>
            <a:headEnd/>
            <a:tailEnd/>
          </a:ln>
        </p:spPr>
      </p:pic>
      <p:sp>
        <p:nvSpPr>
          <p:cNvPr id="7" name="Picture Placeholder 6"/>
          <p:cNvSpPr>
            <a:spLocks noGrp="1"/>
          </p:cNvSpPr>
          <p:nvPr>
            <p:ph type="pic" sz="quarter" idx="10"/>
          </p:nvPr>
        </p:nvSpPr>
        <p:spPr>
          <a:xfrm>
            <a:off x="0" y="2502000"/>
            <a:ext cx="12192000" cy="4356000"/>
          </a:xfrm>
          <a:solidFill>
            <a:schemeClr val="accent5"/>
          </a:solidFill>
        </p:spPr>
        <p:txBody>
          <a:bodyPr lIns="432000" tIns="108000"/>
          <a:lstStyle>
            <a:lvl1pPr marL="0" indent="0">
              <a:defRPr>
                <a:solidFill>
                  <a:schemeClr val="bg1"/>
                </a:solidFill>
                <a:latin typeface="+mn-lt"/>
              </a:defRPr>
            </a:lvl1pPr>
          </a:lstStyle>
          <a:p>
            <a:pPr lvl="0"/>
            <a:r>
              <a:rPr lang="it-IT" noProof="0" dirty="0"/>
              <a:t>Fare clic sull'icona per inserire un'immagine</a:t>
            </a:r>
            <a:endParaRPr lang="en-GB" noProof="0" dirty="0"/>
          </a:p>
        </p:txBody>
      </p:sp>
      <p:sp>
        <p:nvSpPr>
          <p:cNvPr id="2" name="Title 1"/>
          <p:cNvSpPr>
            <a:spLocks noGrp="1"/>
          </p:cNvSpPr>
          <p:nvPr>
            <p:ph type="ctrTitle"/>
          </p:nvPr>
        </p:nvSpPr>
        <p:spPr>
          <a:xfrm>
            <a:off x="586317" y="1295227"/>
            <a:ext cx="5952000" cy="1080775"/>
          </a:xfrm>
        </p:spPr>
        <p:txBody>
          <a:bodyPr/>
          <a:lstStyle>
            <a:lvl1pPr algn="l">
              <a:lnSpc>
                <a:spcPts val="3800"/>
              </a:lnSpc>
              <a:defRPr/>
            </a:lvl1pPr>
          </a:lstStyle>
          <a:p>
            <a:r>
              <a:rPr lang="it-IT"/>
              <a:t>Fare clic per modificare lo stile del titolo</a:t>
            </a:r>
            <a:endParaRPr lang="en-GB" dirty="0"/>
          </a:p>
        </p:txBody>
      </p:sp>
      <p:sp>
        <p:nvSpPr>
          <p:cNvPr id="3" name="Subtitle 2"/>
          <p:cNvSpPr>
            <a:spLocks noGrp="1"/>
          </p:cNvSpPr>
          <p:nvPr>
            <p:ph type="subTitle" idx="1"/>
          </p:nvPr>
        </p:nvSpPr>
        <p:spPr>
          <a:xfrm>
            <a:off x="7238400" y="1409400"/>
            <a:ext cx="4435200" cy="822600"/>
          </a:xfrm>
        </p:spPr>
        <p:txBody>
          <a:bodyPr/>
          <a:lstStyle>
            <a:lvl1pPr marL="0" indent="0" algn="l">
              <a:lnSpc>
                <a:spcPts val="1900"/>
              </a:lnSpc>
              <a:spcBef>
                <a:spcPts val="0"/>
              </a:spcBef>
              <a:buNone/>
              <a:defRPr sz="1800" b="1">
                <a:solidFill>
                  <a:schemeClr val="tx2"/>
                </a:solidFill>
                <a:latin typeface="+mj-lt"/>
              </a:defRPr>
            </a:lvl1pPr>
            <a:lvl2pPr marL="3175" indent="0" algn="l">
              <a:lnSpc>
                <a:spcPts val="1900"/>
              </a:lnSpc>
              <a:spcBef>
                <a:spcPts val="0"/>
              </a:spcBef>
              <a:buNone/>
              <a:defRPr sz="1800">
                <a:solidFill>
                  <a:schemeClr val="tx2"/>
                </a:solidFill>
                <a:latin typeface="+mj-lt"/>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Slide with Small Image">
    <p:spTree>
      <p:nvGrpSpPr>
        <p:cNvPr id="1" name=""/>
        <p:cNvGrpSpPr/>
        <p:nvPr/>
      </p:nvGrpSpPr>
      <p:grpSpPr>
        <a:xfrm>
          <a:off x="0" y="0"/>
          <a:ext cx="0" cy="0"/>
          <a:chOff x="0" y="0"/>
          <a:chExt cx="0" cy="0"/>
        </a:xfrm>
      </p:grpSpPr>
      <p:sp>
        <p:nvSpPr>
          <p:cNvPr id="5" name="TextBox 7"/>
          <p:cNvSpPr txBox="1"/>
          <p:nvPr userDrawn="1"/>
        </p:nvSpPr>
        <p:spPr>
          <a:xfrm>
            <a:off x="585788" y="5695950"/>
            <a:ext cx="2863850" cy="922338"/>
          </a:xfrm>
          <a:prstGeom prst="rect">
            <a:avLst/>
          </a:prstGeom>
          <a:noFill/>
        </p:spPr>
        <p:txBody>
          <a:bodyPr wrap="none" lIns="0" tIns="0" rIns="0" bIns="0"/>
          <a:lstStyle/>
          <a:p>
            <a:pPr fontAlgn="auto">
              <a:lnSpc>
                <a:spcPts val="2000"/>
              </a:lnSpc>
              <a:spcBef>
                <a:spcPts val="0"/>
              </a:spcBef>
              <a:spcAft>
                <a:spcPts val="0"/>
              </a:spcAft>
              <a:defRPr/>
            </a:pPr>
            <a:r>
              <a:rPr lang="en-GB" spc="-30" dirty="0">
                <a:solidFill>
                  <a:schemeClr val="tx2"/>
                </a:solidFill>
                <a:latin typeface="+mn-lt"/>
              </a:rPr>
              <a:t>Trusted evidence.</a:t>
            </a:r>
          </a:p>
          <a:p>
            <a:pPr fontAlgn="auto">
              <a:lnSpc>
                <a:spcPts val="2000"/>
              </a:lnSpc>
              <a:spcBef>
                <a:spcPts val="0"/>
              </a:spcBef>
              <a:spcAft>
                <a:spcPts val="0"/>
              </a:spcAft>
              <a:defRPr/>
            </a:pPr>
            <a:r>
              <a:rPr lang="en-GB" spc="-30" dirty="0">
                <a:solidFill>
                  <a:schemeClr val="tx2"/>
                </a:solidFill>
                <a:latin typeface="+mn-lt"/>
              </a:rPr>
              <a:t>Informed decisions.</a:t>
            </a:r>
          </a:p>
          <a:p>
            <a:pPr fontAlgn="auto">
              <a:lnSpc>
                <a:spcPts val="2000"/>
              </a:lnSpc>
              <a:spcBef>
                <a:spcPts val="0"/>
              </a:spcBef>
              <a:spcAft>
                <a:spcPts val="0"/>
              </a:spcAft>
              <a:defRPr/>
            </a:pPr>
            <a:r>
              <a:rPr lang="en-GB" spc="-30" dirty="0">
                <a:solidFill>
                  <a:schemeClr val="tx2"/>
                </a:solidFill>
                <a:latin typeface="+mn-lt"/>
              </a:rPr>
              <a:t>Better health.</a:t>
            </a:r>
          </a:p>
        </p:txBody>
      </p:sp>
      <p:pic>
        <p:nvPicPr>
          <p:cNvPr id="6" name="Picture 8"/>
          <p:cNvPicPr>
            <a:picLocks noChangeAspect="1"/>
          </p:cNvPicPr>
          <p:nvPr userDrawn="1"/>
        </p:nvPicPr>
        <p:blipFill>
          <a:blip r:embed="rId2"/>
          <a:srcRect l="37863"/>
          <a:stretch>
            <a:fillRect/>
          </a:stretch>
        </p:blipFill>
        <p:spPr bwMode="auto">
          <a:xfrm>
            <a:off x="7378700" y="0"/>
            <a:ext cx="4160838" cy="6858000"/>
          </a:xfrm>
          <a:prstGeom prst="rect">
            <a:avLst/>
          </a:prstGeom>
          <a:noFill/>
          <a:ln w="9525">
            <a:noFill/>
            <a:miter lim="800000"/>
            <a:headEnd/>
            <a:tailEnd/>
          </a:ln>
        </p:spPr>
      </p:pic>
      <p:pic>
        <p:nvPicPr>
          <p:cNvPr id="8" name="Immagine 9"/>
          <p:cNvPicPr>
            <a:picLocks noChangeAspect="1"/>
          </p:cNvPicPr>
          <p:nvPr userDrawn="1"/>
        </p:nvPicPr>
        <p:blipFill>
          <a:blip r:embed="rId3"/>
          <a:srcRect/>
          <a:stretch>
            <a:fillRect/>
          </a:stretch>
        </p:blipFill>
        <p:spPr bwMode="auto">
          <a:xfrm>
            <a:off x="635000" y="461963"/>
            <a:ext cx="1382713" cy="360362"/>
          </a:xfrm>
          <a:prstGeom prst="rect">
            <a:avLst/>
          </a:prstGeom>
          <a:noFill/>
          <a:ln w="9525">
            <a:noFill/>
            <a:miter lim="800000"/>
            <a:headEnd/>
            <a:tailEnd/>
          </a:ln>
        </p:spPr>
      </p:pic>
      <p:sp>
        <p:nvSpPr>
          <p:cNvPr id="2" name="Title 1"/>
          <p:cNvSpPr>
            <a:spLocks noGrp="1"/>
          </p:cNvSpPr>
          <p:nvPr>
            <p:ph type="ctrTitle"/>
          </p:nvPr>
        </p:nvSpPr>
        <p:spPr>
          <a:xfrm>
            <a:off x="586317" y="2699230"/>
            <a:ext cx="5490483" cy="1080775"/>
          </a:xfrm>
        </p:spPr>
        <p:txBody>
          <a:bodyPr/>
          <a:lstStyle>
            <a:lvl1pPr algn="l">
              <a:lnSpc>
                <a:spcPts val="3800"/>
              </a:lnSpc>
              <a:defRPr/>
            </a:lvl1pPr>
          </a:lstStyle>
          <a:p>
            <a:r>
              <a:rPr lang="it-IT"/>
              <a:t>Fare clic per modificare lo stile del titolo</a:t>
            </a:r>
            <a:endParaRPr lang="en-GB" dirty="0"/>
          </a:p>
        </p:txBody>
      </p:sp>
      <p:sp>
        <p:nvSpPr>
          <p:cNvPr id="3" name="Subtitle 2"/>
          <p:cNvSpPr>
            <a:spLocks noGrp="1"/>
          </p:cNvSpPr>
          <p:nvPr>
            <p:ph type="subTitle" idx="1"/>
          </p:nvPr>
        </p:nvSpPr>
        <p:spPr>
          <a:xfrm>
            <a:off x="586317" y="3958200"/>
            <a:ext cx="5490483" cy="822600"/>
          </a:xfrm>
        </p:spPr>
        <p:txBody>
          <a:bodyPr/>
          <a:lstStyle>
            <a:lvl1pPr marL="0" indent="0" algn="l">
              <a:lnSpc>
                <a:spcPts val="1900"/>
              </a:lnSpc>
              <a:spcBef>
                <a:spcPts val="0"/>
              </a:spcBef>
              <a:buNone/>
              <a:defRPr sz="1800" b="1">
                <a:solidFill>
                  <a:schemeClr val="tx2"/>
                </a:solidFill>
                <a:latin typeface="+mj-lt"/>
              </a:defRPr>
            </a:lvl1pPr>
            <a:lvl2pPr marL="3175" indent="0" algn="l">
              <a:lnSpc>
                <a:spcPts val="1900"/>
              </a:lnSpc>
              <a:spcBef>
                <a:spcPts val="0"/>
              </a:spcBef>
              <a:buNone/>
              <a:defRPr sz="1800">
                <a:solidFill>
                  <a:schemeClr val="tx2"/>
                </a:solidFill>
                <a:latin typeface="+mj-lt"/>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endParaRPr lang="en-GB" dirty="0"/>
          </a:p>
        </p:txBody>
      </p:sp>
      <p:sp>
        <p:nvSpPr>
          <p:cNvPr id="7" name="Picture Placeholder 6"/>
          <p:cNvSpPr>
            <a:spLocks noGrp="1"/>
          </p:cNvSpPr>
          <p:nvPr>
            <p:ph type="pic" sz="quarter" idx="10"/>
          </p:nvPr>
        </p:nvSpPr>
        <p:spPr>
          <a:xfrm>
            <a:off x="6192000" y="1324800"/>
            <a:ext cx="6000000" cy="3384000"/>
          </a:xfrm>
          <a:solidFill>
            <a:schemeClr val="accent5"/>
          </a:solidFill>
        </p:spPr>
        <p:txBody>
          <a:bodyPr lIns="432000" tIns="108000"/>
          <a:lstStyle>
            <a:lvl1pPr marL="0" indent="0">
              <a:defRPr>
                <a:solidFill>
                  <a:schemeClr val="bg1"/>
                </a:solidFill>
                <a:latin typeface="+mn-lt"/>
              </a:defRPr>
            </a:lvl1pPr>
          </a:lstStyle>
          <a:p>
            <a:pPr lvl="0"/>
            <a:r>
              <a:rPr lang="it-IT" noProof="0" dirty="0"/>
              <a:t>Fare clic sull'icona per inserire un'immagine</a:t>
            </a:r>
            <a:endParaRPr lang="en-GB" noProof="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 with Large Image v2">
    <p:spTree>
      <p:nvGrpSpPr>
        <p:cNvPr id="1" name=""/>
        <p:cNvGrpSpPr/>
        <p:nvPr/>
      </p:nvGrpSpPr>
      <p:grpSpPr>
        <a:xfrm>
          <a:off x="0" y="0"/>
          <a:ext cx="0" cy="0"/>
          <a:chOff x="0" y="0"/>
          <a:chExt cx="0" cy="0"/>
        </a:xfrm>
      </p:grpSpPr>
      <p:pic>
        <p:nvPicPr>
          <p:cNvPr id="5" name="Immagine 7"/>
          <p:cNvPicPr>
            <a:picLocks noChangeAspect="1"/>
          </p:cNvPicPr>
          <p:nvPr userDrawn="1"/>
        </p:nvPicPr>
        <p:blipFill>
          <a:blip r:embed="rId2"/>
          <a:srcRect/>
          <a:stretch>
            <a:fillRect/>
          </a:stretch>
        </p:blipFill>
        <p:spPr bwMode="auto">
          <a:xfrm>
            <a:off x="635000" y="461963"/>
            <a:ext cx="1382713" cy="360362"/>
          </a:xfrm>
          <a:prstGeom prst="rect">
            <a:avLst/>
          </a:prstGeom>
          <a:noFill/>
          <a:ln w="9525">
            <a:noFill/>
            <a:miter lim="800000"/>
            <a:headEnd/>
            <a:tailEnd/>
          </a:ln>
        </p:spPr>
      </p:pic>
      <p:pic>
        <p:nvPicPr>
          <p:cNvPr id="6" name="Picture 9"/>
          <p:cNvPicPr>
            <a:picLocks noChangeAspect="1" noChangeArrowheads="1"/>
          </p:cNvPicPr>
          <p:nvPr userDrawn="1"/>
        </p:nvPicPr>
        <p:blipFill>
          <a:blip r:embed="rId3"/>
          <a:srcRect/>
          <a:stretch>
            <a:fillRect/>
          </a:stretch>
        </p:blipFill>
        <p:spPr bwMode="auto">
          <a:xfrm>
            <a:off x="2279650" y="441325"/>
            <a:ext cx="1081088" cy="381000"/>
          </a:xfrm>
          <a:prstGeom prst="rect">
            <a:avLst/>
          </a:prstGeom>
          <a:noFill/>
          <a:ln w="9525">
            <a:noFill/>
            <a:miter lim="800000"/>
            <a:headEnd/>
            <a:tailEnd/>
          </a:ln>
        </p:spPr>
      </p:pic>
      <p:pic>
        <p:nvPicPr>
          <p:cNvPr id="8" name="Picture 14"/>
          <p:cNvPicPr>
            <a:picLocks noChangeAspect="1" noChangeArrowheads="1"/>
          </p:cNvPicPr>
          <p:nvPr userDrawn="1"/>
        </p:nvPicPr>
        <p:blipFill>
          <a:blip r:embed="rId4"/>
          <a:srcRect/>
          <a:stretch>
            <a:fillRect/>
          </a:stretch>
        </p:blipFill>
        <p:spPr bwMode="auto">
          <a:xfrm>
            <a:off x="3606800" y="461963"/>
            <a:ext cx="1106488" cy="360362"/>
          </a:xfrm>
          <a:prstGeom prst="rect">
            <a:avLst/>
          </a:prstGeom>
          <a:solidFill>
            <a:schemeClr val="bg1"/>
          </a:solidFill>
          <a:ln w="9525">
            <a:noFill/>
            <a:miter lim="800000"/>
            <a:headEnd/>
            <a:tailEnd/>
          </a:ln>
        </p:spPr>
      </p:pic>
      <p:sp>
        <p:nvSpPr>
          <p:cNvPr id="7" name="Picture Placeholder 6"/>
          <p:cNvSpPr>
            <a:spLocks noGrp="1"/>
          </p:cNvSpPr>
          <p:nvPr>
            <p:ph type="pic" sz="quarter" idx="10"/>
          </p:nvPr>
        </p:nvSpPr>
        <p:spPr>
          <a:xfrm>
            <a:off x="0" y="2502000"/>
            <a:ext cx="12192000" cy="4356000"/>
          </a:xfrm>
          <a:solidFill>
            <a:schemeClr val="accent5"/>
          </a:solidFill>
        </p:spPr>
        <p:txBody>
          <a:bodyPr lIns="432000" tIns="108000"/>
          <a:lstStyle>
            <a:lvl1pPr marL="0" indent="0">
              <a:defRPr>
                <a:solidFill>
                  <a:schemeClr val="bg1"/>
                </a:solidFill>
                <a:latin typeface="+mn-lt"/>
              </a:defRPr>
            </a:lvl1pPr>
          </a:lstStyle>
          <a:p>
            <a:pPr lvl="0"/>
            <a:r>
              <a:rPr lang="it-IT" noProof="0" dirty="0"/>
              <a:t>Fare clic sull'icona per inserire un'immagine</a:t>
            </a:r>
            <a:endParaRPr lang="en-GB" noProof="0" dirty="0"/>
          </a:p>
        </p:txBody>
      </p:sp>
      <p:sp>
        <p:nvSpPr>
          <p:cNvPr id="2" name="Title 1"/>
          <p:cNvSpPr>
            <a:spLocks noGrp="1"/>
          </p:cNvSpPr>
          <p:nvPr>
            <p:ph type="ctrTitle"/>
          </p:nvPr>
        </p:nvSpPr>
        <p:spPr>
          <a:xfrm>
            <a:off x="586317" y="3419226"/>
            <a:ext cx="5952000" cy="1080775"/>
          </a:xfrm>
        </p:spPr>
        <p:txBody>
          <a:bodyPr/>
          <a:lstStyle>
            <a:lvl1pPr algn="l">
              <a:lnSpc>
                <a:spcPts val="3800"/>
              </a:lnSpc>
              <a:defRPr/>
            </a:lvl1pPr>
          </a:lstStyle>
          <a:p>
            <a:r>
              <a:rPr lang="it-IT"/>
              <a:t>Fare clic per modificare lo stile del titolo</a:t>
            </a:r>
            <a:endParaRPr lang="en-GB" dirty="0"/>
          </a:p>
        </p:txBody>
      </p:sp>
      <p:sp>
        <p:nvSpPr>
          <p:cNvPr id="3" name="Subtitle 2"/>
          <p:cNvSpPr>
            <a:spLocks noGrp="1"/>
          </p:cNvSpPr>
          <p:nvPr>
            <p:ph type="subTitle" idx="1"/>
          </p:nvPr>
        </p:nvSpPr>
        <p:spPr>
          <a:xfrm>
            <a:off x="586317" y="4627800"/>
            <a:ext cx="4435200" cy="822600"/>
          </a:xfrm>
        </p:spPr>
        <p:txBody>
          <a:bodyPr/>
          <a:lstStyle>
            <a:lvl1pPr marL="0" indent="0" algn="l">
              <a:lnSpc>
                <a:spcPts val="1900"/>
              </a:lnSpc>
              <a:spcBef>
                <a:spcPts val="0"/>
              </a:spcBef>
              <a:buNone/>
              <a:defRPr sz="1800" b="1">
                <a:solidFill>
                  <a:schemeClr val="tx2"/>
                </a:solidFill>
                <a:latin typeface="+mj-lt"/>
              </a:defRPr>
            </a:lvl1pPr>
            <a:lvl2pPr marL="3175" indent="0" algn="l">
              <a:lnSpc>
                <a:spcPts val="1900"/>
              </a:lnSpc>
              <a:spcBef>
                <a:spcPts val="0"/>
              </a:spcBef>
              <a:buNone/>
              <a:defRPr sz="1800">
                <a:solidFill>
                  <a:schemeClr val="tx2"/>
                </a:solidFill>
                <a:latin typeface="+mj-lt"/>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GB"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GB" dirty="0"/>
          </a:p>
        </p:txBody>
      </p:sp>
      <p:sp>
        <p:nvSpPr>
          <p:cNvPr id="3" name="Content Placeholder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tif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5788" y="1317625"/>
            <a:ext cx="8159750" cy="633413"/>
          </a:xfrm>
          <a:prstGeom prst="rect">
            <a:avLst/>
          </a:prstGeom>
        </p:spPr>
        <p:txBody>
          <a:bodyPr vert="horz" lIns="0" tIns="0" rIns="0" bIns="0" rtlCol="0" anchor="b" anchorCtr="0">
            <a:noAutofit/>
          </a:bodyPr>
          <a:lstStyle/>
          <a:p>
            <a:r>
              <a:rPr lang="it-IT"/>
              <a:t>Fare clic per modificare lo stile del titolo</a:t>
            </a:r>
            <a:endParaRPr lang="en-GB" dirty="0"/>
          </a:p>
        </p:txBody>
      </p:sp>
      <p:sp>
        <p:nvSpPr>
          <p:cNvPr id="3" name="Text Placeholder 2"/>
          <p:cNvSpPr>
            <a:spLocks noGrp="1"/>
          </p:cNvSpPr>
          <p:nvPr>
            <p:ph type="body" idx="1"/>
          </p:nvPr>
        </p:nvSpPr>
        <p:spPr>
          <a:xfrm>
            <a:off x="585788" y="2274888"/>
            <a:ext cx="8159750" cy="3910012"/>
          </a:xfrm>
          <a:prstGeom prst="rect">
            <a:avLst/>
          </a:prstGeom>
        </p:spPr>
        <p:txBody>
          <a:bodyPr vert="horz" lIns="0" tIns="0" rIns="0" bIns="0" rtlCol="0">
            <a:no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dirty="0"/>
          </a:p>
        </p:txBody>
      </p:sp>
      <p:pic>
        <p:nvPicPr>
          <p:cNvPr id="1028" name="Picture 6"/>
          <p:cNvPicPr>
            <a:picLocks noChangeAspect="1"/>
          </p:cNvPicPr>
          <p:nvPr/>
        </p:nvPicPr>
        <p:blipFill>
          <a:blip r:embed="rId18"/>
          <a:srcRect/>
          <a:stretch>
            <a:fillRect/>
          </a:stretch>
        </p:blipFill>
        <p:spPr bwMode="auto">
          <a:xfrm>
            <a:off x="9537700" y="0"/>
            <a:ext cx="2654300" cy="6858000"/>
          </a:xfrm>
          <a:prstGeom prst="rect">
            <a:avLst/>
          </a:prstGeom>
          <a:noFill/>
          <a:ln w="9525">
            <a:noFill/>
            <a:miter lim="800000"/>
            <a:headEnd/>
            <a:tailEnd/>
          </a:ln>
        </p:spPr>
      </p:pic>
      <p:pic>
        <p:nvPicPr>
          <p:cNvPr id="1029" name="Immagine 12"/>
          <p:cNvPicPr>
            <a:picLocks noChangeAspect="1"/>
          </p:cNvPicPr>
          <p:nvPr userDrawn="1"/>
        </p:nvPicPr>
        <p:blipFill>
          <a:blip r:embed="rId19"/>
          <a:srcRect/>
          <a:stretch>
            <a:fillRect/>
          </a:stretch>
        </p:blipFill>
        <p:spPr bwMode="auto">
          <a:xfrm>
            <a:off x="635000" y="461963"/>
            <a:ext cx="1382713" cy="36036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64" r:id="rId8"/>
    <p:sldLayoutId id="2147483663" r:id="rId9"/>
    <p:sldLayoutId id="2147483662" r:id="rId10"/>
    <p:sldLayoutId id="2147483672" r:id="rId11"/>
    <p:sldLayoutId id="2147483661" r:id="rId12"/>
    <p:sldLayoutId id="2147483673" r:id="rId13"/>
    <p:sldLayoutId id="2147483674" r:id="rId14"/>
    <p:sldLayoutId id="2147483675" r:id="rId15"/>
    <p:sldLayoutId id="2147483660" r:id="rId16"/>
  </p:sldLayoutIdLst>
  <p:txStyles>
    <p:titleStyle>
      <a:lvl1pPr algn="l" rtl="0" fontAlgn="base">
        <a:spcBef>
          <a:spcPct val="0"/>
        </a:spcBef>
        <a:spcAft>
          <a:spcPct val="0"/>
        </a:spcAft>
        <a:defRPr sz="3600" b="1" kern="1200" spc="-40">
          <a:solidFill>
            <a:srgbClr val="008CD2"/>
          </a:solidFill>
          <a:latin typeface="+mj-lt"/>
          <a:ea typeface="+mj-ea"/>
          <a:cs typeface="+mj-cs"/>
        </a:defRPr>
      </a:lvl1pPr>
      <a:lvl2pPr algn="l" rtl="0" fontAlgn="base">
        <a:spcBef>
          <a:spcPct val="0"/>
        </a:spcBef>
        <a:spcAft>
          <a:spcPct val="0"/>
        </a:spcAft>
        <a:defRPr sz="3600" b="1">
          <a:solidFill>
            <a:srgbClr val="008CD2"/>
          </a:solidFill>
          <a:latin typeface="Source Sans Pro"/>
        </a:defRPr>
      </a:lvl2pPr>
      <a:lvl3pPr algn="l" rtl="0" fontAlgn="base">
        <a:spcBef>
          <a:spcPct val="0"/>
        </a:spcBef>
        <a:spcAft>
          <a:spcPct val="0"/>
        </a:spcAft>
        <a:defRPr sz="3600" b="1">
          <a:solidFill>
            <a:srgbClr val="008CD2"/>
          </a:solidFill>
          <a:latin typeface="Source Sans Pro"/>
        </a:defRPr>
      </a:lvl3pPr>
      <a:lvl4pPr algn="l" rtl="0" fontAlgn="base">
        <a:spcBef>
          <a:spcPct val="0"/>
        </a:spcBef>
        <a:spcAft>
          <a:spcPct val="0"/>
        </a:spcAft>
        <a:defRPr sz="3600" b="1">
          <a:solidFill>
            <a:srgbClr val="008CD2"/>
          </a:solidFill>
          <a:latin typeface="Source Sans Pro"/>
        </a:defRPr>
      </a:lvl4pPr>
      <a:lvl5pPr algn="l" rtl="0" fontAlgn="base">
        <a:spcBef>
          <a:spcPct val="0"/>
        </a:spcBef>
        <a:spcAft>
          <a:spcPct val="0"/>
        </a:spcAft>
        <a:defRPr sz="3600" b="1">
          <a:solidFill>
            <a:srgbClr val="008CD2"/>
          </a:solidFill>
          <a:latin typeface="Source Sans Pro"/>
        </a:defRPr>
      </a:lvl5pPr>
      <a:lvl6pPr marL="457200" algn="l" rtl="0" fontAlgn="base">
        <a:spcBef>
          <a:spcPct val="0"/>
        </a:spcBef>
        <a:spcAft>
          <a:spcPct val="0"/>
        </a:spcAft>
        <a:defRPr sz="3600" b="1">
          <a:solidFill>
            <a:srgbClr val="008CD2"/>
          </a:solidFill>
          <a:latin typeface="Source Sans Pro"/>
        </a:defRPr>
      </a:lvl6pPr>
      <a:lvl7pPr marL="914400" algn="l" rtl="0" fontAlgn="base">
        <a:spcBef>
          <a:spcPct val="0"/>
        </a:spcBef>
        <a:spcAft>
          <a:spcPct val="0"/>
        </a:spcAft>
        <a:defRPr sz="3600" b="1">
          <a:solidFill>
            <a:srgbClr val="008CD2"/>
          </a:solidFill>
          <a:latin typeface="Source Sans Pro"/>
        </a:defRPr>
      </a:lvl7pPr>
      <a:lvl8pPr marL="1371600" algn="l" rtl="0" fontAlgn="base">
        <a:spcBef>
          <a:spcPct val="0"/>
        </a:spcBef>
        <a:spcAft>
          <a:spcPct val="0"/>
        </a:spcAft>
        <a:defRPr sz="3600" b="1">
          <a:solidFill>
            <a:srgbClr val="008CD2"/>
          </a:solidFill>
          <a:latin typeface="Source Sans Pro"/>
        </a:defRPr>
      </a:lvl8pPr>
      <a:lvl9pPr marL="1828800" algn="l" rtl="0" fontAlgn="base">
        <a:spcBef>
          <a:spcPct val="0"/>
        </a:spcBef>
        <a:spcAft>
          <a:spcPct val="0"/>
        </a:spcAft>
        <a:defRPr sz="3600" b="1">
          <a:solidFill>
            <a:srgbClr val="008CD2"/>
          </a:solidFill>
          <a:latin typeface="Source Sans Pro"/>
        </a:defRPr>
      </a:lvl9pPr>
    </p:titleStyle>
    <p:bodyStyle>
      <a:lvl1pPr algn="l" rtl="0" fontAlgn="base">
        <a:spcBef>
          <a:spcPts val="1138"/>
        </a:spcBef>
        <a:spcAft>
          <a:spcPct val="0"/>
        </a:spcAft>
        <a:buClr>
          <a:schemeClr val="bg2"/>
        </a:buClr>
        <a:buFont typeface="Arial" charset="0"/>
        <a:defRPr sz="2000" kern="1200" spc="-20">
          <a:solidFill>
            <a:schemeClr val="tx2"/>
          </a:solidFill>
          <a:latin typeface="+mj-lt"/>
          <a:ea typeface="+mn-ea"/>
          <a:cs typeface="+mn-cs"/>
        </a:defRPr>
      </a:lvl1pPr>
      <a:lvl2pPr marL="179388" indent="-179388" algn="l" rtl="0" fontAlgn="base">
        <a:spcBef>
          <a:spcPts val="1138"/>
        </a:spcBef>
        <a:spcAft>
          <a:spcPct val="0"/>
        </a:spcAft>
        <a:buClr>
          <a:schemeClr val="bg2"/>
        </a:buClr>
        <a:buFont typeface="Arial" charset="0"/>
        <a:buChar char="•"/>
        <a:defRPr sz="2000" kern="1200" spc="-20">
          <a:solidFill>
            <a:schemeClr val="tx2"/>
          </a:solidFill>
          <a:latin typeface="+mj-lt"/>
          <a:ea typeface="+mn-ea"/>
          <a:cs typeface="+mn-cs"/>
        </a:defRPr>
      </a:lvl2pPr>
      <a:lvl3pPr marL="388938" indent="-158750" algn="l" rtl="0" fontAlgn="base">
        <a:spcBef>
          <a:spcPts val="563"/>
        </a:spcBef>
        <a:spcAft>
          <a:spcPct val="0"/>
        </a:spcAft>
        <a:buClr>
          <a:schemeClr val="bg2"/>
        </a:buClr>
        <a:buFont typeface="Source Sans Pro"/>
        <a:buChar char="–"/>
        <a:defRPr kern="1200" spc="-20">
          <a:solidFill>
            <a:schemeClr val="tx2"/>
          </a:solidFill>
          <a:latin typeface="+mj-lt"/>
          <a:ea typeface="+mn-ea"/>
          <a:cs typeface="+mn-cs"/>
        </a:defRPr>
      </a:lvl3pPr>
      <a:lvl4pPr marL="612775" indent="-195263" algn="l" rtl="0" fontAlgn="base">
        <a:spcBef>
          <a:spcPts val="563"/>
        </a:spcBef>
        <a:spcAft>
          <a:spcPct val="0"/>
        </a:spcAft>
        <a:buClr>
          <a:schemeClr val="bg2"/>
        </a:buClr>
        <a:buFont typeface="Arial" charset="0"/>
        <a:buChar char="•"/>
        <a:defRPr kern="1200" spc="-20">
          <a:solidFill>
            <a:schemeClr val="tx2"/>
          </a:solidFill>
          <a:latin typeface="+mj-lt"/>
          <a:ea typeface="+mn-ea"/>
          <a:cs typeface="+mn-cs"/>
        </a:defRPr>
      </a:lvl4pPr>
      <a:lvl5pPr marL="849313" indent="-187325" algn="l" rtl="0" fontAlgn="base">
        <a:spcBef>
          <a:spcPts val="563"/>
        </a:spcBef>
        <a:spcAft>
          <a:spcPct val="0"/>
        </a:spcAft>
        <a:buClr>
          <a:schemeClr val="bg2"/>
        </a:buClr>
        <a:buFont typeface="Source Sans Pro"/>
        <a:buChar char="–"/>
        <a:defRPr kern="1200" spc="-20">
          <a:solidFill>
            <a:schemeClr val="tx2"/>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29.tiff"/></Relationships>
</file>

<file path=ppt/slides/_rels/slide11.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image" Target="../media/image31.tiff"/></Relationships>
</file>

<file path=ppt/slides/_rels/slide12.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13.xml"/><Relationship Id="rId1" Type="http://schemas.openxmlformats.org/officeDocument/2006/relationships/slideLayout" Target="../slideLayouts/slideLayout9.xml"/><Relationship Id="rId5" Type="http://schemas.openxmlformats.org/officeDocument/2006/relationships/image" Target="../media/image34.tiff"/><Relationship Id="rId4" Type="http://schemas.openxmlformats.org/officeDocument/2006/relationships/image" Target="../media/image33.tiff"/></Relationships>
</file>

<file path=ppt/slides/_rels/slide14.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36.tiff"/><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hyperlink" Target="mailto:cochrane.rehabilitation@gmail.com" TargetMode="External"/><Relationship Id="rId7" Type="http://schemas.openxmlformats.org/officeDocument/2006/relationships/image" Target="../media/image43.png"/><Relationship Id="rId2" Type="http://schemas.openxmlformats.org/officeDocument/2006/relationships/hyperlink" Target="http://rehabilitation.cochrane.org" TargetMode="Externa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1.tiff"/></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tiff"/></Relationships>
</file>

<file path=ppt/slides/_rels/slide4.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18.tiff"/></Relationships>
</file>

<file path=ppt/slides/_rels/slide6.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20.tiff"/></Relationships>
</file>

<file path=ppt/slides/_rels/slide7.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22.tiff"/></Relationships>
</file>

<file path=ppt/slides/_rels/slide8.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image" Target="../media/image27.tiff"/><Relationship Id="rId5" Type="http://schemas.openxmlformats.org/officeDocument/2006/relationships/image" Target="../media/image26.tiff"/><Relationship Id="rId4" Type="http://schemas.openxmlformats.org/officeDocument/2006/relationships/image" Target="../media/image25.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85788" y="2533650"/>
            <a:ext cx="5953125" cy="1081088"/>
          </a:xfrm>
        </p:spPr>
        <p:txBody>
          <a:bodyPr/>
          <a:lstStyle/>
          <a:p>
            <a:pPr fontAlgn="auto">
              <a:spcAft>
                <a:spcPts val="0"/>
              </a:spcAft>
              <a:defRPr/>
            </a:pPr>
            <a:r>
              <a:rPr lang="it-IT" dirty="0" err="1"/>
              <a:t>Cochrane</a:t>
            </a:r>
            <a:r>
              <a:rPr lang="it-IT" dirty="0"/>
              <a:t> </a:t>
            </a:r>
            <a:r>
              <a:rPr lang="it-IT" dirty="0" err="1"/>
              <a:t>evidence</a:t>
            </a:r>
            <a:r>
              <a:rPr lang="it-IT" dirty="0"/>
              <a:t>: </a:t>
            </a:r>
            <a:br>
              <a:rPr lang="it-IT" dirty="0"/>
            </a:br>
            <a:r>
              <a:rPr lang="it-IT" dirty="0" err="1"/>
              <a:t>ultrasound-guided</a:t>
            </a:r>
            <a:r>
              <a:rPr lang="it-IT" dirty="0"/>
              <a:t> vs. </a:t>
            </a:r>
            <a:r>
              <a:rPr lang="it-IT" dirty="0" err="1"/>
              <a:t>landmark-guided</a:t>
            </a:r>
            <a:r>
              <a:rPr lang="it-IT" dirty="0"/>
              <a:t> </a:t>
            </a:r>
            <a:r>
              <a:rPr lang="it-IT" dirty="0" err="1"/>
              <a:t>injections</a:t>
            </a:r>
            <a:r>
              <a:rPr lang="it-IT" dirty="0"/>
              <a:t> in </a:t>
            </a:r>
            <a:r>
              <a:rPr lang="it-IT" dirty="0" err="1"/>
              <a:t>musculoskeletal</a:t>
            </a:r>
            <a:r>
              <a:rPr lang="it-IT" dirty="0"/>
              <a:t> PRM  </a:t>
            </a:r>
          </a:p>
        </p:txBody>
      </p:sp>
      <p:sp>
        <p:nvSpPr>
          <p:cNvPr id="3" name="Subtitle 2"/>
          <p:cNvSpPr>
            <a:spLocks noGrp="1"/>
          </p:cNvSpPr>
          <p:nvPr>
            <p:ph type="subTitle" idx="1"/>
          </p:nvPr>
        </p:nvSpPr>
        <p:spPr>
          <a:xfrm>
            <a:off x="585788" y="3851275"/>
            <a:ext cx="5953125" cy="822325"/>
          </a:xfrm>
        </p:spPr>
        <p:txBody>
          <a:bodyPr/>
          <a:lstStyle/>
          <a:p>
            <a:pPr fontAlgn="auto">
              <a:spcAft>
                <a:spcPts val="0"/>
              </a:spcAft>
              <a:buFont typeface="Arial" pitchFamily="34" charset="0"/>
              <a:buNone/>
              <a:defRPr/>
            </a:pPr>
            <a:r>
              <a:rPr lang="en-GB" dirty="0"/>
              <a:t>Francesca Gimigliano, Claudio </a:t>
            </a:r>
            <a:r>
              <a:rPr lang="en-GB" dirty="0" err="1"/>
              <a:t>Curci</a:t>
            </a:r>
            <a:endParaRPr lang="en-GB" sz="1600" b="0" u="sng"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extLst>
          </p:cNvPr>
          <p:cNvSpPr>
            <a:spLocks noGrp="1"/>
          </p:cNvSpPr>
          <p:nvPr>
            <p:ph type="title"/>
          </p:nvPr>
        </p:nvSpPr>
        <p:spPr/>
        <p:txBody>
          <a:bodyPr wrap="square" numCol="1" compatLnSpc="1">
            <a:prstTxWarp prst="textNoShape">
              <a:avLst/>
            </a:prstTxWarp>
          </a:bodyPr>
          <a:lstStyle/>
          <a:p>
            <a:r>
              <a:rPr lang="en-GB" smtClean="0"/>
              <a:t>Function at 1-2 weeks </a:t>
            </a:r>
          </a:p>
        </p:txBody>
      </p:sp>
      <p:sp>
        <p:nvSpPr>
          <p:cNvPr id="3" name="Segnaposto contenuto 2">
            <a:extLst>
              <a:ext uri="{FF2B5EF4-FFF2-40B4-BE49-F238E27FC236}"/>
            </a:extLst>
          </p:cNvPr>
          <p:cNvSpPr>
            <a:spLocks noGrp="1"/>
          </p:cNvSpPr>
          <p:nvPr>
            <p:ph idx="1"/>
          </p:nvPr>
        </p:nvSpPr>
        <p:spPr/>
        <p:txBody>
          <a:bodyPr/>
          <a:lstStyle/>
          <a:p>
            <a:pPr fontAlgn="auto">
              <a:spcBef>
                <a:spcPts val="1134"/>
              </a:spcBef>
              <a:spcAft>
                <a:spcPts val="0"/>
              </a:spcAft>
              <a:buFont typeface="Arial" pitchFamily="34" charset="0"/>
              <a:buNone/>
              <a:defRPr/>
            </a:pPr>
            <a:r>
              <a:rPr lang="it-IT" sz="1600" dirty="0" err="1"/>
              <a:t>Based</a:t>
            </a:r>
            <a:r>
              <a:rPr lang="it-IT" sz="1600" dirty="0"/>
              <a:t> </a:t>
            </a:r>
            <a:r>
              <a:rPr lang="it-IT" sz="1600" dirty="0" err="1"/>
              <a:t>upon</a:t>
            </a:r>
            <a:r>
              <a:rPr lang="it-IT" sz="1600" dirty="0"/>
              <a:t> 2 trials (</a:t>
            </a:r>
            <a:r>
              <a:rPr lang="it-IT" sz="1600" dirty="0" err="1"/>
              <a:t>Ekeberg</a:t>
            </a:r>
            <a:r>
              <a:rPr lang="it-IT" sz="1600" dirty="0"/>
              <a:t> 2009; Lee 2009), </a:t>
            </a:r>
            <a:r>
              <a:rPr lang="it-IT" sz="1600" dirty="0" err="1"/>
              <a:t>there</a:t>
            </a:r>
            <a:r>
              <a:rPr lang="it-IT" sz="1600" dirty="0"/>
              <a:t> </a:t>
            </a:r>
            <a:r>
              <a:rPr lang="it-IT" sz="1600" dirty="0" err="1"/>
              <a:t>was</a:t>
            </a:r>
            <a:r>
              <a:rPr lang="it-IT" sz="1600" dirty="0"/>
              <a:t> </a:t>
            </a:r>
            <a:r>
              <a:rPr lang="it-IT" sz="1600" b="1" dirty="0"/>
              <a:t>no </a:t>
            </a:r>
            <a:r>
              <a:rPr lang="it-IT" sz="1600" b="1" dirty="0" err="1"/>
              <a:t>difference</a:t>
            </a:r>
            <a:r>
              <a:rPr lang="it-IT" sz="1600" b="1" dirty="0"/>
              <a:t> </a:t>
            </a:r>
            <a:r>
              <a:rPr lang="it-IT" sz="1600" b="1" dirty="0" err="1"/>
              <a:t>between</a:t>
            </a:r>
            <a:r>
              <a:rPr lang="it-IT" sz="1600" b="1" dirty="0"/>
              <a:t> </a:t>
            </a:r>
            <a:r>
              <a:rPr lang="it-IT" sz="1600" b="1" dirty="0" err="1"/>
              <a:t>ultrasound-guided</a:t>
            </a:r>
            <a:r>
              <a:rPr lang="it-IT" sz="1600" b="1" dirty="0"/>
              <a:t> and </a:t>
            </a:r>
            <a:r>
              <a:rPr lang="it-IT" sz="1600" b="1" dirty="0" err="1"/>
              <a:t>landmarkguided</a:t>
            </a:r>
            <a:r>
              <a:rPr lang="it-IT" sz="1600" b="1" dirty="0"/>
              <a:t>/</a:t>
            </a:r>
            <a:r>
              <a:rPr lang="it-IT" sz="1600" b="1" dirty="0" err="1"/>
              <a:t>intramuscular</a:t>
            </a:r>
            <a:r>
              <a:rPr lang="it-IT" sz="1600" b="1" dirty="0"/>
              <a:t> </a:t>
            </a:r>
            <a:r>
              <a:rPr lang="it-IT" sz="1600" b="1" dirty="0" err="1"/>
              <a:t>injection</a:t>
            </a:r>
            <a:r>
              <a:rPr lang="it-IT" sz="1600" dirty="0"/>
              <a:t> in </a:t>
            </a:r>
            <a:r>
              <a:rPr lang="it-IT" sz="1600" dirty="0" err="1"/>
              <a:t>terms</a:t>
            </a:r>
            <a:r>
              <a:rPr lang="it-IT" sz="1600" dirty="0"/>
              <a:t> of </a:t>
            </a:r>
            <a:r>
              <a:rPr lang="it-IT" sz="1600" b="1" dirty="0" err="1"/>
              <a:t>improvement</a:t>
            </a:r>
            <a:r>
              <a:rPr lang="it-IT" sz="1600" b="1" dirty="0"/>
              <a:t> in </a:t>
            </a:r>
            <a:r>
              <a:rPr lang="it-IT" sz="1600" b="1" dirty="0" err="1"/>
              <a:t>function</a:t>
            </a:r>
            <a:r>
              <a:rPr lang="it-IT" sz="1600" b="1" dirty="0"/>
              <a:t> </a:t>
            </a:r>
            <a:r>
              <a:rPr lang="it-IT" sz="1600" b="1" dirty="0" err="1"/>
              <a:t>at</a:t>
            </a:r>
            <a:r>
              <a:rPr lang="it-IT" sz="1600" b="1" dirty="0"/>
              <a:t> 1-2 weeks</a:t>
            </a:r>
            <a:r>
              <a:rPr lang="it-IT" sz="1600" dirty="0"/>
              <a:t>, </a:t>
            </a:r>
            <a:r>
              <a:rPr lang="it-IT" sz="1600" dirty="0" err="1"/>
              <a:t>however</a:t>
            </a:r>
            <a:r>
              <a:rPr lang="it-IT" sz="1600" dirty="0"/>
              <a:t> </a:t>
            </a:r>
            <a:r>
              <a:rPr lang="it-IT" sz="1600" dirty="0" err="1"/>
              <a:t>there</a:t>
            </a:r>
            <a:r>
              <a:rPr lang="it-IT" sz="1600" dirty="0"/>
              <a:t> </a:t>
            </a:r>
            <a:r>
              <a:rPr lang="it-IT" sz="1600" dirty="0" err="1"/>
              <a:t>was</a:t>
            </a:r>
            <a:r>
              <a:rPr lang="it-IT" sz="1600" dirty="0"/>
              <a:t> </a:t>
            </a:r>
            <a:r>
              <a:rPr lang="it-IT" sz="1600" b="1" dirty="0" err="1"/>
              <a:t>considerable</a:t>
            </a:r>
            <a:r>
              <a:rPr lang="it-IT" sz="1600" b="1" dirty="0"/>
              <a:t> </a:t>
            </a:r>
            <a:r>
              <a:rPr lang="it-IT" sz="1600" b="1" dirty="0" err="1"/>
              <a:t>statistical</a:t>
            </a:r>
            <a:r>
              <a:rPr lang="it-IT" sz="1600" b="1" dirty="0"/>
              <a:t> </a:t>
            </a:r>
            <a:r>
              <a:rPr lang="it-IT" sz="1600" b="1" dirty="0" err="1"/>
              <a:t>heterogeneity</a:t>
            </a:r>
            <a:r>
              <a:rPr lang="it-IT" sz="1600" dirty="0"/>
              <a:t> (I</a:t>
            </a:r>
            <a:r>
              <a:rPr lang="it-IT" sz="1600" baseline="30000" dirty="0"/>
              <a:t>2</a:t>
            </a:r>
            <a:r>
              <a:rPr lang="it-IT" sz="1600" dirty="0"/>
              <a:t>=96%).</a:t>
            </a:r>
          </a:p>
        </p:txBody>
      </p:sp>
      <p:grpSp>
        <p:nvGrpSpPr>
          <p:cNvPr id="37891" name="Gruppo 7"/>
          <p:cNvGrpSpPr>
            <a:grpSpLocks/>
          </p:cNvGrpSpPr>
          <p:nvPr/>
        </p:nvGrpSpPr>
        <p:grpSpPr bwMode="auto">
          <a:xfrm>
            <a:off x="557213" y="4064000"/>
            <a:ext cx="8129587" cy="2765425"/>
            <a:chOff x="556683" y="3598333"/>
            <a:chExt cx="8130117" cy="2765920"/>
          </a:xfrm>
        </p:grpSpPr>
        <p:pic>
          <p:nvPicPr>
            <p:cNvPr id="37894" name="Immagine 6"/>
            <p:cNvPicPr>
              <a:picLocks noChangeAspect="1"/>
            </p:cNvPicPr>
            <p:nvPr/>
          </p:nvPicPr>
          <p:blipFill>
            <a:blip r:embed="rId3"/>
            <a:srcRect/>
            <a:stretch>
              <a:fillRect/>
            </a:stretch>
          </p:blipFill>
          <p:spPr bwMode="auto">
            <a:xfrm>
              <a:off x="556683" y="5763682"/>
              <a:ext cx="8130117" cy="600571"/>
            </a:xfrm>
            <a:prstGeom prst="rect">
              <a:avLst/>
            </a:prstGeom>
            <a:noFill/>
            <a:ln w="9525">
              <a:noFill/>
              <a:miter lim="800000"/>
              <a:headEnd/>
              <a:tailEnd/>
            </a:ln>
          </p:spPr>
        </p:pic>
        <p:pic>
          <p:nvPicPr>
            <p:cNvPr id="37895" name="Immagine 5"/>
            <p:cNvPicPr>
              <a:picLocks noChangeAspect="1"/>
            </p:cNvPicPr>
            <p:nvPr/>
          </p:nvPicPr>
          <p:blipFill>
            <a:blip r:embed="rId4"/>
            <a:srcRect/>
            <a:stretch>
              <a:fillRect/>
            </a:stretch>
          </p:blipFill>
          <p:spPr bwMode="auto">
            <a:xfrm>
              <a:off x="573617" y="3598333"/>
              <a:ext cx="8104716" cy="2180321"/>
            </a:xfrm>
            <a:prstGeom prst="rect">
              <a:avLst/>
            </a:prstGeom>
            <a:noFill/>
            <a:ln w="9525">
              <a:noFill/>
              <a:miter lim="800000"/>
              <a:headEnd/>
              <a:tailEnd/>
            </a:ln>
          </p:spPr>
        </p:pic>
      </p:grpSp>
      <p:sp>
        <p:nvSpPr>
          <p:cNvPr id="9" name="Rettangolo 8">
            <a:extLst>
              <a:ext uri="{FF2B5EF4-FFF2-40B4-BE49-F238E27FC236}"/>
            </a:extLst>
          </p:cNvPr>
          <p:cNvSpPr/>
          <p:nvPr/>
        </p:nvSpPr>
        <p:spPr>
          <a:xfrm>
            <a:off x="7294563" y="5551488"/>
            <a:ext cx="1363662" cy="311150"/>
          </a:xfrm>
          <a:prstGeom prst="rect">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dirty="0"/>
          </a:p>
        </p:txBody>
      </p:sp>
      <p:sp>
        <p:nvSpPr>
          <p:cNvPr id="10" name="Rettangolo 9">
            <a:extLst>
              <a:ext uri="{FF2B5EF4-FFF2-40B4-BE49-F238E27FC236}"/>
            </a:extLst>
          </p:cNvPr>
          <p:cNvSpPr/>
          <p:nvPr/>
        </p:nvSpPr>
        <p:spPr>
          <a:xfrm>
            <a:off x="3721100" y="5800725"/>
            <a:ext cx="466725" cy="219075"/>
          </a:xfrm>
          <a:prstGeom prst="rect">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extLst>
          </p:cNvPr>
          <p:cNvSpPr>
            <a:spLocks noGrp="1"/>
          </p:cNvSpPr>
          <p:nvPr>
            <p:ph type="title"/>
          </p:nvPr>
        </p:nvSpPr>
        <p:spPr/>
        <p:txBody>
          <a:bodyPr/>
          <a:lstStyle/>
          <a:p>
            <a:pPr fontAlgn="auto">
              <a:spcAft>
                <a:spcPts val="0"/>
              </a:spcAft>
              <a:defRPr/>
            </a:pPr>
            <a:r>
              <a:rPr lang="en-GB" dirty="0"/>
              <a:t>Function at 6 weeks </a:t>
            </a:r>
          </a:p>
        </p:txBody>
      </p:sp>
      <p:sp>
        <p:nvSpPr>
          <p:cNvPr id="3" name="Segnaposto contenuto 2">
            <a:extLst>
              <a:ext uri="{FF2B5EF4-FFF2-40B4-BE49-F238E27FC236}"/>
            </a:extLst>
          </p:cNvPr>
          <p:cNvSpPr>
            <a:spLocks noGrp="1"/>
          </p:cNvSpPr>
          <p:nvPr>
            <p:ph idx="1"/>
          </p:nvPr>
        </p:nvSpPr>
        <p:spPr/>
        <p:txBody>
          <a:bodyPr/>
          <a:lstStyle/>
          <a:p>
            <a:pPr fontAlgn="auto">
              <a:spcBef>
                <a:spcPts val="1134"/>
              </a:spcBef>
              <a:spcAft>
                <a:spcPts val="0"/>
              </a:spcAft>
              <a:buFont typeface="Arial" pitchFamily="34" charset="0"/>
              <a:buNone/>
              <a:defRPr/>
            </a:pPr>
            <a:r>
              <a:rPr lang="it-IT" sz="1600" dirty="0" err="1"/>
              <a:t>Based</a:t>
            </a:r>
            <a:r>
              <a:rPr lang="it-IT" sz="1600" dirty="0"/>
              <a:t> </a:t>
            </a:r>
            <a:r>
              <a:rPr lang="it-IT" sz="1600" dirty="0" err="1"/>
              <a:t>upon</a:t>
            </a:r>
            <a:r>
              <a:rPr lang="it-IT" sz="1600" dirty="0"/>
              <a:t> 3 trials (</a:t>
            </a:r>
            <a:r>
              <a:rPr lang="it-IT" sz="1600" dirty="0" err="1"/>
              <a:t>Ekeberg</a:t>
            </a:r>
            <a:r>
              <a:rPr lang="it-IT" sz="1600" dirty="0"/>
              <a:t> 2009; </a:t>
            </a:r>
            <a:r>
              <a:rPr lang="it-IT" sz="1600" dirty="0" err="1"/>
              <a:t>Naredo</a:t>
            </a:r>
            <a:r>
              <a:rPr lang="it-IT" sz="1600" dirty="0"/>
              <a:t> 2004; </a:t>
            </a:r>
            <a:r>
              <a:rPr lang="it-IT" sz="1600" dirty="0" err="1"/>
              <a:t>Ucuncu</a:t>
            </a:r>
            <a:r>
              <a:rPr lang="it-IT" sz="1600" dirty="0"/>
              <a:t> 2009), </a:t>
            </a:r>
            <a:r>
              <a:rPr lang="it-IT" sz="1600" dirty="0" err="1"/>
              <a:t>there</a:t>
            </a:r>
            <a:r>
              <a:rPr lang="it-IT" sz="1600" dirty="0"/>
              <a:t> </a:t>
            </a:r>
            <a:r>
              <a:rPr lang="it-IT" sz="1600" dirty="0" err="1"/>
              <a:t>was</a:t>
            </a:r>
            <a:r>
              <a:rPr lang="it-IT" sz="1600" dirty="0"/>
              <a:t> </a:t>
            </a:r>
            <a:r>
              <a:rPr lang="it-IT" sz="1600" b="1" dirty="0"/>
              <a:t>no </a:t>
            </a:r>
            <a:r>
              <a:rPr lang="it-IT" sz="1600" b="1" dirty="0" err="1"/>
              <a:t>difference</a:t>
            </a:r>
            <a:r>
              <a:rPr lang="it-IT" sz="1600" b="1" dirty="0"/>
              <a:t> </a:t>
            </a:r>
            <a:r>
              <a:rPr lang="it-IT" sz="1600" b="1" dirty="0" err="1"/>
              <a:t>between</a:t>
            </a:r>
            <a:r>
              <a:rPr lang="it-IT" sz="1600" b="1" dirty="0"/>
              <a:t> </a:t>
            </a:r>
            <a:r>
              <a:rPr lang="it-IT" sz="1600" b="1" dirty="0" err="1"/>
              <a:t>ultrasound-guided</a:t>
            </a:r>
            <a:r>
              <a:rPr lang="it-IT" sz="1600" b="1" dirty="0"/>
              <a:t> and </a:t>
            </a:r>
            <a:r>
              <a:rPr lang="it-IT" sz="1600" b="1" dirty="0" err="1"/>
              <a:t>landmark-guided</a:t>
            </a:r>
            <a:r>
              <a:rPr lang="it-IT" sz="1600" b="1" dirty="0"/>
              <a:t>/</a:t>
            </a:r>
            <a:r>
              <a:rPr lang="it-IT" sz="1600" b="1" dirty="0" err="1"/>
              <a:t>intramuscular</a:t>
            </a:r>
            <a:r>
              <a:rPr lang="it-IT" sz="1600" b="1" dirty="0"/>
              <a:t> </a:t>
            </a:r>
            <a:r>
              <a:rPr lang="it-IT" sz="1600" b="1" dirty="0" err="1"/>
              <a:t>injection</a:t>
            </a:r>
            <a:r>
              <a:rPr lang="it-IT" sz="1600" b="1" dirty="0"/>
              <a:t> </a:t>
            </a:r>
            <a:r>
              <a:rPr lang="it-IT" sz="1600" dirty="0"/>
              <a:t>in </a:t>
            </a:r>
            <a:r>
              <a:rPr lang="it-IT" sz="1600" dirty="0" err="1"/>
              <a:t>terms</a:t>
            </a:r>
            <a:r>
              <a:rPr lang="it-IT" sz="1600" dirty="0"/>
              <a:t> of </a:t>
            </a:r>
            <a:r>
              <a:rPr lang="it-IT" sz="1600" b="1" dirty="0" err="1"/>
              <a:t>improvement</a:t>
            </a:r>
            <a:r>
              <a:rPr lang="it-IT" sz="1600" b="1" dirty="0"/>
              <a:t> in </a:t>
            </a:r>
            <a:r>
              <a:rPr lang="it-IT" sz="1600" b="1" dirty="0" err="1"/>
              <a:t>function</a:t>
            </a:r>
            <a:r>
              <a:rPr lang="it-IT" sz="1600" b="1" dirty="0"/>
              <a:t> </a:t>
            </a:r>
            <a:r>
              <a:rPr lang="it-IT" sz="1600" b="1" dirty="0" err="1"/>
              <a:t>at</a:t>
            </a:r>
            <a:r>
              <a:rPr lang="it-IT" sz="1600" b="1" dirty="0"/>
              <a:t> 6 weeks</a:t>
            </a:r>
            <a:r>
              <a:rPr lang="it-IT" sz="1600" dirty="0"/>
              <a:t>, </a:t>
            </a:r>
            <a:r>
              <a:rPr lang="it-IT" sz="1600" dirty="0" err="1"/>
              <a:t>however</a:t>
            </a:r>
            <a:r>
              <a:rPr lang="it-IT" sz="1600" dirty="0"/>
              <a:t> </a:t>
            </a:r>
            <a:r>
              <a:rPr lang="it-IT" sz="1600" dirty="0" err="1"/>
              <a:t>there</a:t>
            </a:r>
            <a:r>
              <a:rPr lang="it-IT" sz="1600" dirty="0"/>
              <a:t> </a:t>
            </a:r>
            <a:r>
              <a:rPr lang="it-IT" sz="1600" dirty="0" err="1"/>
              <a:t>was</a:t>
            </a:r>
            <a:r>
              <a:rPr lang="it-IT" sz="1600" dirty="0"/>
              <a:t> </a:t>
            </a:r>
            <a:r>
              <a:rPr lang="it-IT" sz="1600" b="1" dirty="0" err="1"/>
              <a:t>considerable</a:t>
            </a:r>
            <a:r>
              <a:rPr lang="it-IT" sz="1600" b="1" dirty="0"/>
              <a:t> </a:t>
            </a:r>
            <a:r>
              <a:rPr lang="it-IT" sz="1600" b="1" dirty="0" err="1"/>
              <a:t>statistical</a:t>
            </a:r>
            <a:r>
              <a:rPr lang="it-IT" sz="1600" b="1" dirty="0"/>
              <a:t> </a:t>
            </a:r>
            <a:r>
              <a:rPr lang="it-IT" sz="1600" b="1" dirty="0" err="1"/>
              <a:t>heterogeneity</a:t>
            </a:r>
            <a:r>
              <a:rPr lang="it-IT" sz="1600" b="1" dirty="0"/>
              <a:t> </a:t>
            </a:r>
            <a:r>
              <a:rPr lang="it-IT" sz="1600" dirty="0"/>
              <a:t>(I</a:t>
            </a:r>
            <a:r>
              <a:rPr lang="it-IT" sz="1600" baseline="30000" dirty="0"/>
              <a:t>2</a:t>
            </a:r>
            <a:r>
              <a:rPr lang="it-IT" sz="1600" dirty="0"/>
              <a:t>=81%).</a:t>
            </a:r>
          </a:p>
        </p:txBody>
      </p:sp>
      <p:grpSp>
        <p:nvGrpSpPr>
          <p:cNvPr id="39939" name="Gruppo 9"/>
          <p:cNvGrpSpPr>
            <a:grpSpLocks/>
          </p:cNvGrpSpPr>
          <p:nvPr/>
        </p:nvGrpSpPr>
        <p:grpSpPr bwMode="auto">
          <a:xfrm>
            <a:off x="500063" y="3762375"/>
            <a:ext cx="8339137" cy="3043238"/>
            <a:chOff x="499532" y="3762997"/>
            <a:chExt cx="8339667" cy="3042663"/>
          </a:xfrm>
        </p:grpSpPr>
        <p:grpSp>
          <p:nvGrpSpPr>
            <p:cNvPr id="39940" name="Gruppo 6"/>
            <p:cNvGrpSpPr>
              <a:grpSpLocks/>
            </p:cNvGrpSpPr>
            <p:nvPr/>
          </p:nvGrpSpPr>
          <p:grpSpPr bwMode="auto">
            <a:xfrm>
              <a:off x="499532" y="3762997"/>
              <a:ext cx="8339667" cy="3042663"/>
              <a:chOff x="499532" y="3762997"/>
              <a:chExt cx="8339667" cy="3042663"/>
            </a:xfrm>
          </p:grpSpPr>
          <p:pic>
            <p:nvPicPr>
              <p:cNvPr id="39943" name="Immagine 5"/>
              <p:cNvPicPr>
                <a:picLocks noChangeAspect="1"/>
              </p:cNvPicPr>
              <p:nvPr/>
            </p:nvPicPr>
            <p:blipFill>
              <a:blip r:embed="rId3"/>
              <a:srcRect/>
              <a:stretch>
                <a:fillRect/>
              </a:stretch>
            </p:blipFill>
            <p:spPr bwMode="auto">
              <a:xfrm>
                <a:off x="499532" y="3762997"/>
                <a:ext cx="8339667" cy="753972"/>
              </a:xfrm>
              <a:prstGeom prst="rect">
                <a:avLst/>
              </a:prstGeom>
              <a:noFill/>
              <a:ln w="9525">
                <a:noFill/>
                <a:miter lim="800000"/>
                <a:headEnd/>
                <a:tailEnd/>
              </a:ln>
            </p:spPr>
          </p:pic>
          <p:pic>
            <p:nvPicPr>
              <p:cNvPr id="39944" name="Immagine 4"/>
              <p:cNvPicPr>
                <a:picLocks noChangeAspect="1"/>
              </p:cNvPicPr>
              <p:nvPr/>
            </p:nvPicPr>
            <p:blipFill>
              <a:blip r:embed="rId4"/>
              <a:srcRect/>
              <a:stretch>
                <a:fillRect/>
              </a:stretch>
            </p:blipFill>
            <p:spPr bwMode="auto">
              <a:xfrm>
                <a:off x="567267" y="4516804"/>
                <a:ext cx="8238066" cy="2288856"/>
              </a:xfrm>
              <a:prstGeom prst="rect">
                <a:avLst/>
              </a:prstGeom>
              <a:noFill/>
              <a:ln w="9525">
                <a:noFill/>
                <a:miter lim="800000"/>
                <a:headEnd/>
                <a:tailEnd/>
              </a:ln>
            </p:spPr>
          </p:pic>
        </p:grpSp>
        <p:sp>
          <p:nvSpPr>
            <p:cNvPr id="8" name="Rettangolo 7">
              <a:extLst>
                <a:ext uri="{FF2B5EF4-FFF2-40B4-BE49-F238E27FC236}"/>
              </a:extLst>
            </p:cNvPr>
            <p:cNvSpPr/>
            <p:nvPr/>
          </p:nvSpPr>
          <p:spPr>
            <a:xfrm>
              <a:off x="7397657" y="5520028"/>
              <a:ext cx="1311358" cy="312678"/>
            </a:xfrm>
            <a:prstGeom prst="rect">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dirty="0"/>
            </a:p>
          </p:txBody>
        </p:sp>
        <p:sp>
          <p:nvSpPr>
            <p:cNvPr id="9" name="Rettangolo 8">
              <a:extLst>
                <a:ext uri="{FF2B5EF4-FFF2-40B4-BE49-F238E27FC236}"/>
              </a:extLst>
            </p:cNvPr>
            <p:cNvSpPr/>
            <p:nvPr/>
          </p:nvSpPr>
          <p:spPr>
            <a:xfrm>
              <a:off x="3701723" y="5770806"/>
              <a:ext cx="465168" cy="217446"/>
            </a:xfrm>
            <a:prstGeom prst="rect">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extLst>
          </p:cNvPr>
          <p:cNvSpPr>
            <a:spLocks noGrp="1"/>
          </p:cNvSpPr>
          <p:nvPr>
            <p:ph type="title"/>
          </p:nvPr>
        </p:nvSpPr>
        <p:spPr/>
        <p:txBody>
          <a:bodyPr/>
          <a:lstStyle/>
          <a:p>
            <a:pPr fontAlgn="auto">
              <a:spcAft>
                <a:spcPts val="0"/>
              </a:spcAft>
              <a:defRPr/>
            </a:pPr>
            <a:r>
              <a:rPr lang="en-GB" dirty="0"/>
              <a:t>Function at 6 weeks </a:t>
            </a:r>
          </a:p>
        </p:txBody>
      </p:sp>
      <p:sp>
        <p:nvSpPr>
          <p:cNvPr id="3" name="Segnaposto contenuto 2">
            <a:extLst>
              <a:ext uri="{FF2B5EF4-FFF2-40B4-BE49-F238E27FC236}"/>
            </a:extLst>
          </p:cNvPr>
          <p:cNvSpPr>
            <a:spLocks noGrp="1"/>
          </p:cNvSpPr>
          <p:nvPr>
            <p:ph idx="1"/>
          </p:nvPr>
        </p:nvSpPr>
        <p:spPr/>
        <p:txBody>
          <a:bodyPr/>
          <a:lstStyle/>
          <a:p>
            <a:pPr fontAlgn="auto">
              <a:spcBef>
                <a:spcPts val="1134"/>
              </a:spcBef>
              <a:spcAft>
                <a:spcPts val="0"/>
              </a:spcAft>
              <a:buFont typeface="Arial" pitchFamily="34" charset="0"/>
              <a:buNone/>
              <a:defRPr/>
            </a:pPr>
            <a:r>
              <a:rPr lang="it-IT" sz="1600" b="1" dirty="0" err="1"/>
              <a:t>Sensitivity</a:t>
            </a:r>
            <a:r>
              <a:rPr lang="it-IT" sz="1600" b="1" dirty="0"/>
              <a:t> </a:t>
            </a:r>
            <a:r>
              <a:rPr lang="it-IT" sz="1600" b="1" dirty="0" err="1"/>
              <a:t>analyses</a:t>
            </a:r>
            <a:endParaRPr lang="it-IT" sz="1600" b="1" dirty="0"/>
          </a:p>
          <a:p>
            <a:pPr fontAlgn="auto">
              <a:spcBef>
                <a:spcPts val="1134"/>
              </a:spcBef>
              <a:spcAft>
                <a:spcPts val="0"/>
              </a:spcAft>
              <a:buFont typeface="Arial" pitchFamily="34" charset="0"/>
              <a:buNone/>
              <a:defRPr/>
            </a:pPr>
            <a:r>
              <a:rPr lang="it-IT" sz="1600" dirty="0" err="1"/>
              <a:t>There</a:t>
            </a:r>
            <a:r>
              <a:rPr lang="it-IT" sz="1600" dirty="0"/>
              <a:t> </a:t>
            </a:r>
            <a:r>
              <a:rPr lang="it-IT" sz="1600" dirty="0" err="1"/>
              <a:t>were</a:t>
            </a:r>
            <a:r>
              <a:rPr lang="it-IT" sz="1600" dirty="0"/>
              <a:t> </a:t>
            </a:r>
            <a:r>
              <a:rPr lang="it-IT" sz="1600" b="1" dirty="0"/>
              <a:t>no </a:t>
            </a:r>
            <a:r>
              <a:rPr lang="it-IT" sz="1600" b="1" dirty="0" err="1"/>
              <a:t>differences</a:t>
            </a:r>
            <a:r>
              <a:rPr lang="it-IT" sz="1600" b="1" dirty="0"/>
              <a:t> </a:t>
            </a:r>
            <a:r>
              <a:rPr lang="it-IT" sz="1600" b="1" dirty="0" err="1"/>
              <a:t>between</a:t>
            </a:r>
            <a:r>
              <a:rPr lang="it-IT" sz="1600" b="1" dirty="0"/>
              <a:t> </a:t>
            </a:r>
            <a:r>
              <a:rPr lang="it-IT" sz="1600" b="1" dirty="0" err="1"/>
              <a:t>groups</a:t>
            </a:r>
            <a:r>
              <a:rPr lang="it-IT" sz="1600" b="1" dirty="0"/>
              <a:t> with </a:t>
            </a:r>
            <a:r>
              <a:rPr lang="it-IT" sz="1600" b="1" dirty="0" err="1"/>
              <a:t>respect</a:t>
            </a:r>
            <a:r>
              <a:rPr lang="it-IT" sz="1600" b="1" dirty="0"/>
              <a:t> to </a:t>
            </a:r>
            <a:r>
              <a:rPr lang="it-IT" sz="1600" b="1" dirty="0" err="1"/>
              <a:t>improvement</a:t>
            </a:r>
            <a:r>
              <a:rPr lang="it-IT" sz="1600" b="1" dirty="0"/>
              <a:t> in </a:t>
            </a:r>
            <a:r>
              <a:rPr lang="it-IT" sz="1600" b="1" dirty="0" err="1"/>
              <a:t>function</a:t>
            </a:r>
            <a:r>
              <a:rPr lang="it-IT" sz="1600" b="1" dirty="0"/>
              <a:t> </a:t>
            </a:r>
            <a:r>
              <a:rPr lang="it-IT" sz="1600" dirty="0"/>
              <a:t>(or </a:t>
            </a:r>
            <a:r>
              <a:rPr lang="it-IT" sz="1600" dirty="0" err="1"/>
              <a:t>reduction</a:t>
            </a:r>
            <a:r>
              <a:rPr lang="it-IT" sz="1600" dirty="0"/>
              <a:t> in </a:t>
            </a:r>
            <a:r>
              <a:rPr lang="it-IT" sz="1600" dirty="0" err="1"/>
              <a:t>disability</a:t>
            </a:r>
            <a:r>
              <a:rPr lang="it-IT" sz="1600" dirty="0"/>
              <a:t>), </a:t>
            </a:r>
            <a:r>
              <a:rPr lang="it-IT" sz="1600" dirty="0" err="1"/>
              <a:t>measured</a:t>
            </a:r>
            <a:r>
              <a:rPr lang="it-IT" sz="1600" dirty="0"/>
              <a:t> </a:t>
            </a:r>
            <a:r>
              <a:rPr lang="it-IT" sz="1600" b="1" dirty="0" err="1"/>
              <a:t>at</a:t>
            </a:r>
            <a:r>
              <a:rPr lang="it-IT" sz="1600" b="1" dirty="0"/>
              <a:t> 1 to 2 weeks </a:t>
            </a:r>
            <a:r>
              <a:rPr lang="it-IT" sz="1600" dirty="0"/>
              <a:t>(MD 4.00, 95% CI -5.15 to 13.15 </a:t>
            </a:r>
            <a:r>
              <a:rPr lang="it-IT" sz="1600" dirty="0" err="1"/>
              <a:t>points</a:t>
            </a:r>
            <a:r>
              <a:rPr lang="it-IT" sz="1600" dirty="0"/>
              <a:t>) or </a:t>
            </a:r>
            <a:r>
              <a:rPr lang="it-IT" sz="1600" dirty="0" err="1"/>
              <a:t>at</a:t>
            </a:r>
            <a:r>
              <a:rPr lang="it-IT" sz="1600" dirty="0"/>
              <a:t> </a:t>
            </a:r>
            <a:r>
              <a:rPr lang="it-IT" sz="1600" b="1" dirty="0"/>
              <a:t>6 weeks </a:t>
            </a:r>
            <a:r>
              <a:rPr lang="it-IT" sz="1600" dirty="0"/>
              <a:t>(MD -3.00, 95% CI -11.38 to 5.38 </a:t>
            </a:r>
            <a:r>
              <a:rPr lang="it-IT" sz="1600" dirty="0" err="1"/>
              <a:t>points</a:t>
            </a:r>
            <a:r>
              <a:rPr lang="it-IT" sz="1600" dirty="0"/>
              <a:t>) on the 100 </a:t>
            </a:r>
            <a:r>
              <a:rPr lang="it-IT" sz="1600" dirty="0" err="1"/>
              <a:t>point</a:t>
            </a:r>
            <a:r>
              <a:rPr lang="it-IT" sz="1600" dirty="0"/>
              <a:t> </a:t>
            </a:r>
            <a:r>
              <a:rPr lang="it-IT" sz="1600" b="1" dirty="0"/>
              <a:t>DASH scale</a:t>
            </a:r>
            <a:r>
              <a:rPr lang="it-IT" sz="1600" dirty="0"/>
              <a:t>.</a:t>
            </a:r>
          </a:p>
        </p:txBody>
      </p:sp>
      <p:pic>
        <p:nvPicPr>
          <p:cNvPr id="41987" name="Immagine 3"/>
          <p:cNvPicPr>
            <a:picLocks noChangeAspect="1"/>
          </p:cNvPicPr>
          <p:nvPr/>
        </p:nvPicPr>
        <p:blipFill>
          <a:blip r:embed="rId3"/>
          <a:srcRect/>
          <a:stretch>
            <a:fillRect/>
          </a:stretch>
        </p:blipFill>
        <p:spPr bwMode="auto">
          <a:xfrm>
            <a:off x="534988" y="4017963"/>
            <a:ext cx="8339137" cy="25098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extLst>
          </p:cNvPr>
          <p:cNvSpPr>
            <a:spLocks noGrp="1"/>
          </p:cNvSpPr>
          <p:nvPr>
            <p:ph type="title"/>
          </p:nvPr>
        </p:nvSpPr>
        <p:spPr/>
        <p:txBody>
          <a:bodyPr/>
          <a:lstStyle/>
          <a:p>
            <a:pPr fontAlgn="auto">
              <a:spcAft>
                <a:spcPts val="0"/>
              </a:spcAft>
              <a:defRPr/>
            </a:pPr>
            <a:r>
              <a:rPr lang="en-GB" sz="3400" dirty="0"/>
              <a:t>Summary of findings – adverse events</a:t>
            </a:r>
          </a:p>
        </p:txBody>
      </p:sp>
      <p:pic>
        <p:nvPicPr>
          <p:cNvPr id="44034" name="Segnaposto contenuto 4"/>
          <p:cNvPicPr>
            <a:picLocks noGrp="1" noChangeAspect="1"/>
          </p:cNvPicPr>
          <p:nvPr>
            <p:ph idx="1"/>
          </p:nvPr>
        </p:nvPicPr>
        <p:blipFill>
          <a:blip r:embed="rId3"/>
          <a:srcRect/>
          <a:stretch>
            <a:fillRect/>
          </a:stretch>
        </p:blipFill>
        <p:spPr bwMode="auto">
          <a:xfrm>
            <a:off x="585788" y="2001838"/>
            <a:ext cx="8159750" cy="2152650"/>
          </a:xfrm>
        </p:spPr>
      </p:pic>
      <p:pic>
        <p:nvPicPr>
          <p:cNvPr id="44035" name="Immagine 2"/>
          <p:cNvPicPr>
            <a:picLocks noChangeAspect="1"/>
          </p:cNvPicPr>
          <p:nvPr/>
        </p:nvPicPr>
        <p:blipFill>
          <a:blip r:embed="rId4"/>
          <a:srcRect/>
          <a:stretch>
            <a:fillRect/>
          </a:stretch>
        </p:blipFill>
        <p:spPr bwMode="auto">
          <a:xfrm>
            <a:off x="584200" y="4164013"/>
            <a:ext cx="8102600" cy="2466975"/>
          </a:xfrm>
          <a:prstGeom prst="rect">
            <a:avLst/>
          </a:prstGeom>
          <a:noFill/>
          <a:ln w="9525">
            <a:noFill/>
            <a:miter lim="800000"/>
            <a:headEnd/>
            <a:tailEnd/>
          </a:ln>
        </p:spPr>
      </p:pic>
      <p:pic>
        <p:nvPicPr>
          <p:cNvPr id="44036" name="Immagine 3"/>
          <p:cNvPicPr>
            <a:picLocks noChangeAspect="1"/>
          </p:cNvPicPr>
          <p:nvPr/>
        </p:nvPicPr>
        <p:blipFill>
          <a:blip r:embed="rId5"/>
          <a:srcRect/>
          <a:stretch>
            <a:fillRect/>
          </a:stretch>
        </p:blipFill>
        <p:spPr bwMode="auto">
          <a:xfrm>
            <a:off x="8904288" y="2892425"/>
            <a:ext cx="2184400" cy="2541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extLst>
          </p:cNvPr>
          <p:cNvSpPr>
            <a:spLocks noGrp="1"/>
          </p:cNvSpPr>
          <p:nvPr>
            <p:ph type="title"/>
          </p:nvPr>
        </p:nvSpPr>
        <p:spPr/>
        <p:txBody>
          <a:bodyPr/>
          <a:lstStyle/>
          <a:p>
            <a:pPr fontAlgn="auto">
              <a:spcAft>
                <a:spcPts val="0"/>
              </a:spcAft>
              <a:defRPr/>
            </a:pPr>
            <a:r>
              <a:rPr lang="en-GB" dirty="0"/>
              <a:t># of adverse events at 6 weeks </a:t>
            </a:r>
          </a:p>
        </p:txBody>
      </p:sp>
      <p:sp>
        <p:nvSpPr>
          <p:cNvPr id="3" name="Segnaposto contenuto 2">
            <a:extLst>
              <a:ext uri="{FF2B5EF4-FFF2-40B4-BE49-F238E27FC236}"/>
            </a:extLst>
          </p:cNvPr>
          <p:cNvSpPr>
            <a:spLocks noGrp="1"/>
          </p:cNvSpPr>
          <p:nvPr>
            <p:ph idx="1"/>
          </p:nvPr>
        </p:nvSpPr>
        <p:spPr/>
        <p:txBody>
          <a:bodyPr/>
          <a:lstStyle/>
          <a:p>
            <a:pPr fontAlgn="auto">
              <a:spcBef>
                <a:spcPts val="1134"/>
              </a:spcBef>
              <a:spcAft>
                <a:spcPts val="0"/>
              </a:spcAft>
              <a:buFont typeface="Arial" pitchFamily="34" charset="0"/>
              <a:buNone/>
              <a:defRPr/>
            </a:pPr>
            <a:r>
              <a:rPr lang="it-IT" sz="1600" dirty="0" err="1"/>
              <a:t>There</a:t>
            </a:r>
            <a:r>
              <a:rPr lang="it-IT" sz="1600" dirty="0"/>
              <a:t> </a:t>
            </a:r>
            <a:r>
              <a:rPr lang="it-IT" sz="1600" dirty="0" err="1"/>
              <a:t>were</a:t>
            </a:r>
            <a:r>
              <a:rPr lang="it-IT" sz="1600" dirty="0"/>
              <a:t> </a:t>
            </a:r>
            <a:r>
              <a:rPr lang="it-IT" sz="1600" b="1" dirty="0"/>
              <a:t>no </a:t>
            </a:r>
            <a:r>
              <a:rPr lang="it-IT" sz="1600" b="1" dirty="0" err="1"/>
              <a:t>important</a:t>
            </a:r>
            <a:r>
              <a:rPr lang="it-IT" sz="1600" b="1" dirty="0"/>
              <a:t> </a:t>
            </a:r>
            <a:r>
              <a:rPr lang="it-IT" sz="1600" b="1" dirty="0" err="1"/>
              <a:t>differences</a:t>
            </a:r>
            <a:r>
              <a:rPr lang="it-IT" sz="1600" b="1" dirty="0"/>
              <a:t> </a:t>
            </a:r>
            <a:r>
              <a:rPr lang="it-IT" sz="1600" b="1" dirty="0" err="1"/>
              <a:t>between</a:t>
            </a:r>
            <a:r>
              <a:rPr lang="it-IT" sz="1600" b="1" dirty="0"/>
              <a:t> </a:t>
            </a:r>
            <a:r>
              <a:rPr lang="it-IT" sz="1600" b="1" dirty="0" err="1"/>
              <a:t>groups</a:t>
            </a:r>
            <a:r>
              <a:rPr lang="it-IT" sz="1600" b="1" dirty="0"/>
              <a:t> with </a:t>
            </a:r>
            <a:r>
              <a:rPr lang="it-IT" sz="1600" b="1" dirty="0" err="1"/>
              <a:t>respect</a:t>
            </a:r>
            <a:r>
              <a:rPr lang="it-IT" sz="1600" b="1" dirty="0"/>
              <a:t> to </a:t>
            </a:r>
            <a:r>
              <a:rPr lang="it-IT" sz="1600" b="1" dirty="0" err="1"/>
              <a:t>reported</a:t>
            </a:r>
            <a:r>
              <a:rPr lang="it-IT" sz="1600" b="1" dirty="0"/>
              <a:t> </a:t>
            </a:r>
            <a:r>
              <a:rPr lang="it-IT" sz="1600" b="1" dirty="0" err="1"/>
              <a:t>adverse</a:t>
            </a:r>
            <a:r>
              <a:rPr lang="it-IT" sz="1600" b="1" dirty="0"/>
              <a:t> </a:t>
            </a:r>
            <a:r>
              <a:rPr lang="it-IT" sz="1600" b="1" dirty="0" err="1"/>
              <a:t>events</a:t>
            </a:r>
            <a:r>
              <a:rPr lang="it-IT" sz="1600" b="1" dirty="0"/>
              <a:t> </a:t>
            </a:r>
            <a:r>
              <a:rPr lang="it-IT" sz="1600" dirty="0"/>
              <a:t>in 3 trials: 10/104 </a:t>
            </a:r>
            <a:r>
              <a:rPr lang="it-IT" sz="1600" dirty="0" err="1"/>
              <a:t>participants</a:t>
            </a:r>
            <a:r>
              <a:rPr lang="it-IT" sz="1600" dirty="0"/>
              <a:t> in the </a:t>
            </a:r>
            <a:r>
              <a:rPr lang="it-IT" sz="1600" dirty="0" err="1"/>
              <a:t>ultrasound-guided</a:t>
            </a:r>
            <a:r>
              <a:rPr lang="it-IT" sz="1600" dirty="0"/>
              <a:t> </a:t>
            </a:r>
            <a:r>
              <a:rPr lang="it-IT" sz="1600" dirty="0" err="1"/>
              <a:t>group</a:t>
            </a:r>
            <a:r>
              <a:rPr lang="it-IT" sz="1600" dirty="0"/>
              <a:t> and 16/103 in the </a:t>
            </a:r>
            <a:r>
              <a:rPr lang="it-IT" sz="1600" dirty="0" err="1"/>
              <a:t>landmark</a:t>
            </a:r>
            <a:r>
              <a:rPr lang="it-IT" sz="1600" dirty="0"/>
              <a:t> or </a:t>
            </a:r>
            <a:r>
              <a:rPr lang="it-IT" sz="1600" dirty="0" err="1"/>
              <a:t>intramuscular</a:t>
            </a:r>
            <a:r>
              <a:rPr lang="it-IT" sz="1600" dirty="0"/>
              <a:t> </a:t>
            </a:r>
            <a:r>
              <a:rPr lang="it-IT" sz="1600" dirty="0" err="1"/>
              <a:t>injection</a:t>
            </a:r>
            <a:r>
              <a:rPr lang="it-IT" sz="1600" dirty="0"/>
              <a:t> </a:t>
            </a:r>
            <a:r>
              <a:rPr lang="it-IT" sz="1600" dirty="0" err="1"/>
              <a:t>groups</a:t>
            </a:r>
            <a:r>
              <a:rPr lang="it-IT" sz="1600" dirty="0"/>
              <a:t> </a:t>
            </a:r>
            <a:r>
              <a:rPr lang="it-IT" sz="1600" dirty="0" err="1"/>
              <a:t>reported</a:t>
            </a:r>
            <a:r>
              <a:rPr lang="it-IT" sz="1600" dirty="0"/>
              <a:t> </a:t>
            </a:r>
            <a:r>
              <a:rPr lang="it-IT" sz="1600" dirty="0" err="1"/>
              <a:t>adverse</a:t>
            </a:r>
            <a:r>
              <a:rPr lang="it-IT" sz="1600" dirty="0"/>
              <a:t> </a:t>
            </a:r>
            <a:r>
              <a:rPr lang="it-IT" sz="1600" dirty="0" err="1"/>
              <a:t>events</a:t>
            </a:r>
            <a:r>
              <a:rPr lang="it-IT" sz="1600" dirty="0"/>
              <a:t> (</a:t>
            </a:r>
            <a:r>
              <a:rPr lang="it-IT" sz="1600" dirty="0" err="1"/>
              <a:t>Ekeberg</a:t>
            </a:r>
            <a:r>
              <a:rPr lang="it-IT" sz="1600" dirty="0"/>
              <a:t> 2009; </a:t>
            </a:r>
            <a:r>
              <a:rPr lang="it-IT" sz="1600" dirty="0" err="1"/>
              <a:t>Naredo</a:t>
            </a:r>
            <a:r>
              <a:rPr lang="it-IT" sz="1600" dirty="0"/>
              <a:t> 2004; </a:t>
            </a:r>
            <a:r>
              <a:rPr lang="it-IT" sz="1600" dirty="0" err="1"/>
              <a:t>Ucuncu</a:t>
            </a:r>
            <a:r>
              <a:rPr lang="it-IT" sz="1600" dirty="0"/>
              <a:t> 2009). </a:t>
            </a:r>
          </a:p>
          <a:p>
            <a:pPr fontAlgn="auto">
              <a:spcBef>
                <a:spcPts val="1134"/>
              </a:spcBef>
              <a:spcAft>
                <a:spcPts val="0"/>
              </a:spcAft>
              <a:buFont typeface="Arial" pitchFamily="34" charset="0"/>
              <a:buNone/>
              <a:defRPr/>
            </a:pPr>
            <a:r>
              <a:rPr lang="it-IT" sz="1600" dirty="0"/>
              <a:t>The </a:t>
            </a:r>
            <a:r>
              <a:rPr lang="it-IT" sz="1600" dirty="0" err="1"/>
              <a:t>other</a:t>
            </a:r>
            <a:r>
              <a:rPr lang="it-IT" sz="1600" dirty="0"/>
              <a:t> 2 trials </a:t>
            </a:r>
            <a:r>
              <a:rPr lang="it-IT" sz="1600" dirty="0" err="1"/>
              <a:t>did</a:t>
            </a:r>
            <a:r>
              <a:rPr lang="it-IT" sz="1600" dirty="0"/>
              <a:t> </a:t>
            </a:r>
            <a:r>
              <a:rPr lang="it-IT" sz="1600" dirty="0" err="1"/>
              <a:t>not</a:t>
            </a:r>
            <a:r>
              <a:rPr lang="it-IT" sz="1600" dirty="0"/>
              <a:t> report </a:t>
            </a:r>
            <a:r>
              <a:rPr lang="it-IT" sz="1600" dirty="0" err="1"/>
              <a:t>whether</a:t>
            </a:r>
            <a:r>
              <a:rPr lang="it-IT" sz="1600" dirty="0"/>
              <a:t> or </a:t>
            </a:r>
            <a:r>
              <a:rPr lang="it-IT" sz="1600" dirty="0" err="1"/>
              <a:t>not</a:t>
            </a:r>
            <a:r>
              <a:rPr lang="it-IT" sz="1600" dirty="0"/>
              <a:t> </a:t>
            </a:r>
            <a:r>
              <a:rPr lang="it-IT" sz="1600" dirty="0" err="1"/>
              <a:t>adverse</a:t>
            </a:r>
            <a:r>
              <a:rPr lang="it-IT" sz="1600" dirty="0"/>
              <a:t> </a:t>
            </a:r>
            <a:r>
              <a:rPr lang="it-IT" sz="1600" dirty="0" err="1"/>
              <a:t>events</a:t>
            </a:r>
            <a:r>
              <a:rPr lang="it-IT" sz="1600" dirty="0"/>
              <a:t> </a:t>
            </a:r>
            <a:r>
              <a:rPr lang="it-IT" sz="1600" dirty="0" err="1"/>
              <a:t>occurred</a:t>
            </a:r>
            <a:r>
              <a:rPr lang="it-IT" sz="1600" dirty="0"/>
              <a:t> and no </a:t>
            </a:r>
            <a:r>
              <a:rPr lang="it-IT" sz="1600" dirty="0" err="1"/>
              <a:t>serious</a:t>
            </a:r>
            <a:r>
              <a:rPr lang="it-IT" sz="1600" dirty="0"/>
              <a:t> </a:t>
            </a:r>
            <a:r>
              <a:rPr lang="it-IT" sz="1600" dirty="0" err="1"/>
              <a:t>adverse</a:t>
            </a:r>
            <a:r>
              <a:rPr lang="it-IT" sz="1600" dirty="0"/>
              <a:t> </a:t>
            </a:r>
            <a:r>
              <a:rPr lang="it-IT" sz="1600" dirty="0" err="1"/>
              <a:t>events</a:t>
            </a:r>
            <a:r>
              <a:rPr lang="it-IT" sz="1600" dirty="0"/>
              <a:t> </a:t>
            </a:r>
            <a:r>
              <a:rPr lang="it-IT" sz="1600" dirty="0" err="1"/>
              <a:t>were</a:t>
            </a:r>
            <a:r>
              <a:rPr lang="it-IT" sz="1600" dirty="0"/>
              <a:t> </a:t>
            </a:r>
            <a:r>
              <a:rPr lang="it-IT" sz="1600" dirty="0" err="1"/>
              <a:t>reported</a:t>
            </a:r>
            <a:r>
              <a:rPr lang="it-IT" sz="1600" dirty="0"/>
              <a:t> in </a:t>
            </a:r>
            <a:r>
              <a:rPr lang="it-IT" sz="1600" dirty="0" err="1"/>
              <a:t>any</a:t>
            </a:r>
            <a:r>
              <a:rPr lang="it-IT" sz="1600" dirty="0"/>
              <a:t> trials.</a:t>
            </a:r>
          </a:p>
        </p:txBody>
      </p:sp>
      <p:pic>
        <p:nvPicPr>
          <p:cNvPr id="46083" name="Immagine 4"/>
          <p:cNvPicPr>
            <a:picLocks noChangeAspect="1"/>
          </p:cNvPicPr>
          <p:nvPr/>
        </p:nvPicPr>
        <p:blipFill>
          <a:blip r:embed="rId3"/>
          <a:srcRect/>
          <a:stretch>
            <a:fillRect/>
          </a:stretch>
        </p:blipFill>
        <p:spPr bwMode="auto">
          <a:xfrm>
            <a:off x="609600" y="3881438"/>
            <a:ext cx="7670800" cy="2995612"/>
          </a:xfrm>
          <a:prstGeom prst="rect">
            <a:avLst/>
          </a:prstGeom>
          <a:noFill/>
          <a:ln w="9525">
            <a:noFill/>
            <a:miter lim="800000"/>
            <a:headEnd/>
            <a:tailEnd/>
          </a:ln>
        </p:spPr>
      </p:pic>
      <p:sp>
        <p:nvSpPr>
          <p:cNvPr id="6" name="Rettangolo 5">
            <a:extLst>
              <a:ext uri="{FF2B5EF4-FFF2-40B4-BE49-F238E27FC236}"/>
            </a:extLst>
          </p:cNvPr>
          <p:cNvSpPr/>
          <p:nvPr/>
        </p:nvSpPr>
        <p:spPr>
          <a:xfrm>
            <a:off x="6894513" y="5499100"/>
            <a:ext cx="1290637" cy="312738"/>
          </a:xfrm>
          <a:prstGeom prst="rect">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dirty="0"/>
          </a:p>
        </p:txBody>
      </p:sp>
      <p:sp>
        <p:nvSpPr>
          <p:cNvPr id="7" name="Rettangolo 6">
            <a:extLst>
              <a:ext uri="{FF2B5EF4-FFF2-40B4-BE49-F238E27FC236}"/>
            </a:extLst>
          </p:cNvPr>
          <p:cNvSpPr/>
          <p:nvPr/>
        </p:nvSpPr>
        <p:spPr>
          <a:xfrm>
            <a:off x="3403600" y="5913438"/>
            <a:ext cx="466725" cy="219075"/>
          </a:xfrm>
          <a:prstGeom prst="rect">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extLst>
          </p:cNvPr>
          <p:cNvSpPr>
            <a:spLocks noGrp="1"/>
          </p:cNvSpPr>
          <p:nvPr>
            <p:ph type="title"/>
          </p:nvPr>
        </p:nvSpPr>
        <p:spPr>
          <a:xfrm>
            <a:off x="585788" y="903288"/>
            <a:ext cx="8159750" cy="631825"/>
          </a:xfrm>
        </p:spPr>
        <p:txBody>
          <a:bodyPr/>
          <a:lstStyle/>
          <a:p>
            <a:pPr fontAlgn="auto">
              <a:spcAft>
                <a:spcPts val="0"/>
              </a:spcAft>
              <a:defRPr/>
            </a:pPr>
            <a:r>
              <a:rPr lang="en-GB" dirty="0"/>
              <a:t>Clinical Question</a:t>
            </a:r>
          </a:p>
        </p:txBody>
      </p:sp>
      <p:sp>
        <p:nvSpPr>
          <p:cNvPr id="4" name="Segnaposto contenuto 3">
            <a:extLst>
              <a:ext uri="{FF2B5EF4-FFF2-40B4-BE49-F238E27FC236}"/>
            </a:extLst>
          </p:cNvPr>
          <p:cNvSpPr>
            <a:spLocks noGrp="1"/>
          </p:cNvSpPr>
          <p:nvPr>
            <p:ph idx="1"/>
          </p:nvPr>
        </p:nvSpPr>
        <p:spPr>
          <a:xfrm>
            <a:off x="585788" y="1624013"/>
            <a:ext cx="8159750" cy="687387"/>
          </a:xfrm>
        </p:spPr>
        <p:txBody>
          <a:bodyPr wrap="square" numCol="1" anchor="t" anchorCtr="0" compatLnSpc="1">
            <a:prstTxWarp prst="textNoShape">
              <a:avLst/>
            </a:prstTxWarp>
          </a:bodyPr>
          <a:lstStyle/>
          <a:p>
            <a:r>
              <a:rPr lang="en-GB" smtClean="0"/>
              <a:t>In people with shoulder pain, </a:t>
            </a:r>
            <a:r>
              <a:rPr lang="en-GB" b="1" smtClean="0"/>
              <a:t>what are the benefits and harms of image-guided compared with systemic glucocorticoid injection?</a:t>
            </a:r>
          </a:p>
          <a:p>
            <a:endParaRPr lang="en-GB" smtClean="0"/>
          </a:p>
        </p:txBody>
      </p:sp>
      <p:sp>
        <p:nvSpPr>
          <p:cNvPr id="5" name="Titolo 2">
            <a:extLst>
              <a:ext uri="{FF2B5EF4-FFF2-40B4-BE49-F238E27FC236}"/>
            </a:extLst>
          </p:cNvPr>
          <p:cNvSpPr txBox="1">
            <a:spLocks/>
          </p:cNvSpPr>
          <p:nvPr/>
        </p:nvSpPr>
        <p:spPr>
          <a:xfrm>
            <a:off x="577850" y="2290763"/>
            <a:ext cx="8159750" cy="633412"/>
          </a:xfrm>
          <a:prstGeom prst="rect">
            <a:avLst/>
          </a:prstGeom>
        </p:spPr>
        <p:txBody>
          <a:bodyPr lIns="0" tIns="0" rIns="0" bIns="0" anchor="b"/>
          <a:lstStyle>
            <a:lvl1pPr algn="l" defTabSz="914400" rtl="0" eaLnBrk="1" latinLnBrk="0" hangingPunct="1">
              <a:spcBef>
                <a:spcPct val="0"/>
              </a:spcBef>
              <a:buNone/>
              <a:defRPr sz="3600" b="1" kern="1200" spc="-40" baseline="0">
                <a:solidFill>
                  <a:srgbClr val="008CD2"/>
                </a:solidFill>
                <a:latin typeface="+mj-lt"/>
                <a:ea typeface="+mj-ea"/>
                <a:cs typeface="+mj-cs"/>
              </a:defRPr>
            </a:lvl1pPr>
          </a:lstStyle>
          <a:p>
            <a:pPr fontAlgn="auto">
              <a:spcAft>
                <a:spcPts val="0"/>
              </a:spcAft>
              <a:defRPr/>
            </a:pPr>
            <a:r>
              <a:rPr lang="it-IT" dirty="0" err="1"/>
              <a:t>Clinical</a:t>
            </a:r>
            <a:r>
              <a:rPr lang="it-IT" dirty="0"/>
              <a:t> </a:t>
            </a:r>
            <a:r>
              <a:rPr lang="it-IT" dirty="0" err="1"/>
              <a:t>Answer</a:t>
            </a:r>
            <a:endParaRPr lang="it-IT" dirty="0"/>
          </a:p>
        </p:txBody>
      </p:sp>
      <p:sp>
        <p:nvSpPr>
          <p:cNvPr id="6" name="Segnaposto contenuto 3">
            <a:extLst>
              <a:ext uri="{FF2B5EF4-FFF2-40B4-BE49-F238E27FC236}"/>
            </a:extLst>
          </p:cNvPr>
          <p:cNvSpPr txBox="1">
            <a:spLocks/>
          </p:cNvSpPr>
          <p:nvPr/>
        </p:nvSpPr>
        <p:spPr>
          <a:xfrm>
            <a:off x="569913" y="3036888"/>
            <a:ext cx="8159750" cy="3363912"/>
          </a:xfrm>
          <a:prstGeom prst="rect">
            <a:avLst/>
          </a:prstGeom>
        </p:spPr>
        <p:txBody>
          <a:bodyPr lIns="0" tIns="0" rIns="0" bIns="0"/>
          <a:lstStyle/>
          <a:p>
            <a:pPr>
              <a:spcBef>
                <a:spcPts val="1138"/>
              </a:spcBef>
              <a:buClr>
                <a:schemeClr val="bg2"/>
              </a:buClr>
              <a:buFont typeface="Arial" charset="0"/>
              <a:buNone/>
            </a:pPr>
            <a:r>
              <a:rPr lang="it-IT" sz="2000">
                <a:solidFill>
                  <a:schemeClr val="tx2"/>
                </a:solidFill>
                <a:latin typeface="Source Sans Pro"/>
              </a:rPr>
              <a:t>There is </a:t>
            </a:r>
            <a:r>
              <a:rPr lang="it-IT" sz="2000" b="1">
                <a:solidFill>
                  <a:schemeClr val="tx2"/>
                </a:solidFill>
                <a:latin typeface="Source Sans Pro"/>
              </a:rPr>
              <a:t>inadequate RCT evidence </a:t>
            </a:r>
            <a:r>
              <a:rPr lang="it-IT" sz="2000">
                <a:solidFill>
                  <a:schemeClr val="tx2"/>
                </a:solidFill>
                <a:latin typeface="Source Sans Pro"/>
              </a:rPr>
              <a:t>to judge the effects of image-guided glucocorticoid shoulder injections. </a:t>
            </a:r>
          </a:p>
          <a:p>
            <a:pPr>
              <a:spcBef>
                <a:spcPts val="1138"/>
              </a:spcBef>
              <a:buClr>
                <a:schemeClr val="bg2"/>
              </a:buClr>
              <a:buFont typeface="Arial" charset="0"/>
              <a:buNone/>
            </a:pPr>
            <a:r>
              <a:rPr lang="it-IT" sz="2000">
                <a:solidFill>
                  <a:schemeClr val="tx2"/>
                </a:solidFill>
                <a:latin typeface="Source Sans Pro"/>
              </a:rPr>
              <a:t>There is </a:t>
            </a:r>
            <a:r>
              <a:rPr lang="it-IT" sz="2000" b="1">
                <a:solidFill>
                  <a:schemeClr val="tx2"/>
                </a:solidFill>
                <a:latin typeface="Source Sans Pro"/>
              </a:rPr>
              <a:t>moderate quality evidence </a:t>
            </a:r>
            <a:r>
              <a:rPr lang="it-IT" sz="2000">
                <a:solidFill>
                  <a:schemeClr val="tx2"/>
                </a:solidFill>
                <a:latin typeface="Source Sans Pro"/>
              </a:rPr>
              <a:t>from a </a:t>
            </a:r>
            <a:r>
              <a:rPr lang="it-IT" sz="2000" b="1">
                <a:solidFill>
                  <a:schemeClr val="tx2"/>
                </a:solidFill>
                <a:latin typeface="Source Sans Pro"/>
              </a:rPr>
              <a:t>single study </a:t>
            </a:r>
            <a:r>
              <a:rPr lang="it-IT" sz="2000">
                <a:solidFill>
                  <a:schemeClr val="tx2"/>
                </a:solidFill>
                <a:latin typeface="Source Sans Pro"/>
              </a:rPr>
              <a:t>that </a:t>
            </a:r>
            <a:r>
              <a:rPr lang="it-IT" sz="2000" b="1">
                <a:solidFill>
                  <a:schemeClr val="tx2"/>
                </a:solidFill>
                <a:latin typeface="Source Sans Pro"/>
              </a:rPr>
              <a:t>image guided shoulder glucocorticoid injection may not improve pain or function any more at 1-2 weeks or 6 weeks than a gluteal glucocorticoid injection.</a:t>
            </a:r>
            <a:r>
              <a:rPr lang="it-IT" sz="2000">
                <a:solidFill>
                  <a:schemeClr val="tx2"/>
                </a:solidFill>
                <a:latin typeface="Source Sans Pro"/>
              </a:rPr>
              <a:t> All participants received an </a:t>
            </a:r>
            <a:r>
              <a:rPr lang="it-IT" sz="2000" b="1">
                <a:solidFill>
                  <a:schemeClr val="tx2"/>
                </a:solidFill>
                <a:latin typeface="Source Sans Pro"/>
              </a:rPr>
              <a:t>ultrasound-guided shoulder injection of lidocaine. </a:t>
            </a:r>
          </a:p>
          <a:p>
            <a:pPr>
              <a:spcBef>
                <a:spcPts val="1138"/>
              </a:spcBef>
              <a:buClr>
                <a:schemeClr val="bg2"/>
              </a:buClr>
              <a:buFont typeface="Arial" charset="0"/>
              <a:buNone/>
            </a:pPr>
            <a:r>
              <a:rPr lang="it-IT" sz="2000">
                <a:solidFill>
                  <a:schemeClr val="tx2"/>
                </a:solidFill>
                <a:latin typeface="Source Sans Pro"/>
              </a:rPr>
              <a:t>There is moderate quality evidence of </a:t>
            </a:r>
            <a:r>
              <a:rPr lang="it-IT" sz="2000" b="1">
                <a:solidFill>
                  <a:schemeClr val="tx2"/>
                </a:solidFill>
                <a:latin typeface="Source Sans Pro"/>
              </a:rPr>
              <a:t>no difference </a:t>
            </a:r>
            <a:r>
              <a:rPr lang="it-IT" sz="2000">
                <a:solidFill>
                  <a:schemeClr val="tx2"/>
                </a:solidFill>
                <a:latin typeface="Source Sans Pro"/>
              </a:rPr>
              <a:t>in rates of </a:t>
            </a:r>
            <a:r>
              <a:rPr lang="it-IT" sz="2000" b="1">
                <a:solidFill>
                  <a:schemeClr val="tx2"/>
                </a:solidFill>
                <a:latin typeface="Source Sans Pro"/>
              </a:rPr>
              <a:t>adverse events </a:t>
            </a:r>
            <a:r>
              <a:rPr lang="it-IT" sz="2000">
                <a:solidFill>
                  <a:schemeClr val="tx2"/>
                </a:solidFill>
                <a:latin typeface="Source Sans Pro"/>
              </a:rPr>
              <a:t>when </a:t>
            </a:r>
            <a:r>
              <a:rPr lang="it-IT" sz="2000" b="1">
                <a:solidFill>
                  <a:schemeClr val="tx2"/>
                </a:solidFill>
                <a:latin typeface="Source Sans Pro"/>
              </a:rPr>
              <a:t>image guided shoulder glucocorticoid injections </a:t>
            </a:r>
            <a:r>
              <a:rPr lang="it-IT" sz="2000">
                <a:solidFill>
                  <a:schemeClr val="tx2"/>
                </a:solidFill>
                <a:latin typeface="Source Sans Pro"/>
              </a:rPr>
              <a:t>were compared with </a:t>
            </a:r>
            <a:r>
              <a:rPr lang="it-IT" sz="2000" b="1">
                <a:solidFill>
                  <a:schemeClr val="tx2"/>
                </a:solidFill>
                <a:latin typeface="Source Sans Pro"/>
              </a:rPr>
              <a:t>gluteal injections</a:t>
            </a:r>
            <a:r>
              <a:rPr lang="it-IT" sz="2000">
                <a:solidFill>
                  <a:schemeClr val="tx2"/>
                </a:solidFill>
                <a:latin typeface="Source Sans Pro"/>
              </a:rPr>
              <a:t>.</a:t>
            </a:r>
          </a:p>
        </p:txBody>
      </p:sp>
      <p:pic>
        <p:nvPicPr>
          <p:cNvPr id="48133" name="Immagine 1"/>
          <p:cNvPicPr>
            <a:picLocks noChangeAspect="1"/>
          </p:cNvPicPr>
          <p:nvPr/>
        </p:nvPicPr>
        <p:blipFill>
          <a:blip r:embed="rId3"/>
          <a:srcRect/>
          <a:stretch>
            <a:fillRect/>
          </a:stretch>
        </p:blipFill>
        <p:spPr bwMode="auto">
          <a:xfrm>
            <a:off x="8832850" y="260350"/>
            <a:ext cx="3165475" cy="2101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extLst>
          </p:cNvPr>
          <p:cNvSpPr>
            <a:spLocks noGrp="1"/>
          </p:cNvSpPr>
          <p:nvPr>
            <p:ph type="title"/>
          </p:nvPr>
        </p:nvSpPr>
        <p:spPr/>
        <p:txBody>
          <a:bodyPr/>
          <a:lstStyle/>
          <a:p>
            <a:pPr fontAlgn="auto">
              <a:spcAft>
                <a:spcPts val="0"/>
              </a:spcAft>
              <a:defRPr/>
            </a:pPr>
            <a:r>
              <a:rPr lang="it-IT" dirty="0" err="1"/>
              <a:t>Implications</a:t>
            </a:r>
            <a:r>
              <a:rPr lang="it-IT" dirty="0"/>
              <a:t> for </a:t>
            </a:r>
            <a:r>
              <a:rPr lang="it-IT" dirty="0" err="1"/>
              <a:t>practice</a:t>
            </a:r>
            <a:endParaRPr lang="en-GB" dirty="0"/>
          </a:p>
        </p:txBody>
      </p:sp>
      <p:sp>
        <p:nvSpPr>
          <p:cNvPr id="3" name="Segnaposto contenuto 2">
            <a:extLst>
              <a:ext uri="{FF2B5EF4-FFF2-40B4-BE49-F238E27FC236}"/>
            </a:extLst>
          </p:cNvPr>
          <p:cNvSpPr>
            <a:spLocks noGrp="1"/>
          </p:cNvSpPr>
          <p:nvPr>
            <p:ph idx="1"/>
          </p:nvPr>
        </p:nvSpPr>
        <p:spPr/>
        <p:txBody>
          <a:bodyPr/>
          <a:lstStyle/>
          <a:p>
            <a:pPr fontAlgn="auto">
              <a:spcBef>
                <a:spcPts val="1134"/>
              </a:spcBef>
              <a:spcAft>
                <a:spcPts val="0"/>
              </a:spcAft>
              <a:buFont typeface="Arial" pitchFamily="34" charset="0"/>
              <a:buNone/>
              <a:defRPr/>
            </a:pPr>
            <a:r>
              <a:rPr lang="it-IT" sz="1800" dirty="0" err="1"/>
              <a:t>Based</a:t>
            </a:r>
            <a:r>
              <a:rPr lang="it-IT" sz="1800" dirty="0"/>
              <a:t> </a:t>
            </a:r>
            <a:r>
              <a:rPr lang="it-IT" sz="1800" dirty="0" err="1"/>
              <a:t>upon</a:t>
            </a:r>
            <a:r>
              <a:rPr lang="it-IT" sz="1800" dirty="0"/>
              <a:t> 5 trials, </a:t>
            </a:r>
            <a:r>
              <a:rPr lang="it-IT" sz="1800" b="1" dirty="0" err="1"/>
              <a:t>this</a:t>
            </a:r>
            <a:r>
              <a:rPr lang="it-IT" sz="1800" b="1" dirty="0"/>
              <a:t> </a:t>
            </a:r>
            <a:r>
              <a:rPr lang="it-IT" sz="1800" b="1" dirty="0" err="1"/>
              <a:t>review</a:t>
            </a:r>
            <a:r>
              <a:rPr lang="it-IT" sz="1800" b="1" dirty="0"/>
              <a:t> </a:t>
            </a:r>
            <a:r>
              <a:rPr lang="it-IT" sz="1800" b="1" dirty="0" err="1"/>
              <a:t>was</a:t>
            </a:r>
            <a:r>
              <a:rPr lang="it-IT" sz="1800" b="1" dirty="0"/>
              <a:t> </a:t>
            </a:r>
            <a:r>
              <a:rPr lang="it-IT" sz="1800" b="1" dirty="0" err="1"/>
              <a:t>unable</a:t>
            </a:r>
            <a:r>
              <a:rPr lang="it-IT" sz="1800" b="1" dirty="0"/>
              <a:t> to </a:t>
            </a:r>
            <a:r>
              <a:rPr lang="it-IT" sz="1800" b="1" dirty="0" err="1"/>
              <a:t>establish</a:t>
            </a:r>
            <a:r>
              <a:rPr lang="it-IT" sz="1800" b="1" dirty="0"/>
              <a:t> </a:t>
            </a:r>
            <a:r>
              <a:rPr lang="it-IT" sz="1800" b="1" dirty="0" err="1"/>
              <a:t>any</a:t>
            </a:r>
            <a:r>
              <a:rPr lang="it-IT" sz="1800" b="1" dirty="0"/>
              <a:t> </a:t>
            </a:r>
            <a:r>
              <a:rPr lang="it-IT" sz="1800" b="1" dirty="0" err="1"/>
              <a:t>advantage</a:t>
            </a:r>
            <a:r>
              <a:rPr lang="it-IT" sz="1800" b="1" dirty="0"/>
              <a:t> in </a:t>
            </a:r>
            <a:r>
              <a:rPr lang="it-IT" sz="1800" b="1" dirty="0" err="1"/>
              <a:t>terms</a:t>
            </a:r>
            <a:r>
              <a:rPr lang="it-IT" sz="1800" b="1" dirty="0"/>
              <a:t> of </a:t>
            </a:r>
            <a:r>
              <a:rPr lang="it-IT" sz="1800" b="1" dirty="0" err="1"/>
              <a:t>pain</a:t>
            </a:r>
            <a:r>
              <a:rPr lang="it-IT" sz="1800" b="1" dirty="0"/>
              <a:t>, </a:t>
            </a:r>
            <a:r>
              <a:rPr lang="it-IT" sz="1800" b="1" dirty="0" err="1"/>
              <a:t>function</a:t>
            </a:r>
            <a:r>
              <a:rPr lang="it-IT" sz="1800" b="1" dirty="0"/>
              <a:t>, </a:t>
            </a:r>
            <a:r>
              <a:rPr lang="it-IT" sz="1800" b="1" dirty="0" err="1"/>
              <a:t>shoulder</a:t>
            </a:r>
            <a:r>
              <a:rPr lang="it-IT" sz="1800" b="1" dirty="0"/>
              <a:t> </a:t>
            </a:r>
            <a:r>
              <a:rPr lang="it-IT" sz="1800" b="1" dirty="0" err="1"/>
              <a:t>range</a:t>
            </a:r>
            <a:r>
              <a:rPr lang="it-IT" sz="1800" b="1" dirty="0"/>
              <a:t> of </a:t>
            </a:r>
            <a:r>
              <a:rPr lang="it-IT" sz="1800" b="1" dirty="0" err="1"/>
              <a:t>motion</a:t>
            </a:r>
            <a:r>
              <a:rPr lang="it-IT" sz="1800" b="1" dirty="0"/>
              <a:t> or </a:t>
            </a:r>
            <a:r>
              <a:rPr lang="it-IT" sz="1800" b="1" dirty="0" err="1"/>
              <a:t>safety</a:t>
            </a:r>
            <a:r>
              <a:rPr lang="it-IT" sz="1800" b="1" dirty="0"/>
              <a:t>, of </a:t>
            </a:r>
            <a:r>
              <a:rPr lang="it-IT" sz="1800" b="1" dirty="0" err="1"/>
              <a:t>ultrasound-guided</a:t>
            </a:r>
            <a:r>
              <a:rPr lang="it-IT" sz="1800" b="1" dirty="0"/>
              <a:t> </a:t>
            </a:r>
            <a:r>
              <a:rPr lang="it-IT" sz="1800" b="1" dirty="0" err="1"/>
              <a:t>glucocorticoid</a:t>
            </a:r>
            <a:r>
              <a:rPr lang="it-IT" sz="1800" b="1" dirty="0"/>
              <a:t> </a:t>
            </a:r>
            <a:r>
              <a:rPr lang="it-IT" sz="1800" b="1" dirty="0" err="1"/>
              <a:t>injection</a:t>
            </a:r>
            <a:r>
              <a:rPr lang="it-IT" sz="1800" b="1" dirty="0"/>
              <a:t> for </a:t>
            </a:r>
            <a:r>
              <a:rPr lang="it-IT" sz="1800" b="1" dirty="0" err="1"/>
              <a:t>shoulder</a:t>
            </a:r>
            <a:r>
              <a:rPr lang="it-IT" sz="1800" b="1" dirty="0"/>
              <a:t> </a:t>
            </a:r>
            <a:r>
              <a:rPr lang="it-IT" sz="1800" b="1" dirty="0" err="1"/>
              <a:t>disorders</a:t>
            </a:r>
            <a:r>
              <a:rPr lang="it-IT" sz="1800" b="1" dirty="0"/>
              <a:t> </a:t>
            </a:r>
            <a:r>
              <a:rPr lang="it-IT" sz="1800" dirty="0"/>
              <a:t>over </a:t>
            </a:r>
            <a:r>
              <a:rPr lang="it-IT" sz="1800" dirty="0" err="1"/>
              <a:t>either</a:t>
            </a:r>
            <a:r>
              <a:rPr lang="it-IT" sz="1800" dirty="0"/>
              <a:t> </a:t>
            </a:r>
            <a:r>
              <a:rPr lang="it-IT" sz="1800" dirty="0" err="1"/>
              <a:t>landmark-guided</a:t>
            </a:r>
            <a:r>
              <a:rPr lang="it-IT" sz="1800" dirty="0"/>
              <a:t> or </a:t>
            </a:r>
            <a:r>
              <a:rPr lang="it-IT" sz="1800" dirty="0" err="1"/>
              <a:t>intramuscular</a:t>
            </a:r>
            <a:r>
              <a:rPr lang="it-IT" sz="1800" dirty="0"/>
              <a:t> </a:t>
            </a:r>
            <a:r>
              <a:rPr lang="it-IT" sz="1800" dirty="0" err="1"/>
              <a:t>injection</a:t>
            </a:r>
            <a:r>
              <a:rPr lang="it-IT" sz="1800" dirty="0"/>
              <a:t>.</a:t>
            </a:r>
          </a:p>
          <a:p>
            <a:pPr fontAlgn="auto">
              <a:spcBef>
                <a:spcPts val="1134"/>
              </a:spcBef>
              <a:spcAft>
                <a:spcPts val="0"/>
              </a:spcAft>
              <a:buFont typeface="Arial" pitchFamily="34" charset="0"/>
              <a:buNone/>
              <a:defRPr/>
            </a:pPr>
            <a:r>
              <a:rPr lang="it-IT" sz="1800" dirty="0"/>
              <a:t>The </a:t>
            </a:r>
            <a:r>
              <a:rPr lang="it-IT" sz="1800" dirty="0" err="1"/>
              <a:t>lack</a:t>
            </a:r>
            <a:r>
              <a:rPr lang="it-IT" sz="1800" dirty="0"/>
              <a:t> of </a:t>
            </a:r>
            <a:r>
              <a:rPr lang="it-IT" sz="1800" dirty="0" err="1"/>
              <a:t>any</a:t>
            </a:r>
            <a:r>
              <a:rPr lang="it-IT" sz="1800" dirty="0"/>
              <a:t> </a:t>
            </a:r>
            <a:r>
              <a:rPr lang="it-IT" sz="1800" dirty="0" err="1"/>
              <a:t>added</a:t>
            </a:r>
            <a:r>
              <a:rPr lang="it-IT" sz="1800" dirty="0"/>
              <a:t> benefit of </a:t>
            </a:r>
            <a:r>
              <a:rPr lang="it-IT" sz="1800" dirty="0" err="1"/>
              <a:t>ultrasound</a:t>
            </a:r>
            <a:r>
              <a:rPr lang="it-IT" sz="1800" dirty="0"/>
              <a:t> </a:t>
            </a:r>
            <a:r>
              <a:rPr lang="it-IT" sz="1800" dirty="0" err="1"/>
              <a:t>guided</a:t>
            </a:r>
            <a:r>
              <a:rPr lang="it-IT" sz="1800" dirty="0"/>
              <a:t> </a:t>
            </a:r>
            <a:r>
              <a:rPr lang="it-IT" sz="1800" dirty="0" err="1"/>
              <a:t>injection</a:t>
            </a:r>
            <a:r>
              <a:rPr lang="it-IT" sz="1800" dirty="0"/>
              <a:t> </a:t>
            </a:r>
            <a:r>
              <a:rPr lang="it-IT" sz="1800" dirty="0" err="1"/>
              <a:t>into</a:t>
            </a:r>
            <a:r>
              <a:rPr lang="it-IT" sz="1800" dirty="0"/>
              <a:t> the </a:t>
            </a:r>
            <a:r>
              <a:rPr lang="it-IT" sz="1800" dirty="0" err="1"/>
              <a:t>subacromial</a:t>
            </a:r>
            <a:r>
              <a:rPr lang="it-IT" sz="1800" dirty="0"/>
              <a:t> </a:t>
            </a:r>
            <a:r>
              <a:rPr lang="it-IT" sz="1800" dirty="0" err="1"/>
              <a:t>bursa</a:t>
            </a:r>
            <a:r>
              <a:rPr lang="it-IT" sz="1800" dirty="0"/>
              <a:t> of the </a:t>
            </a:r>
            <a:r>
              <a:rPr lang="it-IT" sz="1800" dirty="0" err="1"/>
              <a:t>shoulder</a:t>
            </a:r>
            <a:r>
              <a:rPr lang="it-IT" sz="1800" dirty="0"/>
              <a:t> over </a:t>
            </a:r>
            <a:r>
              <a:rPr lang="it-IT" sz="1800" dirty="0" err="1"/>
              <a:t>intramuscular</a:t>
            </a:r>
            <a:r>
              <a:rPr lang="it-IT" sz="1800" dirty="0"/>
              <a:t> </a:t>
            </a:r>
            <a:r>
              <a:rPr lang="it-IT" sz="1800" dirty="0" err="1"/>
              <a:t>glucocorticoid</a:t>
            </a:r>
            <a:r>
              <a:rPr lang="it-IT" sz="1800" dirty="0"/>
              <a:t> </a:t>
            </a:r>
            <a:r>
              <a:rPr lang="it-IT" sz="1800" dirty="0" err="1"/>
              <a:t>injection</a:t>
            </a:r>
            <a:r>
              <a:rPr lang="it-IT" sz="1800" dirty="0"/>
              <a:t> </a:t>
            </a:r>
            <a:r>
              <a:rPr lang="it-IT" sz="1800" dirty="0" err="1"/>
              <a:t>administered</a:t>
            </a:r>
            <a:r>
              <a:rPr lang="it-IT" sz="1800" dirty="0"/>
              <a:t> </a:t>
            </a:r>
            <a:r>
              <a:rPr lang="it-IT" sz="1800" dirty="0" err="1"/>
              <a:t>into</a:t>
            </a:r>
            <a:r>
              <a:rPr lang="it-IT" sz="1800" dirty="0"/>
              <a:t> the </a:t>
            </a:r>
            <a:r>
              <a:rPr lang="it-IT" sz="1800" dirty="0" err="1"/>
              <a:t>upper</a:t>
            </a:r>
            <a:r>
              <a:rPr lang="it-IT" sz="1800" dirty="0"/>
              <a:t> </a:t>
            </a:r>
            <a:r>
              <a:rPr lang="it-IT" sz="1800" dirty="0" err="1"/>
              <a:t>gluteal</a:t>
            </a:r>
            <a:r>
              <a:rPr lang="it-IT" sz="1800" dirty="0"/>
              <a:t> </a:t>
            </a:r>
            <a:r>
              <a:rPr lang="it-IT" sz="1800" dirty="0" err="1"/>
              <a:t>region</a:t>
            </a:r>
            <a:r>
              <a:rPr lang="it-IT" sz="1800" dirty="0"/>
              <a:t> in the </a:t>
            </a:r>
            <a:r>
              <a:rPr lang="it-IT" sz="1800" dirty="0" err="1"/>
              <a:t>buttock</a:t>
            </a:r>
            <a:r>
              <a:rPr lang="it-IT" sz="1800" dirty="0"/>
              <a:t> </a:t>
            </a:r>
            <a:r>
              <a:rPr lang="it-IT" sz="1800" dirty="0" err="1"/>
              <a:t>suggests</a:t>
            </a:r>
            <a:r>
              <a:rPr lang="it-IT" sz="1800" dirty="0"/>
              <a:t> </a:t>
            </a:r>
            <a:r>
              <a:rPr lang="it-IT" sz="1800" dirty="0" err="1"/>
              <a:t>that</a:t>
            </a:r>
            <a:r>
              <a:rPr lang="it-IT" sz="1800" dirty="0"/>
              <a:t> </a:t>
            </a:r>
            <a:r>
              <a:rPr lang="it-IT" sz="1800" b="1" dirty="0"/>
              <a:t>the benefits of </a:t>
            </a:r>
            <a:r>
              <a:rPr lang="it-IT" sz="1800" b="1" dirty="0" err="1"/>
              <a:t>glucocorticoid</a:t>
            </a:r>
            <a:r>
              <a:rPr lang="it-IT" sz="1800" b="1" dirty="0"/>
              <a:t> </a:t>
            </a:r>
            <a:r>
              <a:rPr lang="it-IT" sz="1800" b="1" dirty="0" err="1"/>
              <a:t>may</a:t>
            </a:r>
            <a:r>
              <a:rPr lang="it-IT" sz="1800" b="1" dirty="0"/>
              <a:t> </a:t>
            </a:r>
            <a:r>
              <a:rPr lang="it-IT" sz="1800" b="1" dirty="0" err="1"/>
              <a:t>arise</a:t>
            </a:r>
            <a:r>
              <a:rPr lang="it-IT" sz="1800" b="1" dirty="0"/>
              <a:t> </a:t>
            </a:r>
            <a:r>
              <a:rPr lang="it-IT" sz="1800" b="1" dirty="0" err="1"/>
              <a:t>independent</a:t>
            </a:r>
            <a:r>
              <a:rPr lang="it-IT" sz="1800" b="1" dirty="0"/>
              <a:t> of </a:t>
            </a:r>
            <a:r>
              <a:rPr lang="it-IT" sz="1800" b="1" dirty="0" err="1"/>
              <a:t>accuracy</a:t>
            </a:r>
            <a:r>
              <a:rPr lang="it-IT" sz="1800" b="1" dirty="0"/>
              <a:t> of </a:t>
            </a:r>
            <a:r>
              <a:rPr lang="it-IT" sz="1800" b="1" dirty="0" err="1"/>
              <a:t>needle</a:t>
            </a:r>
            <a:r>
              <a:rPr lang="it-IT" sz="1800" b="1" dirty="0"/>
              <a:t> </a:t>
            </a:r>
            <a:r>
              <a:rPr lang="it-IT" sz="1800" b="1" dirty="0" err="1"/>
              <a:t>placement</a:t>
            </a:r>
            <a:r>
              <a:rPr lang="it-IT" sz="1800" dirty="0"/>
              <a:t>.</a:t>
            </a:r>
          </a:p>
          <a:p>
            <a:pPr fontAlgn="auto">
              <a:spcBef>
                <a:spcPts val="1134"/>
              </a:spcBef>
              <a:spcAft>
                <a:spcPts val="0"/>
              </a:spcAft>
              <a:buFont typeface="Arial" pitchFamily="34" charset="0"/>
              <a:buNone/>
              <a:defRPr/>
            </a:pPr>
            <a:r>
              <a:rPr lang="it-IT" sz="1800" dirty="0" err="1"/>
              <a:t>Therefore</a:t>
            </a:r>
            <a:r>
              <a:rPr lang="it-IT" sz="1800" dirty="0"/>
              <a:t>, </a:t>
            </a:r>
            <a:r>
              <a:rPr lang="it-IT" sz="1800" dirty="0" err="1"/>
              <a:t>although</a:t>
            </a:r>
            <a:r>
              <a:rPr lang="it-IT" sz="1800" dirty="0"/>
              <a:t> </a:t>
            </a:r>
            <a:r>
              <a:rPr lang="it-IT" sz="1800" dirty="0" err="1"/>
              <a:t>ultrasound</a:t>
            </a:r>
            <a:r>
              <a:rPr lang="it-IT" sz="1800" dirty="0"/>
              <a:t> </a:t>
            </a:r>
            <a:r>
              <a:rPr lang="it-IT" sz="1800" dirty="0" err="1"/>
              <a:t>guidance</a:t>
            </a:r>
            <a:r>
              <a:rPr lang="it-IT" sz="1800" dirty="0"/>
              <a:t> </a:t>
            </a:r>
            <a:r>
              <a:rPr lang="it-IT" sz="1800" dirty="0" err="1"/>
              <a:t>may</a:t>
            </a:r>
            <a:r>
              <a:rPr lang="it-IT" sz="1800" dirty="0"/>
              <a:t> </a:t>
            </a:r>
            <a:r>
              <a:rPr lang="it-IT" sz="1800" dirty="0" err="1"/>
              <a:t>improve</a:t>
            </a:r>
            <a:r>
              <a:rPr lang="it-IT" sz="1800" dirty="0"/>
              <a:t> the </a:t>
            </a:r>
            <a:r>
              <a:rPr lang="it-IT" sz="1800" dirty="0" err="1"/>
              <a:t>accuracy</a:t>
            </a:r>
            <a:r>
              <a:rPr lang="it-IT" sz="1800" dirty="0"/>
              <a:t> of </a:t>
            </a:r>
            <a:r>
              <a:rPr lang="it-IT" sz="1800" dirty="0" err="1"/>
              <a:t>injection</a:t>
            </a:r>
            <a:r>
              <a:rPr lang="it-IT" sz="1800" dirty="0"/>
              <a:t> to the putative site of </a:t>
            </a:r>
            <a:r>
              <a:rPr lang="it-IT" sz="1800" dirty="0" err="1"/>
              <a:t>pathology</a:t>
            </a:r>
            <a:r>
              <a:rPr lang="it-IT" sz="1800" dirty="0"/>
              <a:t> in the </a:t>
            </a:r>
            <a:r>
              <a:rPr lang="it-IT" sz="1800" dirty="0" err="1"/>
              <a:t>shoulder</a:t>
            </a:r>
            <a:r>
              <a:rPr lang="it-IT" sz="1800" dirty="0"/>
              <a:t>, </a:t>
            </a:r>
            <a:r>
              <a:rPr lang="it-IT" sz="1800" dirty="0" err="1"/>
              <a:t>it</a:t>
            </a:r>
            <a:r>
              <a:rPr lang="it-IT" sz="1800" dirty="0"/>
              <a:t> </a:t>
            </a:r>
            <a:r>
              <a:rPr lang="it-IT" sz="1800" dirty="0" err="1"/>
              <a:t>is</a:t>
            </a:r>
            <a:r>
              <a:rPr lang="it-IT" sz="1800" dirty="0"/>
              <a:t> </a:t>
            </a:r>
            <a:r>
              <a:rPr lang="it-IT" sz="1800" dirty="0" err="1"/>
              <a:t>not</a:t>
            </a:r>
            <a:r>
              <a:rPr lang="it-IT" sz="1800" dirty="0"/>
              <a:t> </a:t>
            </a:r>
            <a:r>
              <a:rPr lang="it-IT" sz="1800" dirty="0" err="1"/>
              <a:t>clear</a:t>
            </a:r>
            <a:r>
              <a:rPr lang="it-IT" sz="1800" dirty="0"/>
              <a:t> </a:t>
            </a:r>
            <a:r>
              <a:rPr lang="it-IT" sz="1800" dirty="0" err="1"/>
              <a:t>that</a:t>
            </a:r>
            <a:r>
              <a:rPr lang="it-IT" sz="1800" dirty="0"/>
              <a:t> </a:t>
            </a:r>
            <a:r>
              <a:rPr lang="it-IT" sz="1800" dirty="0" err="1"/>
              <a:t>this</a:t>
            </a:r>
            <a:r>
              <a:rPr lang="it-IT" sz="1800" dirty="0"/>
              <a:t> </a:t>
            </a:r>
            <a:r>
              <a:rPr lang="it-IT" sz="1800" dirty="0" err="1"/>
              <a:t>improves</a:t>
            </a:r>
            <a:r>
              <a:rPr lang="it-IT" sz="1800" dirty="0"/>
              <a:t> </a:t>
            </a:r>
            <a:r>
              <a:rPr lang="it-IT" sz="1800" dirty="0" err="1"/>
              <a:t>its</a:t>
            </a:r>
            <a:r>
              <a:rPr lang="it-IT" sz="1800" dirty="0"/>
              <a:t> </a:t>
            </a:r>
            <a:r>
              <a:rPr lang="it-IT" sz="1800" dirty="0" err="1"/>
              <a:t>efficacy</a:t>
            </a:r>
            <a:r>
              <a:rPr lang="it-IT" sz="1800" dirty="0"/>
              <a:t> to </a:t>
            </a:r>
            <a:r>
              <a:rPr lang="it-IT" sz="1800" dirty="0" err="1"/>
              <a:t>justify</a:t>
            </a:r>
            <a:r>
              <a:rPr lang="it-IT" sz="1800" dirty="0"/>
              <a:t> the </a:t>
            </a:r>
            <a:r>
              <a:rPr lang="it-IT" sz="1800" dirty="0" err="1"/>
              <a:t>significant</a:t>
            </a:r>
            <a:r>
              <a:rPr lang="it-IT" sz="1800" dirty="0"/>
              <a:t> </a:t>
            </a:r>
            <a:r>
              <a:rPr lang="it-IT" sz="1800" dirty="0" err="1"/>
              <a:t>added</a:t>
            </a:r>
            <a:r>
              <a:rPr lang="it-IT" sz="1800" dirty="0"/>
              <a:t> </a:t>
            </a:r>
            <a:r>
              <a:rPr lang="it-IT" sz="1800" dirty="0" err="1"/>
              <a:t>cost</a:t>
            </a:r>
            <a:r>
              <a:rPr lang="it-IT" sz="1800" dirty="0"/>
              <a:t>.</a:t>
            </a:r>
          </a:p>
        </p:txBody>
      </p:sp>
      <p:pic>
        <p:nvPicPr>
          <p:cNvPr id="50179" name="Picture 5" descr="Risultati immagini per land marked injections shoulder"/>
          <p:cNvPicPr>
            <a:picLocks noChangeAspect="1" noChangeArrowheads="1"/>
          </p:cNvPicPr>
          <p:nvPr/>
        </p:nvPicPr>
        <p:blipFill>
          <a:blip r:embed="rId3"/>
          <a:srcRect/>
          <a:stretch>
            <a:fillRect/>
          </a:stretch>
        </p:blipFill>
        <p:spPr bwMode="auto">
          <a:xfrm>
            <a:off x="8507413" y="44450"/>
            <a:ext cx="2608262" cy="1954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extLst>
          </p:cNvPr>
          <p:cNvSpPr>
            <a:spLocks noGrp="1"/>
          </p:cNvSpPr>
          <p:nvPr>
            <p:ph type="title"/>
          </p:nvPr>
        </p:nvSpPr>
        <p:spPr/>
        <p:txBody>
          <a:bodyPr/>
          <a:lstStyle/>
          <a:p>
            <a:pPr fontAlgn="auto">
              <a:spcAft>
                <a:spcPts val="0"/>
              </a:spcAft>
              <a:defRPr/>
            </a:pPr>
            <a:r>
              <a:rPr lang="it-IT" dirty="0" err="1"/>
              <a:t>Implications</a:t>
            </a:r>
            <a:r>
              <a:rPr lang="it-IT" dirty="0"/>
              <a:t> for </a:t>
            </a:r>
            <a:r>
              <a:rPr lang="it-IT" dirty="0" err="1"/>
              <a:t>research</a:t>
            </a:r>
            <a:endParaRPr lang="en-GB" dirty="0"/>
          </a:p>
        </p:txBody>
      </p:sp>
      <p:sp>
        <p:nvSpPr>
          <p:cNvPr id="3" name="Segnaposto contenuto 2">
            <a:extLst>
              <a:ext uri="{FF2B5EF4-FFF2-40B4-BE49-F238E27FC236}"/>
            </a:extLst>
          </p:cNvPr>
          <p:cNvSpPr>
            <a:spLocks noGrp="1"/>
          </p:cNvSpPr>
          <p:nvPr>
            <p:ph idx="1"/>
          </p:nvPr>
        </p:nvSpPr>
        <p:spPr/>
        <p:txBody>
          <a:bodyPr/>
          <a:lstStyle/>
          <a:p>
            <a:pPr fontAlgn="auto">
              <a:spcBef>
                <a:spcPts val="1134"/>
              </a:spcBef>
              <a:spcAft>
                <a:spcPts val="0"/>
              </a:spcAft>
              <a:buFont typeface="Arial" pitchFamily="34" charset="0"/>
              <a:buNone/>
              <a:defRPr/>
            </a:pPr>
            <a:r>
              <a:rPr lang="it-IT" sz="1800" dirty="0"/>
              <a:t>The </a:t>
            </a:r>
            <a:r>
              <a:rPr lang="it-IT" sz="1800" dirty="0" err="1"/>
              <a:t>conclusions</a:t>
            </a:r>
            <a:r>
              <a:rPr lang="it-IT" sz="1800" dirty="0"/>
              <a:t> of </a:t>
            </a:r>
            <a:r>
              <a:rPr lang="it-IT" sz="1800" dirty="0" err="1"/>
              <a:t>this</a:t>
            </a:r>
            <a:r>
              <a:rPr lang="it-IT" sz="1800" dirty="0"/>
              <a:t> </a:t>
            </a:r>
            <a:r>
              <a:rPr lang="it-IT" sz="1800" dirty="0" err="1"/>
              <a:t>Cochrane</a:t>
            </a:r>
            <a:r>
              <a:rPr lang="it-IT" sz="1800" dirty="0"/>
              <a:t> </a:t>
            </a:r>
            <a:r>
              <a:rPr lang="it-IT" sz="1800" dirty="0" err="1"/>
              <a:t>review</a:t>
            </a:r>
            <a:r>
              <a:rPr lang="it-IT" sz="1800" dirty="0"/>
              <a:t> are </a:t>
            </a:r>
            <a:r>
              <a:rPr lang="it-IT" sz="1800" dirty="0" err="1"/>
              <a:t>based</a:t>
            </a:r>
            <a:r>
              <a:rPr lang="it-IT" sz="1800" dirty="0"/>
              <a:t> </a:t>
            </a:r>
            <a:r>
              <a:rPr lang="it-IT" sz="1800" dirty="0" err="1"/>
              <a:t>upon</a:t>
            </a:r>
            <a:r>
              <a:rPr lang="it-IT" sz="1800" dirty="0"/>
              <a:t> 1 trial </a:t>
            </a:r>
            <a:r>
              <a:rPr lang="it-IT" sz="1800" dirty="0" err="1"/>
              <a:t>at</a:t>
            </a:r>
            <a:r>
              <a:rPr lang="it-IT" sz="1800" dirty="0"/>
              <a:t> </a:t>
            </a:r>
            <a:r>
              <a:rPr lang="it-IT" sz="1800" dirty="0" err="1"/>
              <a:t>low</a:t>
            </a:r>
            <a:r>
              <a:rPr lang="it-IT" sz="1800" dirty="0"/>
              <a:t> </a:t>
            </a:r>
            <a:r>
              <a:rPr lang="it-IT" sz="1800" dirty="0" err="1"/>
              <a:t>risk</a:t>
            </a:r>
            <a:r>
              <a:rPr lang="it-IT" sz="1800" dirty="0"/>
              <a:t> of </a:t>
            </a:r>
            <a:r>
              <a:rPr lang="it-IT" sz="1800" dirty="0" err="1"/>
              <a:t>bias</a:t>
            </a:r>
            <a:r>
              <a:rPr lang="it-IT" sz="1800" dirty="0"/>
              <a:t>, and moderate </a:t>
            </a:r>
            <a:r>
              <a:rPr lang="it-IT" sz="1800" dirty="0" err="1"/>
              <a:t>quality</a:t>
            </a:r>
            <a:r>
              <a:rPr lang="it-IT" sz="1800" dirty="0"/>
              <a:t> </a:t>
            </a:r>
            <a:r>
              <a:rPr lang="it-IT" sz="1800" dirty="0" err="1"/>
              <a:t>evidence</a:t>
            </a:r>
            <a:r>
              <a:rPr lang="it-IT" sz="1800" dirty="0"/>
              <a:t> </a:t>
            </a:r>
            <a:r>
              <a:rPr lang="it-IT" sz="1800" dirty="0" err="1"/>
              <a:t>overall</a:t>
            </a:r>
            <a:r>
              <a:rPr lang="it-IT" sz="1800" dirty="0"/>
              <a:t>. </a:t>
            </a:r>
          </a:p>
          <a:p>
            <a:pPr fontAlgn="auto">
              <a:spcBef>
                <a:spcPts val="1134"/>
              </a:spcBef>
              <a:spcAft>
                <a:spcPts val="0"/>
              </a:spcAft>
              <a:buFont typeface="Arial" pitchFamily="34" charset="0"/>
              <a:buNone/>
              <a:defRPr/>
            </a:pPr>
            <a:r>
              <a:rPr lang="it-IT" sz="1800" dirty="0" err="1"/>
              <a:t>Therefore</a:t>
            </a:r>
            <a:r>
              <a:rPr lang="it-IT" sz="1800" dirty="0"/>
              <a:t>, the </a:t>
            </a:r>
            <a:r>
              <a:rPr lang="it-IT" sz="1800" dirty="0" err="1"/>
              <a:t>confidence</a:t>
            </a:r>
            <a:r>
              <a:rPr lang="it-IT" sz="1800" dirty="0"/>
              <a:t> in the estimate of </a:t>
            </a:r>
            <a:r>
              <a:rPr lang="it-IT" sz="1800" dirty="0" err="1"/>
              <a:t>effect</a:t>
            </a:r>
            <a:r>
              <a:rPr lang="it-IT" sz="1800" dirty="0"/>
              <a:t> </a:t>
            </a:r>
            <a:r>
              <a:rPr lang="it-IT" sz="1800" dirty="0" err="1"/>
              <a:t>is</a:t>
            </a:r>
            <a:r>
              <a:rPr lang="it-IT" sz="1800" dirty="0"/>
              <a:t> </a:t>
            </a:r>
            <a:r>
              <a:rPr lang="it-IT" sz="1800" dirty="0" err="1"/>
              <a:t>only</a:t>
            </a:r>
            <a:r>
              <a:rPr lang="it-IT" sz="1800" dirty="0"/>
              <a:t> </a:t>
            </a:r>
            <a:r>
              <a:rPr lang="it-IT" sz="1800" dirty="0" err="1"/>
              <a:t>limited</a:t>
            </a:r>
            <a:r>
              <a:rPr lang="it-IT" sz="1800" dirty="0"/>
              <a:t> due to the </a:t>
            </a:r>
            <a:r>
              <a:rPr lang="it-IT" sz="1800" dirty="0" err="1"/>
              <a:t>availability</a:t>
            </a:r>
            <a:r>
              <a:rPr lang="it-IT" sz="1800" dirty="0"/>
              <a:t> of a single </a:t>
            </a:r>
            <a:r>
              <a:rPr lang="it-IT" sz="1800" dirty="0" err="1"/>
              <a:t>low</a:t>
            </a:r>
            <a:r>
              <a:rPr lang="it-IT" sz="1800" dirty="0"/>
              <a:t> </a:t>
            </a:r>
            <a:r>
              <a:rPr lang="it-IT" sz="1800" dirty="0" err="1"/>
              <a:t>risk</a:t>
            </a:r>
            <a:r>
              <a:rPr lang="it-IT" sz="1800" dirty="0"/>
              <a:t> trial. </a:t>
            </a:r>
          </a:p>
          <a:p>
            <a:pPr fontAlgn="auto">
              <a:spcBef>
                <a:spcPts val="1134"/>
              </a:spcBef>
              <a:spcAft>
                <a:spcPts val="0"/>
              </a:spcAft>
              <a:buFont typeface="Arial" pitchFamily="34" charset="0"/>
              <a:buNone/>
              <a:defRPr/>
            </a:pPr>
            <a:r>
              <a:rPr lang="it-IT" sz="1800" dirty="0" err="1"/>
              <a:t>If</a:t>
            </a:r>
            <a:r>
              <a:rPr lang="it-IT" sz="1800" dirty="0"/>
              <a:t> </a:t>
            </a:r>
            <a:r>
              <a:rPr lang="it-IT" sz="1800" dirty="0" err="1"/>
              <a:t>further</a:t>
            </a:r>
            <a:r>
              <a:rPr lang="it-IT" sz="1800" dirty="0"/>
              <a:t> comparative </a:t>
            </a:r>
            <a:r>
              <a:rPr lang="it-IT" sz="1800" dirty="0" err="1"/>
              <a:t>effectiveness</a:t>
            </a:r>
            <a:r>
              <a:rPr lang="it-IT" sz="1800" dirty="0"/>
              <a:t> trials to </a:t>
            </a:r>
            <a:r>
              <a:rPr lang="it-IT" sz="1800" dirty="0" err="1"/>
              <a:t>determine</a:t>
            </a:r>
            <a:r>
              <a:rPr lang="it-IT" sz="1800" dirty="0"/>
              <a:t> </a:t>
            </a:r>
            <a:r>
              <a:rPr lang="it-IT" sz="1800" dirty="0" err="1"/>
              <a:t>whether</a:t>
            </a:r>
            <a:r>
              <a:rPr lang="it-IT" sz="1800" dirty="0"/>
              <a:t> or </a:t>
            </a:r>
            <a:r>
              <a:rPr lang="it-IT" sz="1800" dirty="0" err="1"/>
              <a:t>not</a:t>
            </a:r>
            <a:r>
              <a:rPr lang="it-IT" sz="1800" dirty="0"/>
              <a:t> </a:t>
            </a:r>
            <a:r>
              <a:rPr lang="it-IT" sz="1800" dirty="0" err="1"/>
              <a:t>ultrasound</a:t>
            </a:r>
            <a:r>
              <a:rPr lang="it-IT" sz="1800" dirty="0"/>
              <a:t> </a:t>
            </a:r>
            <a:r>
              <a:rPr lang="it-IT" sz="1800" dirty="0" err="1"/>
              <a:t>guidance</a:t>
            </a:r>
            <a:r>
              <a:rPr lang="it-IT" sz="1800" dirty="0"/>
              <a:t> to </a:t>
            </a:r>
            <a:r>
              <a:rPr lang="it-IT" sz="1800" dirty="0" err="1"/>
              <a:t>direct</a:t>
            </a:r>
            <a:r>
              <a:rPr lang="it-IT" sz="1800" dirty="0"/>
              <a:t> </a:t>
            </a:r>
            <a:r>
              <a:rPr lang="it-IT" sz="1800" dirty="0" err="1"/>
              <a:t>glucocorticoid</a:t>
            </a:r>
            <a:r>
              <a:rPr lang="it-IT" sz="1800" dirty="0"/>
              <a:t> </a:t>
            </a:r>
            <a:r>
              <a:rPr lang="it-IT" sz="1800" dirty="0" err="1"/>
              <a:t>injection</a:t>
            </a:r>
            <a:r>
              <a:rPr lang="it-IT" sz="1800" dirty="0"/>
              <a:t> </a:t>
            </a:r>
            <a:r>
              <a:rPr lang="it-IT" sz="1800" dirty="0" err="1"/>
              <a:t>into</a:t>
            </a:r>
            <a:r>
              <a:rPr lang="it-IT" sz="1800" dirty="0"/>
              <a:t> the putative site of </a:t>
            </a:r>
            <a:r>
              <a:rPr lang="it-IT" sz="1800" dirty="0" err="1"/>
              <a:t>local</a:t>
            </a:r>
            <a:r>
              <a:rPr lang="it-IT" sz="1800" dirty="0"/>
              <a:t> </a:t>
            </a:r>
            <a:r>
              <a:rPr lang="it-IT" sz="1800" dirty="0" err="1"/>
              <a:t>pathology</a:t>
            </a:r>
            <a:r>
              <a:rPr lang="it-IT" sz="1800" dirty="0"/>
              <a:t> in the </a:t>
            </a:r>
            <a:r>
              <a:rPr lang="it-IT" sz="1800" dirty="0" err="1"/>
              <a:t>shoulder</a:t>
            </a:r>
            <a:r>
              <a:rPr lang="it-IT" sz="1800" dirty="0"/>
              <a:t> </a:t>
            </a:r>
            <a:r>
              <a:rPr lang="it-IT" sz="1800" dirty="0" err="1"/>
              <a:t>is</a:t>
            </a:r>
            <a:r>
              <a:rPr lang="it-IT" sz="1800" dirty="0"/>
              <a:t> </a:t>
            </a:r>
            <a:r>
              <a:rPr lang="it-IT" sz="1800" dirty="0" err="1"/>
              <a:t>superior</a:t>
            </a:r>
            <a:r>
              <a:rPr lang="it-IT" sz="1800" dirty="0"/>
              <a:t> to </a:t>
            </a:r>
            <a:r>
              <a:rPr lang="it-IT" sz="1800" dirty="0" err="1"/>
              <a:t>anatomic</a:t>
            </a:r>
            <a:r>
              <a:rPr lang="it-IT" sz="1800" dirty="0"/>
              <a:t> </a:t>
            </a:r>
            <a:r>
              <a:rPr lang="it-IT" sz="1800" dirty="0" err="1"/>
              <a:t>landmark</a:t>
            </a:r>
            <a:r>
              <a:rPr lang="it-IT" sz="1800" dirty="0"/>
              <a:t> </a:t>
            </a:r>
            <a:r>
              <a:rPr lang="it-IT" sz="1800" dirty="0" err="1"/>
              <a:t>guided</a:t>
            </a:r>
            <a:r>
              <a:rPr lang="it-IT" sz="1800" dirty="0"/>
              <a:t> </a:t>
            </a:r>
            <a:r>
              <a:rPr lang="it-IT" sz="1800" dirty="0" err="1"/>
              <a:t>injection</a:t>
            </a:r>
            <a:r>
              <a:rPr lang="it-IT" sz="1800" dirty="0"/>
              <a:t> or </a:t>
            </a:r>
            <a:r>
              <a:rPr lang="it-IT" sz="1800" dirty="0" err="1"/>
              <a:t>intramuscular</a:t>
            </a:r>
            <a:r>
              <a:rPr lang="it-IT" sz="1800" dirty="0"/>
              <a:t> </a:t>
            </a:r>
            <a:r>
              <a:rPr lang="it-IT" sz="1800" dirty="0" err="1"/>
              <a:t>injection</a:t>
            </a:r>
            <a:r>
              <a:rPr lang="it-IT" sz="1800" dirty="0"/>
              <a:t> are </a:t>
            </a:r>
            <a:r>
              <a:rPr lang="it-IT" sz="1800" dirty="0" err="1"/>
              <a:t>contemplated</a:t>
            </a:r>
            <a:r>
              <a:rPr lang="it-IT" sz="1800" dirty="0"/>
              <a:t>, </a:t>
            </a:r>
            <a:r>
              <a:rPr lang="it-IT" sz="1800" dirty="0" err="1"/>
              <a:t>these</a:t>
            </a:r>
            <a:r>
              <a:rPr lang="it-IT" sz="1800" dirty="0"/>
              <a:t> </a:t>
            </a:r>
            <a:r>
              <a:rPr lang="it-IT" sz="1800" dirty="0" err="1"/>
              <a:t>should</a:t>
            </a:r>
            <a:r>
              <a:rPr lang="it-IT" sz="1800" dirty="0"/>
              <a:t> </a:t>
            </a:r>
            <a:r>
              <a:rPr lang="it-IT" sz="1800" dirty="0" err="1"/>
              <a:t>consider</a:t>
            </a:r>
            <a:r>
              <a:rPr lang="it-IT" sz="1800" dirty="0"/>
              <a:t> the </a:t>
            </a:r>
            <a:r>
              <a:rPr lang="it-IT" sz="1800" b="1" dirty="0"/>
              <a:t>sample </a:t>
            </a:r>
            <a:r>
              <a:rPr lang="it-IT" sz="1800" b="1" dirty="0" err="1"/>
              <a:t>size</a:t>
            </a:r>
            <a:r>
              <a:rPr lang="it-IT" sz="1800" dirty="0"/>
              <a:t> </a:t>
            </a:r>
            <a:r>
              <a:rPr lang="it-IT" sz="1800" dirty="0" err="1"/>
              <a:t>required</a:t>
            </a:r>
            <a:r>
              <a:rPr lang="it-IT" sz="1800" dirty="0"/>
              <a:t> to </a:t>
            </a:r>
            <a:r>
              <a:rPr lang="it-IT" sz="1800" dirty="0" err="1"/>
              <a:t>change</a:t>
            </a:r>
            <a:r>
              <a:rPr lang="it-IT" sz="1800" dirty="0"/>
              <a:t> </a:t>
            </a:r>
            <a:r>
              <a:rPr lang="it-IT" sz="1800" dirty="0" err="1"/>
              <a:t>this</a:t>
            </a:r>
            <a:r>
              <a:rPr lang="it-IT" sz="1800" dirty="0"/>
              <a:t> </a:t>
            </a:r>
            <a:r>
              <a:rPr lang="it-IT" sz="1800" dirty="0" err="1"/>
              <a:t>conclusions</a:t>
            </a:r>
            <a:r>
              <a:rPr lang="it-IT" sz="1800" dirty="0"/>
              <a:t>. </a:t>
            </a:r>
          </a:p>
          <a:p>
            <a:pPr fontAlgn="auto">
              <a:spcBef>
                <a:spcPts val="1134"/>
              </a:spcBef>
              <a:spcAft>
                <a:spcPts val="0"/>
              </a:spcAft>
              <a:buFont typeface="Arial" pitchFamily="34" charset="0"/>
              <a:buNone/>
              <a:defRPr/>
            </a:pPr>
            <a:r>
              <a:rPr lang="it-IT" sz="1800" dirty="0"/>
              <a:t>Future trials </a:t>
            </a:r>
            <a:r>
              <a:rPr lang="it-IT" sz="1800" dirty="0" err="1"/>
              <a:t>should</a:t>
            </a:r>
            <a:r>
              <a:rPr lang="it-IT" sz="1800" dirty="0"/>
              <a:t> </a:t>
            </a:r>
            <a:r>
              <a:rPr lang="it-IT" sz="1800" dirty="0" err="1"/>
              <a:t>ensure</a:t>
            </a:r>
            <a:r>
              <a:rPr lang="it-IT" sz="1800" dirty="0"/>
              <a:t> </a:t>
            </a:r>
            <a:r>
              <a:rPr lang="it-IT" sz="1800" b="1" dirty="0" err="1"/>
              <a:t>adequate</a:t>
            </a:r>
            <a:r>
              <a:rPr lang="it-IT" sz="1800" b="1" dirty="0"/>
              <a:t> </a:t>
            </a:r>
            <a:r>
              <a:rPr lang="it-IT" sz="1800" b="1" dirty="0" err="1"/>
              <a:t>randomisation</a:t>
            </a:r>
            <a:r>
              <a:rPr lang="it-IT" sz="1800" b="1" dirty="0"/>
              <a:t>, treatment </a:t>
            </a:r>
            <a:r>
              <a:rPr lang="it-IT" sz="1800" b="1" dirty="0" err="1"/>
              <a:t>allocation</a:t>
            </a:r>
            <a:r>
              <a:rPr lang="it-IT" sz="1800" b="1" dirty="0"/>
              <a:t> </a:t>
            </a:r>
            <a:r>
              <a:rPr lang="it-IT" sz="1800" b="1" dirty="0" err="1"/>
              <a:t>concealment</a:t>
            </a:r>
            <a:r>
              <a:rPr lang="it-IT" sz="1800" dirty="0"/>
              <a:t>, and </a:t>
            </a:r>
            <a:r>
              <a:rPr lang="it-IT" sz="1800" b="1" dirty="0" err="1"/>
              <a:t>participant</a:t>
            </a:r>
            <a:r>
              <a:rPr lang="it-IT" sz="1800" b="1" dirty="0"/>
              <a:t> </a:t>
            </a:r>
            <a:r>
              <a:rPr lang="it-IT" sz="1800" b="1" dirty="0" err="1"/>
              <a:t>blinding</a:t>
            </a:r>
            <a:r>
              <a:rPr lang="it-IT" sz="1800" b="1" dirty="0"/>
              <a:t> </a:t>
            </a:r>
            <a:r>
              <a:rPr lang="it-IT" sz="1800" dirty="0" err="1"/>
              <a:t>as</a:t>
            </a:r>
            <a:r>
              <a:rPr lang="it-IT" sz="1800" dirty="0"/>
              <a:t> </a:t>
            </a:r>
            <a:r>
              <a:rPr lang="it-IT" sz="1800" dirty="0" err="1"/>
              <a:t>necessary</a:t>
            </a:r>
            <a:r>
              <a:rPr lang="it-IT" sz="1800" dirty="0"/>
              <a:t> </a:t>
            </a:r>
            <a:r>
              <a:rPr lang="it-IT" sz="1800" dirty="0" err="1"/>
              <a:t>requirements</a:t>
            </a:r>
            <a:r>
              <a:rPr lang="it-IT" sz="1800" dirty="0"/>
              <a:t>. </a:t>
            </a:r>
          </a:p>
          <a:p>
            <a:pPr fontAlgn="auto">
              <a:spcBef>
                <a:spcPts val="1134"/>
              </a:spcBef>
              <a:spcAft>
                <a:spcPts val="0"/>
              </a:spcAft>
              <a:buFont typeface="Arial" pitchFamily="34" charset="0"/>
              <a:buNone/>
              <a:defRPr/>
            </a:pPr>
            <a:r>
              <a:rPr lang="it-IT" sz="1800" b="1" dirty="0"/>
              <a:t>Trials </a:t>
            </a:r>
            <a:r>
              <a:rPr lang="it-IT" sz="1800" b="1" dirty="0" err="1"/>
              <a:t>should</a:t>
            </a:r>
            <a:r>
              <a:rPr lang="it-IT" sz="1800" b="1" dirty="0"/>
              <a:t> </a:t>
            </a:r>
            <a:r>
              <a:rPr lang="it-IT" sz="1800" b="1" dirty="0" err="1"/>
              <a:t>also</a:t>
            </a:r>
            <a:r>
              <a:rPr lang="it-IT" sz="1800" b="1" dirty="0"/>
              <a:t> </a:t>
            </a:r>
            <a:r>
              <a:rPr lang="it-IT" sz="1800" b="1" dirty="0" err="1"/>
              <a:t>measure</a:t>
            </a:r>
            <a:r>
              <a:rPr lang="it-IT" sz="1800" b="1" dirty="0"/>
              <a:t> </a:t>
            </a:r>
            <a:r>
              <a:rPr lang="it-IT" sz="1800" b="1" dirty="0" err="1"/>
              <a:t>valid</a:t>
            </a:r>
            <a:r>
              <a:rPr lang="it-IT" sz="1800" b="1" dirty="0"/>
              <a:t> </a:t>
            </a:r>
            <a:r>
              <a:rPr lang="it-IT" sz="1800" b="1" dirty="0" err="1"/>
              <a:t>outcomes</a:t>
            </a:r>
            <a:r>
              <a:rPr lang="it-IT" sz="1800" b="1" dirty="0"/>
              <a:t> of </a:t>
            </a:r>
            <a:r>
              <a:rPr lang="it-IT" sz="1800" b="1" dirty="0" err="1"/>
              <a:t>importance</a:t>
            </a:r>
            <a:r>
              <a:rPr lang="it-IT" sz="1800" b="1" dirty="0"/>
              <a:t> to </a:t>
            </a:r>
            <a:r>
              <a:rPr lang="it-IT" sz="1800" b="1" dirty="0" err="1"/>
              <a:t>patients</a:t>
            </a:r>
            <a:r>
              <a:rPr lang="it-IT" sz="1800" b="1" dirty="0"/>
              <a:t>. </a:t>
            </a:r>
          </a:p>
          <a:p>
            <a:pPr fontAlgn="auto">
              <a:spcBef>
                <a:spcPts val="1134"/>
              </a:spcBef>
              <a:spcAft>
                <a:spcPts val="0"/>
              </a:spcAft>
              <a:buFont typeface="Arial" pitchFamily="34" charset="0"/>
              <a:buNone/>
              <a:defRPr/>
            </a:pPr>
            <a:endParaRPr lang="it-IT" sz="1800" dirty="0"/>
          </a:p>
          <a:p>
            <a:pPr fontAlgn="auto">
              <a:spcBef>
                <a:spcPts val="1134"/>
              </a:spcBef>
              <a:spcAft>
                <a:spcPts val="0"/>
              </a:spcAft>
              <a:buFont typeface="Arial" pitchFamily="34" charset="0"/>
              <a:buNone/>
              <a:defRPr/>
            </a:pPr>
            <a:endParaRPr lang="en-GB" sz="1800" dirty="0"/>
          </a:p>
        </p:txBody>
      </p:sp>
      <p:pic>
        <p:nvPicPr>
          <p:cNvPr id="52227" name="Shape 296"/>
          <p:cNvPicPr preferRelativeResize="0">
            <a:picLocks noChangeAspect="1" noChangeArrowheads="1"/>
          </p:cNvPicPr>
          <p:nvPr/>
        </p:nvPicPr>
        <p:blipFill>
          <a:blip r:embed="rId3"/>
          <a:srcRect/>
          <a:stretch>
            <a:fillRect/>
          </a:stretch>
        </p:blipFill>
        <p:spPr bwMode="auto">
          <a:xfrm>
            <a:off x="8745538" y="134938"/>
            <a:ext cx="1677987" cy="17160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extLst>
          </p:cNvPr>
          <p:cNvSpPr>
            <a:spLocks noGrp="1"/>
          </p:cNvSpPr>
          <p:nvPr>
            <p:ph type="title"/>
          </p:nvPr>
        </p:nvSpPr>
        <p:spPr/>
        <p:txBody>
          <a:bodyPr/>
          <a:lstStyle/>
          <a:p>
            <a:pPr fontAlgn="auto">
              <a:spcAft>
                <a:spcPts val="0"/>
              </a:spcAft>
              <a:defRPr/>
            </a:pPr>
            <a:r>
              <a:rPr lang="en-GB" dirty="0"/>
              <a:t>Limitations of the presentation</a:t>
            </a:r>
          </a:p>
        </p:txBody>
      </p:sp>
      <p:sp>
        <p:nvSpPr>
          <p:cNvPr id="3" name="Segnaposto contenuto 2">
            <a:extLst>
              <a:ext uri="{FF2B5EF4-FFF2-40B4-BE49-F238E27FC236}"/>
            </a:extLst>
          </p:cNvPr>
          <p:cNvSpPr>
            <a:spLocks noGrp="1"/>
          </p:cNvSpPr>
          <p:nvPr>
            <p:ph idx="1"/>
          </p:nvPr>
        </p:nvSpPr>
        <p:spPr/>
        <p:txBody>
          <a:bodyPr/>
          <a:lstStyle/>
          <a:p>
            <a:pPr fontAlgn="auto">
              <a:spcBef>
                <a:spcPts val="1134"/>
              </a:spcBef>
              <a:spcAft>
                <a:spcPts val="0"/>
              </a:spcAft>
              <a:buFont typeface="Arial" pitchFamily="34" charset="0"/>
              <a:buNone/>
              <a:defRPr/>
            </a:pPr>
            <a:r>
              <a:rPr lang="en-GB" dirty="0"/>
              <a:t>The Cochrane Systematic Review analysed is dated back to 2012, therefore recent literature has not been considered in my presentation.</a:t>
            </a:r>
          </a:p>
          <a:p>
            <a:pPr fontAlgn="auto">
              <a:spcBef>
                <a:spcPts val="1134"/>
              </a:spcBef>
              <a:spcAft>
                <a:spcPts val="0"/>
              </a:spcAft>
              <a:buFont typeface="Arial" pitchFamily="34" charset="0"/>
              <a:buNone/>
              <a:defRPr/>
            </a:pPr>
            <a:r>
              <a:rPr lang="en-GB" dirty="0"/>
              <a:t>The literature search in this review was limited to </a:t>
            </a:r>
            <a:r>
              <a:rPr lang="it-IT" dirty="0" err="1"/>
              <a:t>RCTs</a:t>
            </a:r>
            <a:r>
              <a:rPr lang="it-IT" dirty="0"/>
              <a:t> and quasi-</a:t>
            </a:r>
            <a:r>
              <a:rPr lang="it-IT" dirty="0" err="1"/>
              <a:t>RCTs</a:t>
            </a:r>
            <a:r>
              <a:rPr lang="it-IT" dirty="0"/>
              <a:t> </a:t>
            </a:r>
            <a:r>
              <a:rPr lang="it-IT" dirty="0" err="1"/>
              <a:t>that</a:t>
            </a:r>
            <a:r>
              <a:rPr lang="it-IT" dirty="0"/>
              <a:t> </a:t>
            </a:r>
            <a:r>
              <a:rPr lang="it-IT" dirty="0" err="1"/>
              <a:t>compared</a:t>
            </a:r>
            <a:r>
              <a:rPr lang="it-IT" dirty="0"/>
              <a:t> </a:t>
            </a:r>
            <a:r>
              <a:rPr lang="it-IT" dirty="0" err="1"/>
              <a:t>ultrasound-guided</a:t>
            </a:r>
            <a:r>
              <a:rPr lang="it-IT" dirty="0"/>
              <a:t> </a:t>
            </a:r>
            <a:r>
              <a:rPr lang="it-IT" dirty="0" err="1"/>
              <a:t>glucocorticoid</a:t>
            </a:r>
            <a:r>
              <a:rPr lang="it-IT" dirty="0"/>
              <a:t> </a:t>
            </a:r>
            <a:r>
              <a:rPr lang="it-IT" dirty="0" err="1"/>
              <a:t>injection</a:t>
            </a:r>
            <a:r>
              <a:rPr lang="it-IT" dirty="0"/>
              <a:t> to </a:t>
            </a:r>
            <a:r>
              <a:rPr lang="it-IT" dirty="0" err="1"/>
              <a:t>landmark-guided</a:t>
            </a:r>
            <a:r>
              <a:rPr lang="it-IT" dirty="0"/>
              <a:t> or </a:t>
            </a:r>
            <a:r>
              <a:rPr lang="it-IT" dirty="0" err="1"/>
              <a:t>systemic</a:t>
            </a:r>
            <a:r>
              <a:rPr lang="it-IT" dirty="0"/>
              <a:t> </a:t>
            </a:r>
            <a:r>
              <a:rPr lang="it-IT" dirty="0" err="1"/>
              <a:t>intramuscular</a:t>
            </a:r>
            <a:r>
              <a:rPr lang="it-IT" dirty="0"/>
              <a:t> </a:t>
            </a:r>
            <a:r>
              <a:rPr lang="it-IT" dirty="0" err="1"/>
              <a:t>injection</a:t>
            </a:r>
            <a:r>
              <a:rPr lang="it-IT" dirty="0"/>
              <a:t> </a:t>
            </a:r>
            <a:r>
              <a:rPr lang="it-IT" dirty="0" err="1"/>
              <a:t>at</a:t>
            </a:r>
            <a:r>
              <a:rPr lang="it-IT" dirty="0"/>
              <a:t> the </a:t>
            </a:r>
            <a:r>
              <a:rPr lang="it-IT" dirty="0" err="1"/>
              <a:t>shoulder</a:t>
            </a:r>
            <a:r>
              <a:rPr lang="it-IT" dirty="0"/>
              <a:t>, </a:t>
            </a:r>
            <a:r>
              <a:rPr lang="it-IT" dirty="0" err="1"/>
              <a:t>therefore</a:t>
            </a:r>
            <a:r>
              <a:rPr lang="it-IT" dirty="0"/>
              <a:t> </a:t>
            </a:r>
            <a:r>
              <a:rPr lang="it-IT" dirty="0" err="1"/>
              <a:t>these</a:t>
            </a:r>
            <a:r>
              <a:rPr lang="it-IT" dirty="0"/>
              <a:t> </a:t>
            </a:r>
            <a:r>
              <a:rPr lang="it-IT" dirty="0" err="1"/>
              <a:t>results</a:t>
            </a:r>
            <a:r>
              <a:rPr lang="it-IT" dirty="0"/>
              <a:t> </a:t>
            </a:r>
            <a:r>
              <a:rPr lang="it-IT" dirty="0" err="1"/>
              <a:t>cannot</a:t>
            </a:r>
            <a:r>
              <a:rPr lang="it-IT" dirty="0"/>
              <a:t> be </a:t>
            </a:r>
            <a:r>
              <a:rPr lang="it-IT" dirty="0" err="1"/>
              <a:t>generalized</a:t>
            </a:r>
            <a:r>
              <a:rPr lang="it-IT" dirty="0"/>
              <a:t> </a:t>
            </a:r>
            <a:r>
              <a:rPr lang="en-GB" dirty="0"/>
              <a:t>to the injection of other drugs or in other joints.</a:t>
            </a:r>
          </a:p>
          <a:p>
            <a:pPr fontAlgn="auto">
              <a:spcBef>
                <a:spcPts val="1134"/>
              </a:spcBef>
              <a:spcAft>
                <a:spcPts val="0"/>
              </a:spcAft>
              <a:buFont typeface="Arial" pitchFamily="34" charset="0"/>
              <a:buNone/>
              <a:defRPr/>
            </a:pPr>
            <a:endParaRPr lang="en-GB" dirty="0"/>
          </a:p>
          <a:p>
            <a:pPr fontAlgn="auto">
              <a:spcBef>
                <a:spcPts val="1134"/>
              </a:spcBef>
              <a:spcAft>
                <a:spcPts val="0"/>
              </a:spcAft>
              <a:buFont typeface="Arial" pitchFamily="34" charset="0"/>
              <a:buNone/>
              <a:defRPr/>
            </a:pPr>
            <a:endParaRPr lang="en-GB" dirty="0"/>
          </a:p>
        </p:txBody>
      </p:sp>
      <p:pic>
        <p:nvPicPr>
          <p:cNvPr id="54275" name="Immagine 3"/>
          <p:cNvPicPr>
            <a:picLocks noChangeAspect="1"/>
          </p:cNvPicPr>
          <p:nvPr/>
        </p:nvPicPr>
        <p:blipFill>
          <a:blip r:embed="rId3"/>
          <a:srcRect/>
          <a:stretch>
            <a:fillRect/>
          </a:stretch>
        </p:blipFill>
        <p:spPr bwMode="auto">
          <a:xfrm>
            <a:off x="6713538" y="4437063"/>
            <a:ext cx="3616325" cy="2411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extLst>
          </p:cNvPr>
          <p:cNvSpPr>
            <a:spLocks noGrp="1"/>
          </p:cNvSpPr>
          <p:nvPr>
            <p:ph type="ctrTitle"/>
          </p:nvPr>
        </p:nvSpPr>
        <p:spPr>
          <a:xfrm>
            <a:off x="585788" y="1089025"/>
            <a:ext cx="5953125" cy="1081088"/>
          </a:xfrm>
        </p:spPr>
        <p:txBody>
          <a:bodyPr/>
          <a:lstStyle/>
          <a:p>
            <a:pPr fontAlgn="auto">
              <a:spcAft>
                <a:spcPts val="0"/>
              </a:spcAft>
              <a:defRPr/>
            </a:pPr>
            <a:r>
              <a:rPr lang="it-IT" dirty="0"/>
              <a:t>GET INVOLVED</a:t>
            </a:r>
            <a:endParaRPr lang="en-GB" dirty="0"/>
          </a:p>
        </p:txBody>
      </p:sp>
      <p:sp>
        <p:nvSpPr>
          <p:cNvPr id="3" name="Sottotitolo 2">
            <a:extLst>
              <a:ext uri="{FF2B5EF4-FFF2-40B4-BE49-F238E27FC236}"/>
            </a:extLst>
          </p:cNvPr>
          <p:cNvSpPr>
            <a:spLocks noGrp="1"/>
          </p:cNvSpPr>
          <p:nvPr>
            <p:ph type="subTitle" idx="1"/>
          </p:nvPr>
        </p:nvSpPr>
        <p:spPr>
          <a:xfrm>
            <a:off x="585788" y="2406650"/>
            <a:ext cx="5953125" cy="822325"/>
          </a:xfrm>
        </p:spPr>
        <p:txBody>
          <a:bodyPr/>
          <a:lstStyle/>
          <a:p>
            <a:pPr fontAlgn="auto">
              <a:lnSpc>
                <a:spcPct val="150000"/>
              </a:lnSpc>
              <a:spcAft>
                <a:spcPts val="0"/>
              </a:spcAft>
              <a:buFont typeface="Arial" pitchFamily="34" charset="0"/>
              <a:buNone/>
              <a:defRPr/>
            </a:pPr>
            <a:r>
              <a:rPr lang="en-US" dirty="0"/>
              <a:t>FOLLOW US</a:t>
            </a:r>
            <a:endParaRPr lang="en-US" b="0" dirty="0"/>
          </a:p>
          <a:p>
            <a:pPr fontAlgn="auto">
              <a:lnSpc>
                <a:spcPct val="150000"/>
              </a:lnSpc>
              <a:spcAft>
                <a:spcPts val="0"/>
              </a:spcAft>
              <a:buFont typeface="Arial" pitchFamily="34" charset="0"/>
              <a:buNone/>
              <a:defRPr/>
            </a:pPr>
            <a:r>
              <a:rPr lang="en-US" b="0" dirty="0">
                <a:hlinkClick r:id="rId2"/>
              </a:rPr>
              <a:t>http://rehabilitation.cochrane.org</a:t>
            </a:r>
            <a:endParaRPr lang="en-US" b="0" dirty="0"/>
          </a:p>
          <a:p>
            <a:pPr fontAlgn="auto">
              <a:lnSpc>
                <a:spcPct val="150000"/>
              </a:lnSpc>
              <a:spcAft>
                <a:spcPts val="0"/>
              </a:spcAft>
              <a:buFont typeface="Arial" pitchFamily="34" charset="0"/>
              <a:buNone/>
              <a:defRPr/>
            </a:pPr>
            <a:r>
              <a:rPr lang="en-US" b="0" dirty="0"/>
              <a:t>@</a:t>
            </a:r>
            <a:r>
              <a:rPr lang="en-US" b="0" dirty="0" err="1"/>
              <a:t>CochraneRehab</a:t>
            </a:r>
            <a:endParaRPr lang="en-US" b="0" dirty="0"/>
          </a:p>
          <a:p>
            <a:pPr fontAlgn="auto">
              <a:lnSpc>
                <a:spcPct val="150000"/>
              </a:lnSpc>
              <a:spcAft>
                <a:spcPts val="0"/>
              </a:spcAft>
              <a:buFont typeface="Arial" pitchFamily="34" charset="0"/>
              <a:buNone/>
              <a:defRPr/>
            </a:pPr>
            <a:r>
              <a:rPr lang="en-US" b="0" dirty="0"/>
              <a:t>@</a:t>
            </a:r>
            <a:r>
              <a:rPr lang="en-US" b="0" dirty="0" err="1"/>
              <a:t>francescagimi</a:t>
            </a:r>
            <a:endParaRPr lang="en-US" b="0" dirty="0"/>
          </a:p>
          <a:p>
            <a:pPr fontAlgn="auto">
              <a:lnSpc>
                <a:spcPct val="150000"/>
              </a:lnSpc>
              <a:spcAft>
                <a:spcPts val="0"/>
              </a:spcAft>
              <a:buFont typeface="Arial" pitchFamily="34" charset="0"/>
              <a:buNone/>
              <a:defRPr/>
            </a:pPr>
            <a:endParaRPr lang="en-US" sz="1100" dirty="0"/>
          </a:p>
          <a:p>
            <a:pPr fontAlgn="auto">
              <a:lnSpc>
                <a:spcPct val="150000"/>
              </a:lnSpc>
              <a:spcAft>
                <a:spcPts val="0"/>
              </a:spcAft>
              <a:buFont typeface="Arial" pitchFamily="34" charset="0"/>
              <a:buNone/>
              <a:defRPr/>
            </a:pPr>
            <a:r>
              <a:rPr lang="en-US" dirty="0"/>
              <a:t>CONTACT US</a:t>
            </a:r>
          </a:p>
          <a:p>
            <a:pPr fontAlgn="auto">
              <a:lnSpc>
                <a:spcPct val="150000"/>
              </a:lnSpc>
              <a:spcAft>
                <a:spcPts val="0"/>
              </a:spcAft>
              <a:buFont typeface="Arial" pitchFamily="34" charset="0"/>
              <a:buNone/>
              <a:defRPr/>
            </a:pPr>
            <a:r>
              <a:rPr lang="en-US" b="0" dirty="0">
                <a:hlinkClick r:id="rId3"/>
              </a:rPr>
              <a:t>cochrane.rehabilitation@gmail.com</a:t>
            </a:r>
            <a:endParaRPr lang="en-US" b="0" dirty="0"/>
          </a:p>
          <a:p>
            <a:pPr fontAlgn="auto">
              <a:lnSpc>
                <a:spcPct val="150000"/>
              </a:lnSpc>
              <a:spcAft>
                <a:spcPts val="0"/>
              </a:spcAft>
              <a:buFont typeface="Arial" pitchFamily="34" charset="0"/>
              <a:buNone/>
              <a:defRPr/>
            </a:pPr>
            <a:r>
              <a:rPr lang="en-US" b="0" dirty="0" err="1"/>
              <a:t>francescagimigliano@gmail.com</a:t>
            </a:r>
            <a:endParaRPr lang="en-US" b="0" dirty="0"/>
          </a:p>
          <a:p>
            <a:pPr fontAlgn="auto">
              <a:spcAft>
                <a:spcPts val="0"/>
              </a:spcAft>
              <a:buFont typeface="Arial" pitchFamily="34" charset="0"/>
              <a:buNone/>
              <a:defRPr/>
            </a:pPr>
            <a:endParaRPr lang="en-GB" dirty="0"/>
          </a:p>
        </p:txBody>
      </p:sp>
      <p:pic>
        <p:nvPicPr>
          <p:cNvPr id="56323" name="Content Placeholder 3"/>
          <p:cNvPicPr>
            <a:picLocks noChangeAspect="1"/>
          </p:cNvPicPr>
          <p:nvPr/>
        </p:nvPicPr>
        <p:blipFill>
          <a:blip r:embed="rId4"/>
          <a:srcRect l="-1930" r="-1263"/>
          <a:stretch>
            <a:fillRect/>
          </a:stretch>
        </p:blipFill>
        <p:spPr bwMode="auto">
          <a:xfrm>
            <a:off x="7773988" y="928688"/>
            <a:ext cx="4010025" cy="4516437"/>
          </a:xfrm>
          <a:prstGeom prst="rect">
            <a:avLst/>
          </a:prstGeom>
          <a:noFill/>
          <a:ln w="9525">
            <a:noFill/>
            <a:miter lim="800000"/>
            <a:headEnd/>
            <a:tailEnd/>
          </a:ln>
        </p:spPr>
      </p:pic>
      <p:pic>
        <p:nvPicPr>
          <p:cNvPr id="56324" name="Picture 4"/>
          <p:cNvPicPr>
            <a:picLocks noChangeAspect="1"/>
          </p:cNvPicPr>
          <p:nvPr/>
        </p:nvPicPr>
        <p:blipFill>
          <a:blip r:embed="rId5"/>
          <a:srcRect/>
          <a:stretch>
            <a:fillRect/>
          </a:stretch>
        </p:blipFill>
        <p:spPr bwMode="auto">
          <a:xfrm>
            <a:off x="2016125" y="2351088"/>
            <a:ext cx="415925" cy="417512"/>
          </a:xfrm>
          <a:prstGeom prst="rect">
            <a:avLst/>
          </a:prstGeom>
          <a:noFill/>
          <a:ln w="9525">
            <a:noFill/>
            <a:miter lim="800000"/>
            <a:headEnd/>
            <a:tailEnd/>
          </a:ln>
        </p:spPr>
      </p:pic>
      <p:pic>
        <p:nvPicPr>
          <p:cNvPr id="56325" name="Picture 5"/>
          <p:cNvPicPr>
            <a:picLocks noChangeAspect="1"/>
          </p:cNvPicPr>
          <p:nvPr/>
        </p:nvPicPr>
        <p:blipFill>
          <a:blip r:embed="rId6"/>
          <a:srcRect/>
          <a:stretch>
            <a:fillRect/>
          </a:stretch>
        </p:blipFill>
        <p:spPr bwMode="auto">
          <a:xfrm>
            <a:off x="2493963" y="2351088"/>
            <a:ext cx="417512" cy="417512"/>
          </a:xfrm>
          <a:prstGeom prst="rect">
            <a:avLst/>
          </a:prstGeom>
          <a:noFill/>
          <a:ln w="9525">
            <a:noFill/>
            <a:miter lim="800000"/>
            <a:headEnd/>
            <a:tailEnd/>
          </a:ln>
        </p:spPr>
      </p:pic>
      <p:pic>
        <p:nvPicPr>
          <p:cNvPr id="56326" name="Picture 6"/>
          <p:cNvPicPr>
            <a:picLocks noChangeAspect="1"/>
          </p:cNvPicPr>
          <p:nvPr/>
        </p:nvPicPr>
        <p:blipFill>
          <a:blip r:embed="rId7"/>
          <a:srcRect/>
          <a:stretch>
            <a:fillRect/>
          </a:stretch>
        </p:blipFill>
        <p:spPr bwMode="auto">
          <a:xfrm>
            <a:off x="2970213" y="2330450"/>
            <a:ext cx="465137" cy="465138"/>
          </a:xfrm>
          <a:prstGeom prst="rect">
            <a:avLst/>
          </a:prstGeom>
          <a:noFill/>
          <a:ln w="9525">
            <a:noFill/>
            <a:miter lim="800000"/>
            <a:headEnd/>
            <a:tailEnd/>
          </a:ln>
        </p:spPr>
      </p:pic>
      <p:pic>
        <p:nvPicPr>
          <p:cNvPr id="56327" name="Immagine 8"/>
          <p:cNvPicPr>
            <a:picLocks noChangeAspect="1"/>
          </p:cNvPicPr>
          <p:nvPr/>
        </p:nvPicPr>
        <p:blipFill>
          <a:blip r:embed="rId8"/>
          <a:srcRect/>
          <a:stretch>
            <a:fillRect/>
          </a:stretch>
        </p:blipFill>
        <p:spPr bwMode="auto">
          <a:xfrm>
            <a:off x="3462338" y="2298700"/>
            <a:ext cx="523875" cy="523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Segnaposto contenuto 4"/>
          <p:cNvPicPr>
            <a:picLocks noChangeAspect="1"/>
          </p:cNvPicPr>
          <p:nvPr/>
        </p:nvPicPr>
        <p:blipFill>
          <a:blip r:embed="rId3"/>
          <a:srcRect/>
          <a:stretch>
            <a:fillRect/>
          </a:stretch>
        </p:blipFill>
        <p:spPr bwMode="auto">
          <a:xfrm>
            <a:off x="7443788" y="0"/>
            <a:ext cx="2749550" cy="6840538"/>
          </a:xfrm>
          <a:prstGeom prst="rect">
            <a:avLst/>
          </a:prstGeom>
          <a:noFill/>
          <a:ln w="9525">
            <a:noFill/>
            <a:miter lim="800000"/>
            <a:headEnd/>
            <a:tailEnd/>
          </a:ln>
        </p:spPr>
      </p:pic>
      <p:sp>
        <p:nvSpPr>
          <p:cNvPr id="21506" name="Rettangolo 13"/>
          <p:cNvSpPr>
            <a:spLocks noChangeArrowheads="1"/>
          </p:cNvSpPr>
          <p:nvPr/>
        </p:nvSpPr>
        <p:spPr bwMode="auto">
          <a:xfrm>
            <a:off x="9101138" y="5724525"/>
            <a:ext cx="2659062" cy="585788"/>
          </a:xfrm>
          <a:prstGeom prst="rect">
            <a:avLst/>
          </a:prstGeom>
          <a:noFill/>
          <a:ln w="38100">
            <a:solidFill>
              <a:srgbClr val="FF0000"/>
            </a:solidFill>
            <a:miter lim="800000"/>
            <a:headEnd/>
            <a:tailEnd/>
          </a:ln>
        </p:spPr>
        <p:txBody>
          <a:bodyPr>
            <a:spAutoFit/>
          </a:bodyPr>
          <a:lstStyle/>
          <a:p>
            <a:pPr algn="ctr"/>
            <a:r>
              <a:rPr lang="it-IT" sz="1600">
                <a:solidFill>
                  <a:srgbClr val="002060"/>
                </a:solidFill>
                <a:latin typeface="Source Sans Pro Semibold"/>
              </a:rPr>
              <a:t>5 studies (290 participants), 3 RCTs and 2 CCTs</a:t>
            </a:r>
          </a:p>
        </p:txBody>
      </p:sp>
      <p:grpSp>
        <p:nvGrpSpPr>
          <p:cNvPr id="21507" name="Gruppo 2"/>
          <p:cNvGrpSpPr>
            <a:grpSpLocks/>
          </p:cNvGrpSpPr>
          <p:nvPr/>
        </p:nvGrpSpPr>
        <p:grpSpPr bwMode="auto">
          <a:xfrm>
            <a:off x="17463" y="0"/>
            <a:ext cx="7229475" cy="6858000"/>
            <a:chOff x="17593" y="0"/>
            <a:chExt cx="7229204" cy="6858000"/>
          </a:xfrm>
        </p:grpSpPr>
        <p:pic>
          <p:nvPicPr>
            <p:cNvPr id="21508" name="Immagine 4"/>
            <p:cNvPicPr>
              <a:picLocks noChangeAspect="1"/>
            </p:cNvPicPr>
            <p:nvPr/>
          </p:nvPicPr>
          <p:blipFill>
            <a:blip r:embed="rId4"/>
            <a:srcRect/>
            <a:stretch>
              <a:fillRect/>
            </a:stretch>
          </p:blipFill>
          <p:spPr bwMode="auto">
            <a:xfrm>
              <a:off x="17593" y="0"/>
              <a:ext cx="7229204" cy="6858000"/>
            </a:xfrm>
            <a:prstGeom prst="rect">
              <a:avLst/>
            </a:prstGeom>
            <a:noFill/>
            <a:ln w="9525">
              <a:noFill/>
              <a:miter lim="800000"/>
              <a:headEnd/>
              <a:tailEnd/>
            </a:ln>
          </p:spPr>
        </p:pic>
        <p:sp>
          <p:nvSpPr>
            <p:cNvPr id="2" name="Rettangolo 1">
              <a:extLst>
                <a:ext uri="{FF2B5EF4-FFF2-40B4-BE49-F238E27FC236}"/>
              </a:extLst>
            </p:cNvPr>
            <p:cNvSpPr/>
            <p:nvPr/>
          </p:nvSpPr>
          <p:spPr>
            <a:xfrm>
              <a:off x="3148026" y="788988"/>
              <a:ext cx="698474" cy="369887"/>
            </a:xfrm>
            <a:prstGeom prst="rect">
              <a:avLst/>
            </a:prstGeom>
          </p:spPr>
          <p:txBody>
            <a:bodyPr wrap="none">
              <a:spAutoFit/>
            </a:bodyPr>
            <a:lstStyle/>
            <a:p>
              <a:pPr fontAlgn="auto">
                <a:spcBef>
                  <a:spcPts val="0"/>
                </a:spcBef>
                <a:spcAft>
                  <a:spcPts val="0"/>
                </a:spcAft>
                <a:defRPr/>
              </a:pPr>
              <a:r>
                <a:rPr lang="it-IT" b="1" dirty="0">
                  <a:latin typeface="+mj-lt"/>
                </a:rPr>
                <a:t>2012</a:t>
              </a: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extLst>
          </p:cNvPr>
          <p:cNvSpPr>
            <a:spLocks noGrp="1"/>
          </p:cNvSpPr>
          <p:nvPr>
            <p:ph type="title"/>
          </p:nvPr>
        </p:nvSpPr>
        <p:spPr/>
        <p:txBody>
          <a:bodyPr/>
          <a:lstStyle/>
          <a:p>
            <a:pPr fontAlgn="auto">
              <a:spcAft>
                <a:spcPts val="0"/>
              </a:spcAft>
              <a:defRPr/>
            </a:pPr>
            <a:r>
              <a:rPr lang="en-GB" sz="3200" dirty="0"/>
              <a:t>Image-guided versus blind glucocorticoid injection for shoulder pain</a:t>
            </a:r>
          </a:p>
        </p:txBody>
      </p:sp>
      <p:sp>
        <p:nvSpPr>
          <p:cNvPr id="5" name="Segnaposto contenuto 4">
            <a:extLst>
              <a:ext uri="{FF2B5EF4-FFF2-40B4-BE49-F238E27FC236}"/>
            </a:extLst>
          </p:cNvPr>
          <p:cNvSpPr>
            <a:spLocks noGrp="1"/>
          </p:cNvSpPr>
          <p:nvPr>
            <p:ph idx="1"/>
          </p:nvPr>
        </p:nvSpPr>
        <p:spPr/>
        <p:txBody>
          <a:bodyPr/>
          <a:lstStyle/>
          <a:p>
            <a:pPr fontAlgn="auto">
              <a:spcBef>
                <a:spcPts val="1134"/>
              </a:spcBef>
              <a:spcAft>
                <a:spcPts val="0"/>
              </a:spcAft>
              <a:buFont typeface="Arial" pitchFamily="34" charset="0"/>
              <a:buNone/>
              <a:defRPr/>
            </a:pPr>
            <a:r>
              <a:rPr lang="it-IT" dirty="0" err="1"/>
              <a:t>Traditionally</a:t>
            </a:r>
            <a:r>
              <a:rPr lang="it-IT" dirty="0"/>
              <a:t>, </a:t>
            </a:r>
            <a:r>
              <a:rPr lang="it-IT" dirty="0" err="1"/>
              <a:t>glucocorticoid</a:t>
            </a:r>
            <a:r>
              <a:rPr lang="it-IT" dirty="0"/>
              <a:t> </a:t>
            </a:r>
            <a:r>
              <a:rPr lang="it-IT" dirty="0" err="1"/>
              <a:t>injection</a:t>
            </a:r>
            <a:r>
              <a:rPr lang="it-IT" dirty="0"/>
              <a:t> for the treatment of </a:t>
            </a:r>
            <a:r>
              <a:rPr lang="it-IT" dirty="0" err="1"/>
              <a:t>shoulder</a:t>
            </a:r>
            <a:r>
              <a:rPr lang="it-IT" dirty="0"/>
              <a:t> </a:t>
            </a:r>
            <a:r>
              <a:rPr lang="it-IT" dirty="0" err="1"/>
              <a:t>pain</a:t>
            </a:r>
            <a:r>
              <a:rPr lang="it-IT" dirty="0"/>
              <a:t> </a:t>
            </a:r>
            <a:r>
              <a:rPr lang="it-IT" dirty="0" err="1"/>
              <a:t>has</a:t>
            </a:r>
            <a:r>
              <a:rPr lang="it-IT" dirty="0"/>
              <a:t> </a:t>
            </a:r>
            <a:r>
              <a:rPr lang="it-IT" dirty="0" err="1"/>
              <a:t>been</a:t>
            </a:r>
            <a:r>
              <a:rPr lang="it-IT" dirty="0"/>
              <a:t> </a:t>
            </a:r>
            <a:r>
              <a:rPr lang="it-IT" dirty="0" err="1"/>
              <a:t>performed</a:t>
            </a:r>
            <a:r>
              <a:rPr lang="it-IT" dirty="0"/>
              <a:t> </a:t>
            </a:r>
            <a:r>
              <a:rPr lang="it-IT" dirty="0" err="1"/>
              <a:t>guided</a:t>
            </a:r>
            <a:r>
              <a:rPr lang="it-IT" dirty="0"/>
              <a:t> by </a:t>
            </a:r>
            <a:r>
              <a:rPr lang="it-IT" dirty="0" err="1"/>
              <a:t>anatomical</a:t>
            </a:r>
            <a:r>
              <a:rPr lang="it-IT" dirty="0"/>
              <a:t> </a:t>
            </a:r>
            <a:r>
              <a:rPr lang="it-IT" dirty="0" err="1"/>
              <a:t>landmarks</a:t>
            </a:r>
            <a:r>
              <a:rPr lang="it-IT" dirty="0"/>
              <a:t> alone.</a:t>
            </a:r>
          </a:p>
          <a:p>
            <a:pPr fontAlgn="auto">
              <a:spcBef>
                <a:spcPts val="1134"/>
              </a:spcBef>
              <a:spcAft>
                <a:spcPts val="0"/>
              </a:spcAft>
              <a:buFont typeface="Arial" pitchFamily="34" charset="0"/>
              <a:buNone/>
              <a:defRPr/>
            </a:pPr>
            <a:r>
              <a:rPr lang="it-IT" dirty="0"/>
              <a:t>With the </a:t>
            </a:r>
            <a:r>
              <a:rPr lang="it-IT" dirty="0" err="1"/>
              <a:t>advent</a:t>
            </a:r>
            <a:r>
              <a:rPr lang="it-IT" dirty="0"/>
              <a:t> of </a:t>
            </a:r>
            <a:r>
              <a:rPr lang="it-IT" dirty="0" err="1"/>
              <a:t>readily</a:t>
            </a:r>
            <a:r>
              <a:rPr lang="it-IT" dirty="0"/>
              <a:t> </a:t>
            </a:r>
            <a:r>
              <a:rPr lang="it-IT" dirty="0" err="1"/>
              <a:t>available</a:t>
            </a:r>
            <a:r>
              <a:rPr lang="it-IT" dirty="0"/>
              <a:t> </a:t>
            </a:r>
            <a:r>
              <a:rPr lang="it-IT" dirty="0" err="1"/>
              <a:t>imaging</a:t>
            </a:r>
            <a:r>
              <a:rPr lang="it-IT" dirty="0"/>
              <a:t> </a:t>
            </a:r>
            <a:r>
              <a:rPr lang="it-IT" dirty="0" err="1"/>
              <a:t>tools</a:t>
            </a:r>
            <a:r>
              <a:rPr lang="it-IT" dirty="0"/>
              <a:t> </a:t>
            </a:r>
            <a:r>
              <a:rPr lang="it-IT" dirty="0" err="1"/>
              <a:t>such</a:t>
            </a:r>
            <a:r>
              <a:rPr lang="it-IT" dirty="0"/>
              <a:t> </a:t>
            </a:r>
            <a:r>
              <a:rPr lang="it-IT" dirty="0" err="1"/>
              <a:t>as</a:t>
            </a:r>
            <a:r>
              <a:rPr lang="it-IT" dirty="0"/>
              <a:t> </a:t>
            </a:r>
            <a:r>
              <a:rPr lang="it-IT" dirty="0" err="1"/>
              <a:t>ultrasound</a:t>
            </a:r>
            <a:r>
              <a:rPr lang="it-IT" dirty="0"/>
              <a:t>, image-</a:t>
            </a:r>
            <a:r>
              <a:rPr lang="it-IT" dirty="0" err="1"/>
              <a:t>guided</a:t>
            </a:r>
            <a:r>
              <a:rPr lang="it-IT" dirty="0"/>
              <a:t> </a:t>
            </a:r>
            <a:r>
              <a:rPr lang="it-IT" dirty="0" err="1"/>
              <a:t>injections</a:t>
            </a:r>
            <a:r>
              <a:rPr lang="it-IT" dirty="0"/>
              <a:t> </a:t>
            </a:r>
            <a:r>
              <a:rPr lang="it-IT" dirty="0" err="1"/>
              <a:t>have</a:t>
            </a:r>
            <a:r>
              <a:rPr lang="it-IT" dirty="0"/>
              <a:t> </a:t>
            </a:r>
            <a:r>
              <a:rPr lang="it-IT" dirty="0" err="1"/>
              <a:t>increasingly</a:t>
            </a:r>
            <a:r>
              <a:rPr lang="it-IT" dirty="0"/>
              <a:t> </a:t>
            </a:r>
            <a:r>
              <a:rPr lang="it-IT" dirty="0" err="1"/>
              <a:t>become</a:t>
            </a:r>
            <a:r>
              <a:rPr lang="it-IT" dirty="0"/>
              <a:t> </a:t>
            </a:r>
            <a:r>
              <a:rPr lang="it-IT" dirty="0" err="1"/>
              <a:t>accepted</a:t>
            </a:r>
            <a:r>
              <a:rPr lang="it-IT" dirty="0"/>
              <a:t> </a:t>
            </a:r>
            <a:r>
              <a:rPr lang="it-IT" dirty="0" err="1"/>
              <a:t>into</a:t>
            </a:r>
            <a:r>
              <a:rPr lang="it-IT" dirty="0"/>
              <a:t> routine care.</a:t>
            </a:r>
          </a:p>
          <a:p>
            <a:pPr fontAlgn="auto">
              <a:spcBef>
                <a:spcPts val="1134"/>
              </a:spcBef>
              <a:spcAft>
                <a:spcPts val="0"/>
              </a:spcAft>
              <a:buFont typeface="Arial" pitchFamily="34" charset="0"/>
              <a:buNone/>
              <a:defRPr/>
            </a:pPr>
            <a:r>
              <a:rPr lang="it-IT" b="1" dirty="0" err="1"/>
              <a:t>There</a:t>
            </a:r>
            <a:r>
              <a:rPr lang="it-IT" b="1" dirty="0"/>
              <a:t> </a:t>
            </a:r>
            <a:r>
              <a:rPr lang="it-IT" b="1" dirty="0" err="1"/>
              <a:t>is</a:t>
            </a:r>
            <a:r>
              <a:rPr lang="it-IT" b="1" dirty="0"/>
              <a:t> some </a:t>
            </a:r>
            <a:r>
              <a:rPr lang="it-IT" b="1" dirty="0" err="1"/>
              <a:t>evidence</a:t>
            </a:r>
            <a:r>
              <a:rPr lang="it-IT" b="1" dirty="0"/>
              <a:t> </a:t>
            </a:r>
            <a:r>
              <a:rPr lang="it-IT" b="1" dirty="0" err="1"/>
              <a:t>that</a:t>
            </a:r>
            <a:r>
              <a:rPr lang="it-IT" b="1" dirty="0"/>
              <a:t> the use of </a:t>
            </a:r>
            <a:r>
              <a:rPr lang="it-IT" b="1" dirty="0" err="1"/>
              <a:t>imaging</a:t>
            </a:r>
            <a:r>
              <a:rPr lang="it-IT" b="1" dirty="0"/>
              <a:t> </a:t>
            </a:r>
            <a:r>
              <a:rPr lang="it-IT" b="1" dirty="0" err="1"/>
              <a:t>improves</a:t>
            </a:r>
            <a:r>
              <a:rPr lang="it-IT" b="1" dirty="0"/>
              <a:t> </a:t>
            </a:r>
            <a:r>
              <a:rPr lang="it-IT" b="1" dirty="0" err="1"/>
              <a:t>accuracy</a:t>
            </a:r>
            <a:r>
              <a:rPr lang="it-IT" b="1" dirty="0"/>
              <a:t>, </a:t>
            </a:r>
            <a:r>
              <a:rPr lang="it-IT" b="1" dirty="0" err="1"/>
              <a:t>it</a:t>
            </a:r>
            <a:r>
              <a:rPr lang="it-IT" b="1" dirty="0"/>
              <a:t> </a:t>
            </a:r>
            <a:r>
              <a:rPr lang="it-IT" b="1" dirty="0" err="1"/>
              <a:t>is</a:t>
            </a:r>
            <a:r>
              <a:rPr lang="it-IT" b="1" dirty="0"/>
              <a:t> </a:t>
            </a:r>
            <a:r>
              <a:rPr lang="it-IT" b="1" dirty="0" err="1"/>
              <a:t>unclear</a:t>
            </a:r>
            <a:r>
              <a:rPr lang="it-IT" b="1" dirty="0"/>
              <a:t> from </a:t>
            </a:r>
            <a:r>
              <a:rPr lang="it-IT" b="1" dirty="0" err="1"/>
              <a:t>current</a:t>
            </a:r>
            <a:r>
              <a:rPr lang="it-IT" b="1" dirty="0"/>
              <a:t> </a:t>
            </a:r>
            <a:r>
              <a:rPr lang="it-IT" b="1" dirty="0" err="1"/>
              <a:t>evidence</a:t>
            </a:r>
            <a:r>
              <a:rPr lang="it-IT" b="1" dirty="0"/>
              <a:t> </a:t>
            </a:r>
            <a:r>
              <a:rPr lang="it-IT" b="1" dirty="0" err="1"/>
              <a:t>whether</a:t>
            </a:r>
            <a:r>
              <a:rPr lang="it-IT" b="1" dirty="0"/>
              <a:t> or </a:t>
            </a:r>
            <a:r>
              <a:rPr lang="it-IT" b="1" dirty="0" err="1"/>
              <a:t>not</a:t>
            </a:r>
            <a:r>
              <a:rPr lang="it-IT" b="1" dirty="0"/>
              <a:t> </a:t>
            </a:r>
            <a:r>
              <a:rPr lang="it-IT" b="1" dirty="0" err="1"/>
              <a:t>it</a:t>
            </a:r>
            <a:r>
              <a:rPr lang="it-IT" b="1" dirty="0"/>
              <a:t> </a:t>
            </a:r>
            <a:r>
              <a:rPr lang="it-IT" b="1" dirty="0" err="1"/>
              <a:t>improves</a:t>
            </a:r>
            <a:r>
              <a:rPr lang="it-IT" b="1" dirty="0"/>
              <a:t> </a:t>
            </a:r>
            <a:r>
              <a:rPr lang="it-IT" b="1" dirty="0" err="1"/>
              <a:t>patient-relevant</a:t>
            </a:r>
            <a:r>
              <a:rPr lang="it-IT" b="1" dirty="0"/>
              <a:t> </a:t>
            </a:r>
            <a:r>
              <a:rPr lang="it-IT" b="1" dirty="0" err="1"/>
              <a:t>outcomes</a:t>
            </a:r>
            <a:r>
              <a:rPr lang="it-IT" b="1" dirty="0"/>
              <a:t>.</a:t>
            </a:r>
          </a:p>
          <a:p>
            <a:pPr fontAlgn="auto">
              <a:spcBef>
                <a:spcPts val="1134"/>
              </a:spcBef>
              <a:spcAft>
                <a:spcPts val="0"/>
              </a:spcAft>
              <a:buFont typeface="Arial" pitchFamily="34" charset="0"/>
              <a:buNone/>
              <a:defRPr/>
            </a:pPr>
            <a:r>
              <a:rPr lang="it-IT" dirty="0"/>
              <a:t>The </a:t>
            </a:r>
            <a:r>
              <a:rPr lang="it-IT" dirty="0" err="1"/>
              <a:t>aim</a:t>
            </a:r>
            <a:r>
              <a:rPr lang="it-IT" dirty="0"/>
              <a:t> of </a:t>
            </a:r>
            <a:r>
              <a:rPr lang="it-IT" dirty="0" err="1"/>
              <a:t>this</a:t>
            </a:r>
            <a:r>
              <a:rPr lang="it-IT" dirty="0"/>
              <a:t> </a:t>
            </a:r>
            <a:r>
              <a:rPr lang="it-IT" dirty="0" err="1"/>
              <a:t>review</a:t>
            </a:r>
            <a:r>
              <a:rPr lang="it-IT" dirty="0"/>
              <a:t> </a:t>
            </a:r>
            <a:r>
              <a:rPr lang="it-IT" dirty="0" err="1"/>
              <a:t>was</a:t>
            </a:r>
            <a:r>
              <a:rPr lang="it-IT" dirty="0"/>
              <a:t> to </a:t>
            </a:r>
            <a:r>
              <a:rPr lang="it-IT" dirty="0" err="1"/>
              <a:t>assess</a:t>
            </a:r>
            <a:r>
              <a:rPr lang="it-IT" dirty="0"/>
              <a:t> </a:t>
            </a:r>
            <a:r>
              <a:rPr lang="it-IT" dirty="0" err="1"/>
              <a:t>whether</a:t>
            </a:r>
            <a:r>
              <a:rPr lang="it-IT" dirty="0"/>
              <a:t> image-</a:t>
            </a:r>
            <a:r>
              <a:rPr lang="it-IT" dirty="0" err="1"/>
              <a:t>guided</a:t>
            </a:r>
            <a:r>
              <a:rPr lang="it-IT" dirty="0"/>
              <a:t> </a:t>
            </a:r>
            <a:r>
              <a:rPr lang="it-IT" dirty="0" err="1"/>
              <a:t>glucocorticoid</a:t>
            </a:r>
            <a:r>
              <a:rPr lang="it-IT" dirty="0"/>
              <a:t> </a:t>
            </a:r>
            <a:r>
              <a:rPr lang="it-IT" dirty="0" err="1"/>
              <a:t>injections</a:t>
            </a:r>
            <a:r>
              <a:rPr lang="it-IT" dirty="0"/>
              <a:t> </a:t>
            </a:r>
            <a:r>
              <a:rPr lang="it-IT" dirty="0" err="1"/>
              <a:t>improve</a:t>
            </a:r>
            <a:r>
              <a:rPr lang="it-IT" dirty="0"/>
              <a:t> </a:t>
            </a:r>
            <a:r>
              <a:rPr lang="it-IT" dirty="0" err="1"/>
              <a:t>patient-relevant</a:t>
            </a:r>
            <a:r>
              <a:rPr lang="it-IT" dirty="0"/>
              <a:t> </a:t>
            </a:r>
            <a:r>
              <a:rPr lang="it-IT" dirty="0" err="1"/>
              <a:t>outcomes</a:t>
            </a:r>
            <a:r>
              <a:rPr lang="it-IT" dirty="0"/>
              <a:t> </a:t>
            </a:r>
            <a:r>
              <a:rPr lang="it-IT" dirty="0" err="1"/>
              <a:t>compared</a:t>
            </a:r>
            <a:r>
              <a:rPr lang="it-IT" dirty="0"/>
              <a:t> to </a:t>
            </a:r>
            <a:r>
              <a:rPr lang="it-IT" dirty="0" err="1"/>
              <a:t>landmark-guided</a:t>
            </a:r>
            <a:r>
              <a:rPr lang="it-IT" dirty="0"/>
              <a:t> or </a:t>
            </a:r>
            <a:r>
              <a:rPr lang="it-IT" dirty="0" err="1"/>
              <a:t>systemic</a:t>
            </a:r>
            <a:r>
              <a:rPr lang="it-IT" dirty="0"/>
              <a:t> </a:t>
            </a:r>
            <a:r>
              <a:rPr lang="it-IT" dirty="0" err="1"/>
              <a:t>intramuscular</a:t>
            </a:r>
            <a:r>
              <a:rPr lang="it-IT" dirty="0"/>
              <a:t> </a:t>
            </a:r>
            <a:r>
              <a:rPr lang="it-IT" dirty="0" err="1"/>
              <a:t>injections</a:t>
            </a:r>
            <a:r>
              <a:rPr lang="it-IT" dirty="0"/>
              <a:t> in </a:t>
            </a:r>
            <a:r>
              <a:rPr lang="it-IT" dirty="0" err="1"/>
              <a:t>patients</a:t>
            </a:r>
            <a:r>
              <a:rPr lang="it-IT" dirty="0"/>
              <a:t> with </a:t>
            </a:r>
            <a:r>
              <a:rPr lang="it-IT" dirty="0" err="1"/>
              <a:t>shoulder</a:t>
            </a:r>
            <a:r>
              <a:rPr lang="it-IT" dirty="0"/>
              <a:t> </a:t>
            </a:r>
            <a:r>
              <a:rPr lang="it-IT" dirty="0" err="1"/>
              <a:t>pain</a:t>
            </a:r>
            <a:r>
              <a:rPr lang="it-IT" dirty="0"/>
              <a:t>.</a:t>
            </a:r>
          </a:p>
          <a:p>
            <a:pPr fontAlgn="auto">
              <a:spcBef>
                <a:spcPts val="1134"/>
              </a:spcBef>
              <a:spcAft>
                <a:spcPts val="0"/>
              </a:spcAft>
              <a:buFont typeface="Arial" pitchFamily="34" charset="0"/>
              <a:buNone/>
              <a:defRPr/>
            </a:pPr>
            <a:endParaRPr lang="en-GB" dirty="0"/>
          </a:p>
        </p:txBody>
      </p:sp>
      <p:pic>
        <p:nvPicPr>
          <p:cNvPr id="23555" name="Shape 199"/>
          <p:cNvPicPr preferRelativeResize="0">
            <a:picLocks noChangeAspect="1" noChangeArrowheads="1"/>
          </p:cNvPicPr>
          <p:nvPr/>
        </p:nvPicPr>
        <p:blipFill>
          <a:blip r:embed="rId3"/>
          <a:srcRect/>
          <a:stretch>
            <a:fillRect/>
          </a:stretch>
        </p:blipFill>
        <p:spPr bwMode="auto">
          <a:xfrm>
            <a:off x="76200" y="3290888"/>
            <a:ext cx="439738" cy="468312"/>
          </a:xfrm>
          <a:prstGeom prst="rect">
            <a:avLst/>
          </a:prstGeom>
          <a:noFill/>
          <a:ln w="9525">
            <a:noFill/>
            <a:miter lim="800000"/>
            <a:headEnd/>
            <a:tailEnd/>
          </a:ln>
        </p:spPr>
      </p:pic>
      <p:pic>
        <p:nvPicPr>
          <p:cNvPr id="23556" name="Immagine 6"/>
          <p:cNvPicPr>
            <a:picLocks noChangeAspect="1"/>
          </p:cNvPicPr>
          <p:nvPr/>
        </p:nvPicPr>
        <p:blipFill>
          <a:blip r:embed="rId4"/>
          <a:srcRect/>
          <a:stretch>
            <a:fillRect/>
          </a:stretch>
        </p:blipFill>
        <p:spPr bwMode="auto">
          <a:xfrm>
            <a:off x="123825" y="5084763"/>
            <a:ext cx="439738" cy="427037"/>
          </a:xfrm>
          <a:prstGeom prst="rect">
            <a:avLst/>
          </a:prstGeom>
          <a:noFill/>
          <a:ln w="9525">
            <a:noFill/>
            <a:miter lim="800000"/>
            <a:headEnd/>
            <a:tailEnd/>
          </a:ln>
        </p:spPr>
      </p:pic>
      <p:pic>
        <p:nvPicPr>
          <p:cNvPr id="23557" name="Picture 5" descr="Immagine correlata"/>
          <p:cNvPicPr>
            <a:picLocks noChangeAspect="1" noChangeArrowheads="1"/>
          </p:cNvPicPr>
          <p:nvPr/>
        </p:nvPicPr>
        <p:blipFill>
          <a:blip r:embed="rId5"/>
          <a:srcRect/>
          <a:stretch>
            <a:fillRect/>
          </a:stretch>
        </p:blipFill>
        <p:spPr bwMode="auto">
          <a:xfrm>
            <a:off x="9029700" y="1052513"/>
            <a:ext cx="2992438" cy="2376487"/>
          </a:xfrm>
          <a:prstGeom prst="rect">
            <a:avLst/>
          </a:prstGeom>
          <a:noFill/>
          <a:ln w="9525">
            <a:noFill/>
            <a:miter lim="800000"/>
            <a:headEnd/>
            <a:tailEnd/>
          </a:ln>
        </p:spPr>
      </p:pic>
      <p:pic>
        <p:nvPicPr>
          <p:cNvPr id="23558" name="Immagine 1"/>
          <p:cNvPicPr>
            <a:picLocks noChangeAspect="1"/>
          </p:cNvPicPr>
          <p:nvPr/>
        </p:nvPicPr>
        <p:blipFill>
          <a:blip r:embed="rId6"/>
          <a:srcRect/>
          <a:stretch>
            <a:fillRect/>
          </a:stretch>
        </p:blipFill>
        <p:spPr bwMode="auto">
          <a:xfrm>
            <a:off x="8975725" y="4914900"/>
            <a:ext cx="3052763" cy="114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Segnaposto contenuto 7"/>
          <p:cNvPicPr>
            <a:picLocks noChangeAspect="1"/>
          </p:cNvPicPr>
          <p:nvPr/>
        </p:nvPicPr>
        <p:blipFill>
          <a:blip r:embed="rId3"/>
          <a:srcRect/>
          <a:stretch>
            <a:fillRect/>
          </a:stretch>
        </p:blipFill>
        <p:spPr bwMode="auto">
          <a:xfrm>
            <a:off x="9655175" y="1957388"/>
            <a:ext cx="2486025" cy="3910012"/>
          </a:xfrm>
          <a:prstGeom prst="rect">
            <a:avLst/>
          </a:prstGeom>
          <a:noFill/>
          <a:ln w="9525">
            <a:noFill/>
            <a:miter lim="800000"/>
            <a:headEnd/>
            <a:tailEnd/>
          </a:ln>
        </p:spPr>
      </p:pic>
      <p:graphicFrame>
        <p:nvGraphicFramePr>
          <p:cNvPr id="25661" name="Group 61"/>
          <p:cNvGraphicFramePr>
            <a:graphicFrameLocks noGrp="1"/>
          </p:cNvGraphicFramePr>
          <p:nvPr>
            <p:ph idx="1"/>
          </p:nvPr>
        </p:nvGraphicFramePr>
        <p:xfrm>
          <a:off x="100013" y="1092200"/>
          <a:ext cx="9480550" cy="5468938"/>
        </p:xfrm>
        <a:graphic>
          <a:graphicData uri="http://schemas.openxmlformats.org/drawingml/2006/table">
            <a:tbl>
              <a:tblPr/>
              <a:tblGrid>
                <a:gridCol w="801687"/>
                <a:gridCol w="388938"/>
                <a:gridCol w="1657350"/>
                <a:gridCol w="1658937"/>
                <a:gridCol w="1657350"/>
                <a:gridCol w="1658938"/>
                <a:gridCol w="1657350"/>
              </a:tblGrid>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800" b="0" i="0" u="none" strike="noStrike" cap="none" normalizeH="0" baseline="0" smtClean="0">
                        <a:ln>
                          <a:noFill/>
                        </a:ln>
                        <a:solidFill>
                          <a:schemeClr val="tx1"/>
                        </a:solidFill>
                        <a:effectLst/>
                        <a:latin typeface="Source Sans Pro Semibold"/>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1" i="0" u="none" strike="noStrike" cap="none" normalizeH="0" baseline="0" smtClean="0">
                          <a:ln>
                            <a:noFill/>
                          </a:ln>
                          <a:solidFill>
                            <a:schemeClr val="tx1"/>
                          </a:solidFill>
                          <a:effectLst/>
                          <a:latin typeface="Source Sans Pro Semibold"/>
                        </a:rPr>
                        <a:t>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1" i="0" u="none" strike="noStrike" cap="none" normalizeH="0" baseline="0" smtClean="0">
                          <a:ln>
                            <a:noFill/>
                          </a:ln>
                          <a:solidFill>
                            <a:schemeClr val="tx1"/>
                          </a:solidFill>
                          <a:effectLst/>
                          <a:latin typeface="Source Sans Pro Semibold"/>
                        </a:rPr>
                        <a:t>Study population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1" i="0" u="none" strike="noStrike" cap="none" normalizeH="0" baseline="0" smtClean="0">
                          <a:ln>
                            <a:noFill/>
                          </a:ln>
                          <a:solidFill>
                            <a:schemeClr val="tx1"/>
                          </a:solidFill>
                          <a:effectLst/>
                          <a:latin typeface="Source Sans Pro Semibold"/>
                        </a:rPr>
                        <a:t>US-guided injection </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1" i="0" u="none" strike="noStrike" cap="none" normalizeH="0" baseline="0" smtClean="0">
                          <a:ln>
                            <a:noFill/>
                          </a:ln>
                          <a:solidFill>
                            <a:schemeClr val="tx1"/>
                          </a:solidFill>
                          <a:effectLst/>
                          <a:latin typeface="Source Sans Pro Semibold"/>
                        </a:rPr>
                        <a:t>(group 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1" i="0" u="none" strike="noStrike" cap="none" normalizeH="0" baseline="0" smtClean="0">
                          <a:ln>
                            <a:noFill/>
                          </a:ln>
                          <a:solidFill>
                            <a:schemeClr val="tx1"/>
                          </a:solidFill>
                          <a:effectLst/>
                          <a:latin typeface="Source Sans Pro Semibold"/>
                        </a:rPr>
                        <a:t>Landmark-guided injection</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1" i="0" u="none" strike="noStrike" cap="none" normalizeH="0" baseline="0" smtClean="0">
                          <a:ln>
                            <a:noFill/>
                          </a:ln>
                          <a:solidFill>
                            <a:schemeClr val="tx1"/>
                          </a:solidFill>
                          <a:effectLst/>
                          <a:latin typeface="Source Sans Pro Semibold"/>
                        </a:rPr>
                        <a:t>(group B)</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1" i="0" u="none" strike="noStrike" cap="none" normalizeH="0" baseline="0" smtClean="0">
                          <a:ln>
                            <a:noFill/>
                          </a:ln>
                          <a:solidFill>
                            <a:schemeClr val="tx1"/>
                          </a:solidFill>
                          <a:effectLst/>
                          <a:latin typeface="Source Sans Pro Semibold"/>
                        </a:rPr>
                        <a:t>Injection Content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1" i="0" u="none" strike="noStrike" cap="none" normalizeH="0" baseline="0" smtClean="0">
                          <a:ln>
                            <a:noFill/>
                          </a:ln>
                          <a:solidFill>
                            <a:schemeClr val="tx1"/>
                          </a:solidFill>
                          <a:effectLst/>
                          <a:latin typeface="Source Sans Pro Semibold"/>
                        </a:rPr>
                        <a:t>Outcome(s)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Chen, 2006 (Taiwan) CCT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40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US-confirmed subacromial bursitis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Subacromial bursa by 1 experienced physician using US probes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rgbClr val="000000"/>
                          </a:solidFill>
                          <a:effectLst/>
                          <a:latin typeface="Source Sans Pro Semibold"/>
                        </a:rPr>
                        <a:t>Subacromial bursa by 1 experienced physician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800" b="0" i="0" u="none" strike="noStrike" cap="none" normalizeH="0" baseline="0" smtClean="0">
                        <a:ln>
                          <a:noFill/>
                        </a:ln>
                        <a:solidFill>
                          <a:schemeClr val="tx1"/>
                        </a:solidFill>
                        <a:effectLst/>
                        <a:latin typeface="Source Sans Pro Semibold"/>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Both groups: 1ml betamethasone and 1 ml lignocaine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ROM abduction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1" i="0" u="none" strike="noStrike" cap="none" normalizeH="0" baseline="0" smtClean="0">
                          <a:ln>
                            <a:noFill/>
                          </a:ln>
                          <a:solidFill>
                            <a:schemeClr val="tx1"/>
                          </a:solidFill>
                          <a:effectLst/>
                          <a:latin typeface="Source Sans Pro Semibold"/>
                        </a:rPr>
                        <a:t>Ekberg, 2009 (Norway) RCT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106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Rotator cuff disease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Subacromial bursa by 1 physician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1" i="0" u="none" strike="noStrike" cap="none" normalizeH="0" baseline="0" smtClean="0">
                          <a:ln>
                            <a:noFill/>
                          </a:ln>
                          <a:solidFill>
                            <a:schemeClr val="tx1"/>
                          </a:solidFill>
                          <a:effectLst/>
                          <a:latin typeface="Source Sans Pro Semibold"/>
                        </a:rPr>
                        <a:t>Intramuscular injection upper gluteal region by same physician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Group A: 2ml triamcinolone &amp; 5 ml lidocaine to subacromial bursa and 4 ml lidocaine to gluteal</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Group B: 5 ml lidocaine to subacromial bursa and 2ml triamcinolone and 2 ml lidocaine to gluteal</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SPADI</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Western Ontario Rotator Cuff Index</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Active ROM abduction and flexion</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Self-assessment of change in main complaint</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Pain at rest and during activity</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Adverse events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1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Lee, 2009 (South Korea) CCT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43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Adhesive capsulitis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Intraarticular injection into glenohumeral joint by 1 experienced physician in US-guided shoulder injections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Intraarticular injection into glenohumeral joint by 1 experienced physician in anatomic landmark-guided shoulder injections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Both groups: 0.5 ml triamcinolone and 1.5 ml 2% lidocaine and 3 ml normal saline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Pain in daytimeand before sleep</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Passive </a:t>
                      </a:r>
                      <a:r>
                        <a:rPr kumimoji="0" lang="it-IT" sz="800" b="0" i="0" u="none" strike="noStrike" cap="none" normalizeH="0" baseline="0" smtClean="0">
                          <a:ln>
                            <a:noFill/>
                          </a:ln>
                          <a:solidFill>
                            <a:schemeClr val="tx1"/>
                          </a:solidFill>
                          <a:effectLst/>
                          <a:latin typeface="Source Sans Pro Semibold"/>
                        </a:rPr>
                        <a:t>shoulder ROM</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800" b="0" i="0" u="none" strike="noStrike" cap="none" normalizeH="0" baseline="0" smtClean="0">
                          <a:ln>
                            <a:noFill/>
                          </a:ln>
                          <a:solidFill>
                            <a:schemeClr val="tx1"/>
                          </a:solidFill>
                          <a:effectLst/>
                          <a:latin typeface="Source Sans Pro Semibold"/>
                        </a:rPr>
                        <a:t>Functional activities of the shoulder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Naredo 2004 (Spain) RCT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41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800" b="0" i="0" u="none" strike="noStrike" cap="none" normalizeH="0" baseline="0" smtClean="0">
                          <a:ln>
                            <a:noFill/>
                          </a:ln>
                          <a:solidFill>
                            <a:schemeClr val="tx1"/>
                          </a:solidFill>
                          <a:effectLst/>
                          <a:latin typeface="Source Sans Pro Semibold"/>
                        </a:rPr>
                        <a:t>‘Periarticular disorders’ (impingement syndrome rotator cuff lesions, subacromial-subdeltoid bursitis and/or biceps tendon abnormalities)</a:t>
                      </a:r>
                      <a:endParaRPr kumimoji="0" lang="en-GB" sz="800" b="0" i="0" u="none" strike="noStrike" cap="none" normalizeH="0" baseline="0" smtClean="0">
                        <a:ln>
                          <a:noFill/>
                        </a:ln>
                        <a:solidFill>
                          <a:schemeClr val="tx1"/>
                        </a:solidFill>
                        <a:effectLst/>
                        <a:latin typeface="Source Sans Pro Semibold"/>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800" b="0" i="0" u="none" strike="noStrike" cap="none" normalizeH="0" baseline="0" smtClean="0">
                          <a:ln>
                            <a:noFill/>
                          </a:ln>
                          <a:solidFill>
                            <a:schemeClr val="tx1"/>
                          </a:solidFill>
                          <a:effectLst/>
                          <a:latin typeface="Source Sans Pro Semibold"/>
                        </a:rPr>
                        <a:t>Either subacromial-subdeltoid bursa, biceps tendon sheath or rotator cuff calcifications according to ultrasound findings by single rheumatologists experienced in ultrasound</a:t>
                      </a:r>
                      <a:endParaRPr kumimoji="0" lang="en-GB" sz="800" b="0" i="0" u="none" strike="noStrike" cap="none" normalizeH="0" baseline="0" smtClean="0">
                        <a:ln>
                          <a:noFill/>
                        </a:ln>
                        <a:solidFill>
                          <a:schemeClr val="tx1"/>
                        </a:solidFill>
                        <a:effectLst/>
                        <a:latin typeface="Source Sans Pro Semibold"/>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800" b="0" i="0" u="none" strike="noStrike" cap="none" normalizeH="0" baseline="0" smtClean="0">
                          <a:ln>
                            <a:noFill/>
                          </a:ln>
                          <a:solidFill>
                            <a:schemeClr val="tx1"/>
                          </a:solidFill>
                          <a:effectLst/>
                          <a:latin typeface="Source Sans Pro Semibold"/>
                        </a:rPr>
                        <a:t>Subacromial space by same rheumatologist</a:t>
                      </a:r>
                      <a:endParaRPr kumimoji="0" lang="en-GB" sz="800" b="0" i="0" u="none" strike="noStrike" cap="none" normalizeH="0" baseline="0" smtClean="0">
                        <a:ln>
                          <a:noFill/>
                        </a:ln>
                        <a:solidFill>
                          <a:schemeClr val="tx1"/>
                        </a:solidFill>
                        <a:effectLst/>
                        <a:latin typeface="Source Sans Pro Semibold"/>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800" b="0" i="0" u="none" strike="noStrike" cap="none" normalizeH="0" baseline="0" smtClean="0">
                          <a:ln>
                            <a:noFill/>
                          </a:ln>
                          <a:solidFill>
                            <a:schemeClr val="tx1"/>
                          </a:solidFill>
                          <a:effectLst/>
                          <a:latin typeface="Source Sans Pro Semibold"/>
                        </a:rPr>
                        <a:t>Bother groups received 20mg triamcinolone</a:t>
                      </a:r>
                      <a:endParaRPr kumimoji="0" lang="en-GB" sz="800" b="0" i="0" u="none" strike="noStrike" cap="none" normalizeH="0" baseline="0" smtClean="0">
                        <a:ln>
                          <a:noFill/>
                        </a:ln>
                        <a:solidFill>
                          <a:schemeClr val="tx1"/>
                        </a:solidFill>
                        <a:effectLst/>
                        <a:latin typeface="Source Sans Pro Semibold"/>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800" b="0" i="0" u="none" strike="noStrike" cap="none" normalizeH="0" baseline="0" smtClean="0">
                          <a:ln>
                            <a:noFill/>
                          </a:ln>
                          <a:solidFill>
                            <a:schemeClr val="tx1"/>
                          </a:solidFill>
                          <a:effectLst/>
                          <a:latin typeface="Source Sans Pro Semibold"/>
                        </a:rPr>
                        <a:t>Pain in previous week</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800" b="0" i="0" u="none" strike="noStrike" cap="none" normalizeH="0" baseline="0" smtClean="0">
                          <a:ln>
                            <a:noFill/>
                          </a:ln>
                          <a:solidFill>
                            <a:schemeClr val="tx1"/>
                          </a:solidFill>
                          <a:effectLst/>
                          <a:latin typeface="Source Sans Pro Semibold"/>
                        </a:rPr>
                        <a:t>Shoulder Function Assessment (SFA) scale</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800" b="0" i="0" u="none" strike="noStrike" cap="none" normalizeH="0" baseline="0" smtClean="0">
                          <a:ln>
                            <a:noFill/>
                          </a:ln>
                          <a:solidFill>
                            <a:schemeClr val="tx1"/>
                          </a:solidFill>
                          <a:effectLst/>
                          <a:latin typeface="Source Sans Pro Semibold"/>
                        </a:rPr>
                        <a:t>Presence of nocturnal pain</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800" b="0" i="0" u="none" strike="noStrike" cap="none" normalizeH="0" baseline="0" smtClean="0">
                          <a:ln>
                            <a:noFill/>
                          </a:ln>
                          <a:solidFill>
                            <a:schemeClr val="tx1"/>
                          </a:solidFill>
                          <a:effectLst/>
                          <a:latin typeface="Source Sans Pro Semibold"/>
                        </a:rPr>
                        <a:t>Intake of NSAIDs</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800" b="0" i="0" u="none" strike="noStrike" cap="none" normalizeH="0" baseline="0" smtClean="0">
                          <a:ln>
                            <a:noFill/>
                          </a:ln>
                          <a:solidFill>
                            <a:schemeClr val="tx1"/>
                          </a:solidFill>
                          <a:effectLst/>
                          <a:latin typeface="Source Sans Pro Semibold"/>
                        </a:rPr>
                        <a:t>Number of participants 50% improvement in pain</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800" b="0" i="0" u="none" strike="noStrike" cap="none" normalizeH="0" baseline="0" smtClean="0">
                          <a:ln>
                            <a:noFill/>
                          </a:ln>
                          <a:solidFill>
                            <a:schemeClr val="tx1"/>
                          </a:solidFill>
                          <a:effectLst/>
                          <a:latin typeface="Source Sans Pro Semibold"/>
                        </a:rPr>
                        <a:t>Number of participants 50% improvement in SFA score</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800" b="0" i="0" u="none" strike="noStrike" cap="none" normalizeH="0" baseline="0" smtClean="0">
                          <a:ln>
                            <a:noFill/>
                          </a:ln>
                          <a:solidFill>
                            <a:schemeClr val="tx1"/>
                          </a:solidFill>
                          <a:effectLst/>
                          <a:latin typeface="Source Sans Pro Semibold"/>
                        </a:rPr>
                        <a:t>Active and passive shoulder ROM</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Adverse events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Ucuncu 2009</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(Turkey)</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RCT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800" b="0" i="0" u="none" strike="noStrike" cap="none" normalizeH="0" baseline="0" smtClean="0">
                        <a:ln>
                          <a:noFill/>
                        </a:ln>
                        <a:solidFill>
                          <a:schemeClr val="tx1"/>
                        </a:solidFill>
                        <a:effectLst/>
                        <a:latin typeface="Source Sans Pro Semibold"/>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smtClean="0">
                          <a:ln>
                            <a:noFill/>
                          </a:ln>
                          <a:solidFill>
                            <a:schemeClr val="tx1"/>
                          </a:solidFill>
                          <a:effectLst/>
                          <a:latin typeface="Source Sans Pro Semibold"/>
                        </a:rPr>
                        <a:t>60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800" b="0" i="0" u="none" strike="noStrike" cap="none" normalizeH="0" baseline="0" smtClean="0">
                          <a:ln>
                            <a:noFill/>
                          </a:ln>
                          <a:solidFill>
                            <a:schemeClr val="tx1"/>
                          </a:solidFill>
                          <a:effectLst/>
                          <a:latin typeface="Source Sans Pro Semibold"/>
                        </a:rPr>
                        <a:t>‘Soft‐tissue lesions’ (acromioclavicular degeneration, rotator cuff lesions (rupture, partial rupture, tendinosis, impingement, calcification), fluid accumulation or partial rupture of biceps tendon and bursitis (subdeltoid, subacromial)</a:t>
                      </a:r>
                      <a:endParaRPr kumimoji="0" lang="en-GB" sz="800" b="0" i="0" u="none" strike="noStrike" cap="none" normalizeH="0" baseline="0" smtClean="0">
                        <a:ln>
                          <a:noFill/>
                        </a:ln>
                        <a:solidFill>
                          <a:schemeClr val="tx1"/>
                        </a:solidFill>
                        <a:effectLst/>
                        <a:latin typeface="Source Sans Pro Semibold"/>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800" b="0" i="0" u="none" strike="noStrike" cap="none" normalizeH="0" baseline="0" smtClean="0">
                          <a:ln>
                            <a:noFill/>
                          </a:ln>
                          <a:solidFill>
                            <a:schemeClr val="tx1"/>
                          </a:solidFill>
                          <a:effectLst/>
                          <a:latin typeface="Source Sans Pro Semibold"/>
                        </a:rPr>
                        <a:t>‘Perilesionally’ and ‘intralesionally’; personnel not specified</a:t>
                      </a:r>
                      <a:endParaRPr kumimoji="0" lang="en-GB" sz="800" b="0" i="0" u="none" strike="noStrike" cap="none" normalizeH="0" baseline="0" smtClean="0">
                        <a:ln>
                          <a:noFill/>
                        </a:ln>
                        <a:solidFill>
                          <a:schemeClr val="tx1"/>
                        </a:solidFill>
                        <a:effectLst/>
                        <a:latin typeface="Source Sans Pro Semibold"/>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800" b="0" i="0" u="none" strike="noStrike" cap="none" normalizeH="0" baseline="0" smtClean="0">
                          <a:ln>
                            <a:noFill/>
                          </a:ln>
                          <a:solidFill>
                            <a:schemeClr val="tx1"/>
                          </a:solidFill>
                          <a:effectLst/>
                          <a:latin typeface="Source Sans Pro Semibold"/>
                        </a:rPr>
                        <a:t>Subacromial region; personnel not specified</a:t>
                      </a:r>
                      <a:endParaRPr kumimoji="0" lang="en-GB" sz="800" b="0" i="0" u="none" strike="noStrike" cap="none" normalizeH="0" baseline="0" smtClean="0">
                        <a:ln>
                          <a:noFill/>
                        </a:ln>
                        <a:solidFill>
                          <a:schemeClr val="tx1"/>
                        </a:solidFill>
                        <a:effectLst/>
                        <a:latin typeface="Source Sans Pro Semibold"/>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800" b="0" i="0" u="none" strike="noStrike" cap="none" normalizeH="0" baseline="0" smtClean="0">
                          <a:ln>
                            <a:noFill/>
                          </a:ln>
                          <a:solidFill>
                            <a:schemeClr val="tx1"/>
                          </a:solidFill>
                          <a:effectLst/>
                          <a:latin typeface="Source Sans Pro Semibold"/>
                        </a:rPr>
                        <a:t>Both groups received 1ml (40mg) triamcinolone and 1ml 1% lidocaine</a:t>
                      </a:r>
                      <a:endParaRPr kumimoji="0" lang="en-GB" sz="800" b="0" i="0" u="none" strike="noStrike" cap="none" normalizeH="0" baseline="0" smtClean="0">
                        <a:ln>
                          <a:noFill/>
                        </a:ln>
                        <a:solidFill>
                          <a:schemeClr val="tx1"/>
                        </a:solidFill>
                        <a:effectLst/>
                        <a:latin typeface="Source Sans Pro Semibold"/>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800" b="0" i="0" u="none" strike="noStrike" cap="none" normalizeH="0" baseline="0" smtClean="0">
                          <a:ln>
                            <a:noFill/>
                          </a:ln>
                          <a:solidFill>
                            <a:schemeClr val="tx1"/>
                          </a:solidFill>
                          <a:effectLst/>
                          <a:latin typeface="Source Sans Pro Semibold"/>
                        </a:rPr>
                        <a:t>Pain</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800" b="0" i="0" u="none" strike="noStrike" cap="none" normalizeH="0" baseline="0" smtClean="0">
                          <a:ln>
                            <a:noFill/>
                          </a:ln>
                          <a:solidFill>
                            <a:schemeClr val="tx1"/>
                          </a:solidFill>
                          <a:effectLst/>
                          <a:latin typeface="Source Sans Pro Semibold"/>
                        </a:rPr>
                        <a:t>Constant score</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800" b="0" i="0" u="none" strike="noStrike" cap="none" normalizeH="0" baseline="0" smtClean="0">
                          <a:ln>
                            <a:noFill/>
                          </a:ln>
                          <a:solidFill>
                            <a:schemeClr val="tx1"/>
                          </a:solidFill>
                          <a:effectLst/>
                          <a:latin typeface="Source Sans Pro Semibold"/>
                        </a:rPr>
                        <a:t>Active and passive ROM abduction and flexion</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800" b="0" i="0" u="none" strike="noStrike" cap="none" normalizeH="0" baseline="0" smtClean="0">
                          <a:ln>
                            <a:noFill/>
                          </a:ln>
                          <a:solidFill>
                            <a:schemeClr val="tx1"/>
                          </a:solidFill>
                          <a:effectLst/>
                          <a:latin typeface="Source Sans Pro Semibold"/>
                        </a:rPr>
                        <a:t>Adverse events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extLst>
          </p:cNvPr>
          <p:cNvSpPr>
            <a:spLocks noGrp="1"/>
          </p:cNvSpPr>
          <p:nvPr>
            <p:ph type="title"/>
          </p:nvPr>
        </p:nvSpPr>
        <p:spPr/>
        <p:txBody>
          <a:bodyPr/>
          <a:lstStyle/>
          <a:p>
            <a:pPr fontAlgn="auto">
              <a:spcAft>
                <a:spcPts val="0"/>
              </a:spcAft>
              <a:defRPr/>
            </a:pPr>
            <a:r>
              <a:rPr lang="en-GB" dirty="0"/>
              <a:t>Summary of findings - pain</a:t>
            </a:r>
          </a:p>
        </p:txBody>
      </p:sp>
      <p:pic>
        <p:nvPicPr>
          <p:cNvPr id="27650" name="Segnaposto contenuto 6"/>
          <p:cNvPicPr>
            <a:picLocks noGrp="1" noChangeAspect="1"/>
          </p:cNvPicPr>
          <p:nvPr>
            <p:ph idx="1"/>
          </p:nvPr>
        </p:nvPicPr>
        <p:blipFill>
          <a:blip r:embed="rId3"/>
          <a:srcRect/>
          <a:stretch>
            <a:fillRect/>
          </a:stretch>
        </p:blipFill>
        <p:spPr bwMode="auto">
          <a:xfrm>
            <a:off x="563563" y="2028825"/>
            <a:ext cx="8459787" cy="4702175"/>
          </a:xfrm>
        </p:spPr>
      </p:pic>
      <p:pic>
        <p:nvPicPr>
          <p:cNvPr id="27651" name="Immagine 2"/>
          <p:cNvPicPr>
            <a:picLocks noChangeAspect="1"/>
          </p:cNvPicPr>
          <p:nvPr/>
        </p:nvPicPr>
        <p:blipFill>
          <a:blip r:embed="rId4"/>
          <a:srcRect/>
          <a:stretch>
            <a:fillRect/>
          </a:stretch>
        </p:blipFill>
        <p:spPr bwMode="auto">
          <a:xfrm>
            <a:off x="8688388" y="115888"/>
            <a:ext cx="2401887" cy="15954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extLst>
          </p:cNvPr>
          <p:cNvSpPr>
            <a:spLocks noGrp="1"/>
          </p:cNvSpPr>
          <p:nvPr>
            <p:ph type="title"/>
          </p:nvPr>
        </p:nvSpPr>
        <p:spPr/>
        <p:txBody>
          <a:bodyPr wrap="square" numCol="1" compatLnSpc="1">
            <a:prstTxWarp prst="textNoShape">
              <a:avLst/>
            </a:prstTxWarp>
          </a:bodyPr>
          <a:lstStyle/>
          <a:p>
            <a:r>
              <a:rPr lang="en-GB" smtClean="0"/>
              <a:t>Overall pain at 1-2 weeks </a:t>
            </a:r>
          </a:p>
        </p:txBody>
      </p:sp>
      <p:sp>
        <p:nvSpPr>
          <p:cNvPr id="3" name="Segnaposto contenuto 2">
            <a:extLst>
              <a:ext uri="{FF2B5EF4-FFF2-40B4-BE49-F238E27FC236}"/>
            </a:extLst>
          </p:cNvPr>
          <p:cNvSpPr>
            <a:spLocks noGrp="1"/>
          </p:cNvSpPr>
          <p:nvPr>
            <p:ph idx="1"/>
          </p:nvPr>
        </p:nvSpPr>
        <p:spPr>
          <a:xfrm>
            <a:off x="585788" y="2233613"/>
            <a:ext cx="8159750" cy="3910012"/>
          </a:xfrm>
        </p:spPr>
        <p:txBody>
          <a:bodyPr/>
          <a:lstStyle/>
          <a:p>
            <a:pPr fontAlgn="auto">
              <a:spcBef>
                <a:spcPts val="1134"/>
              </a:spcBef>
              <a:spcAft>
                <a:spcPts val="0"/>
              </a:spcAft>
              <a:buFont typeface="Arial" pitchFamily="34" charset="0"/>
              <a:buNone/>
              <a:defRPr/>
            </a:pPr>
            <a:r>
              <a:rPr lang="it-IT" sz="1600" dirty="0" err="1"/>
              <a:t>Based</a:t>
            </a:r>
            <a:r>
              <a:rPr lang="it-IT" sz="1600" dirty="0"/>
              <a:t> </a:t>
            </a:r>
            <a:r>
              <a:rPr lang="it-IT" sz="1600" dirty="0" err="1"/>
              <a:t>upon</a:t>
            </a:r>
            <a:r>
              <a:rPr lang="it-IT" sz="1600" dirty="0"/>
              <a:t> 2 trials (</a:t>
            </a:r>
            <a:r>
              <a:rPr lang="it-IT" sz="1600" dirty="0" err="1"/>
              <a:t>Ekeberg</a:t>
            </a:r>
            <a:r>
              <a:rPr lang="it-IT" sz="1600" dirty="0"/>
              <a:t> 2009; Lee 2009), </a:t>
            </a:r>
            <a:r>
              <a:rPr lang="it-IT" sz="1600" dirty="0" err="1"/>
              <a:t>there</a:t>
            </a:r>
            <a:r>
              <a:rPr lang="it-IT" sz="1600" dirty="0"/>
              <a:t> </a:t>
            </a:r>
            <a:r>
              <a:rPr lang="it-IT" sz="1600" dirty="0" err="1"/>
              <a:t>was</a:t>
            </a:r>
            <a:r>
              <a:rPr lang="it-IT" sz="1600" dirty="0"/>
              <a:t> </a:t>
            </a:r>
            <a:r>
              <a:rPr lang="it-IT" sz="1600" b="1" dirty="0"/>
              <a:t>no </a:t>
            </a:r>
            <a:r>
              <a:rPr lang="it-IT" sz="1600" b="1" dirty="0" err="1"/>
              <a:t>difference</a:t>
            </a:r>
            <a:r>
              <a:rPr lang="it-IT" sz="1600" b="1" dirty="0"/>
              <a:t> </a:t>
            </a:r>
            <a:r>
              <a:rPr lang="it-IT" sz="1600" b="1" dirty="0" err="1"/>
              <a:t>between</a:t>
            </a:r>
            <a:r>
              <a:rPr lang="it-IT" sz="1600" b="1" dirty="0"/>
              <a:t> </a:t>
            </a:r>
            <a:r>
              <a:rPr lang="it-IT" sz="1600" b="1" dirty="0" err="1"/>
              <a:t>ultrasound-guided</a:t>
            </a:r>
            <a:r>
              <a:rPr lang="it-IT" sz="1600" b="1" dirty="0"/>
              <a:t> and </a:t>
            </a:r>
            <a:r>
              <a:rPr lang="it-IT" sz="1600" b="1" dirty="0" err="1"/>
              <a:t>landmarkguided</a:t>
            </a:r>
            <a:r>
              <a:rPr lang="it-IT" sz="1600" b="1" dirty="0"/>
              <a:t>/</a:t>
            </a:r>
            <a:r>
              <a:rPr lang="it-IT" sz="1600" b="1" dirty="0" err="1"/>
              <a:t>intramuscular</a:t>
            </a:r>
            <a:r>
              <a:rPr lang="it-IT" sz="1600" b="1" dirty="0"/>
              <a:t> </a:t>
            </a:r>
            <a:r>
              <a:rPr lang="it-IT" sz="1600" b="1" dirty="0" err="1"/>
              <a:t>injection</a:t>
            </a:r>
            <a:r>
              <a:rPr lang="it-IT" sz="1600" b="1" dirty="0"/>
              <a:t> </a:t>
            </a:r>
            <a:r>
              <a:rPr lang="it-IT" sz="1600" dirty="0"/>
              <a:t>in </a:t>
            </a:r>
            <a:r>
              <a:rPr lang="it-IT" sz="1600" dirty="0" err="1"/>
              <a:t>terms</a:t>
            </a:r>
            <a:r>
              <a:rPr lang="it-IT" sz="1600" dirty="0"/>
              <a:t> of </a:t>
            </a:r>
            <a:r>
              <a:rPr lang="it-IT" sz="1600" b="1" dirty="0" err="1"/>
              <a:t>improvement</a:t>
            </a:r>
            <a:r>
              <a:rPr lang="it-IT" sz="1600" b="1" dirty="0"/>
              <a:t> in </a:t>
            </a:r>
            <a:r>
              <a:rPr lang="it-IT" sz="1600" b="1" dirty="0" err="1"/>
              <a:t>pain</a:t>
            </a:r>
            <a:r>
              <a:rPr lang="it-IT" sz="1600" b="1" dirty="0"/>
              <a:t> </a:t>
            </a:r>
            <a:r>
              <a:rPr lang="it-IT" sz="1600" b="1" dirty="0" err="1"/>
              <a:t>at</a:t>
            </a:r>
            <a:r>
              <a:rPr lang="it-IT" sz="1600" b="1" dirty="0"/>
              <a:t> 1-2 weeks</a:t>
            </a:r>
            <a:r>
              <a:rPr lang="it-IT" sz="1600" dirty="0"/>
              <a:t>, </a:t>
            </a:r>
            <a:r>
              <a:rPr lang="it-IT" sz="1600" dirty="0" err="1"/>
              <a:t>however</a:t>
            </a:r>
            <a:r>
              <a:rPr lang="it-IT" sz="1600" dirty="0"/>
              <a:t> </a:t>
            </a:r>
            <a:r>
              <a:rPr lang="it-IT" sz="1600" dirty="0" err="1"/>
              <a:t>there</a:t>
            </a:r>
            <a:r>
              <a:rPr lang="it-IT" sz="1600" dirty="0"/>
              <a:t> </a:t>
            </a:r>
            <a:r>
              <a:rPr lang="it-IT" sz="1600" dirty="0" err="1"/>
              <a:t>was</a:t>
            </a:r>
            <a:r>
              <a:rPr lang="it-IT" sz="1600" dirty="0"/>
              <a:t> </a:t>
            </a:r>
            <a:r>
              <a:rPr lang="it-IT" sz="1600" b="1" dirty="0" err="1"/>
              <a:t>considerable</a:t>
            </a:r>
            <a:r>
              <a:rPr lang="it-IT" sz="1600" b="1" dirty="0"/>
              <a:t> </a:t>
            </a:r>
            <a:r>
              <a:rPr lang="it-IT" sz="1600" b="1" dirty="0" err="1"/>
              <a:t>statistical</a:t>
            </a:r>
            <a:r>
              <a:rPr lang="it-IT" sz="1600" b="1" dirty="0"/>
              <a:t> </a:t>
            </a:r>
            <a:r>
              <a:rPr lang="it-IT" sz="1600" b="1" dirty="0" err="1"/>
              <a:t>heterogeneity</a:t>
            </a:r>
            <a:r>
              <a:rPr lang="it-IT" sz="1600" b="1" dirty="0"/>
              <a:t> </a:t>
            </a:r>
            <a:r>
              <a:rPr lang="it-IT" sz="1600" dirty="0"/>
              <a:t>(I</a:t>
            </a:r>
            <a:r>
              <a:rPr lang="it-IT" sz="1600" baseline="30000" dirty="0"/>
              <a:t>2</a:t>
            </a:r>
            <a:r>
              <a:rPr lang="it-IT" sz="1600" dirty="0"/>
              <a:t>=97%). </a:t>
            </a:r>
          </a:p>
          <a:p>
            <a:pPr fontAlgn="auto">
              <a:spcBef>
                <a:spcPts val="1134"/>
              </a:spcBef>
              <a:spcAft>
                <a:spcPts val="0"/>
              </a:spcAft>
              <a:buFont typeface="Arial" pitchFamily="34" charset="0"/>
              <a:buNone/>
              <a:defRPr/>
            </a:pPr>
            <a:r>
              <a:rPr lang="it-IT" sz="1600" dirty="0"/>
              <a:t>The positive </a:t>
            </a:r>
            <a:r>
              <a:rPr lang="it-IT" sz="1600" dirty="0" err="1"/>
              <a:t>results</a:t>
            </a:r>
            <a:r>
              <a:rPr lang="it-IT" sz="1600" dirty="0"/>
              <a:t> </a:t>
            </a:r>
            <a:r>
              <a:rPr lang="it-IT" sz="1600" dirty="0" err="1"/>
              <a:t>favouring</a:t>
            </a:r>
            <a:r>
              <a:rPr lang="it-IT" sz="1600" dirty="0"/>
              <a:t> </a:t>
            </a:r>
            <a:r>
              <a:rPr lang="it-IT" sz="1600" dirty="0" err="1"/>
              <a:t>ultrasound-guided</a:t>
            </a:r>
            <a:r>
              <a:rPr lang="it-IT" sz="1600" dirty="0"/>
              <a:t> </a:t>
            </a:r>
            <a:r>
              <a:rPr lang="it-IT" sz="1600" dirty="0" err="1"/>
              <a:t>injection</a:t>
            </a:r>
            <a:r>
              <a:rPr lang="it-IT" sz="1600" dirty="0"/>
              <a:t> </a:t>
            </a:r>
            <a:r>
              <a:rPr lang="it-IT" sz="1600" dirty="0" err="1"/>
              <a:t>observed</a:t>
            </a:r>
            <a:r>
              <a:rPr lang="it-IT" sz="1600" dirty="0"/>
              <a:t> in Lee 2009 </a:t>
            </a:r>
            <a:r>
              <a:rPr lang="it-IT" sz="1600" dirty="0" err="1"/>
              <a:t>may</a:t>
            </a:r>
            <a:r>
              <a:rPr lang="it-IT" sz="1600" dirty="0"/>
              <a:t> be </a:t>
            </a:r>
            <a:r>
              <a:rPr lang="it-IT" sz="1600" dirty="0" err="1"/>
              <a:t>explained</a:t>
            </a:r>
            <a:r>
              <a:rPr lang="it-IT" sz="1600" dirty="0"/>
              <a:t> by </a:t>
            </a:r>
            <a:r>
              <a:rPr lang="it-IT" sz="1600" b="1" dirty="0" err="1"/>
              <a:t>lack</a:t>
            </a:r>
            <a:r>
              <a:rPr lang="it-IT" sz="1600" b="1" dirty="0"/>
              <a:t> of </a:t>
            </a:r>
            <a:r>
              <a:rPr lang="it-IT" sz="1600" b="1" dirty="0" err="1"/>
              <a:t>randomisation</a:t>
            </a:r>
            <a:r>
              <a:rPr lang="it-IT" sz="1600" b="1" dirty="0"/>
              <a:t> and </a:t>
            </a:r>
            <a:r>
              <a:rPr lang="it-IT" sz="1600" b="1" dirty="0" err="1"/>
              <a:t>blinded</a:t>
            </a:r>
            <a:r>
              <a:rPr lang="it-IT" sz="1600" b="1" dirty="0"/>
              <a:t> treatment </a:t>
            </a:r>
            <a:r>
              <a:rPr lang="it-IT" sz="1600" b="1" dirty="0" err="1"/>
              <a:t>allocation</a:t>
            </a:r>
            <a:r>
              <a:rPr lang="it-IT" sz="1600" dirty="0"/>
              <a:t>.</a:t>
            </a:r>
          </a:p>
        </p:txBody>
      </p:sp>
      <p:grpSp>
        <p:nvGrpSpPr>
          <p:cNvPr id="29699" name="Gruppo 16"/>
          <p:cNvGrpSpPr>
            <a:grpSpLocks/>
          </p:cNvGrpSpPr>
          <p:nvPr/>
        </p:nvGrpSpPr>
        <p:grpSpPr bwMode="auto">
          <a:xfrm>
            <a:off x="569913" y="4110038"/>
            <a:ext cx="7659687" cy="2760662"/>
            <a:chOff x="569384" y="4104550"/>
            <a:chExt cx="8388349" cy="2765830"/>
          </a:xfrm>
        </p:grpSpPr>
        <p:grpSp>
          <p:nvGrpSpPr>
            <p:cNvPr id="29700" name="Gruppo 13"/>
            <p:cNvGrpSpPr>
              <a:grpSpLocks/>
            </p:cNvGrpSpPr>
            <p:nvPr/>
          </p:nvGrpSpPr>
          <p:grpSpPr bwMode="auto">
            <a:xfrm>
              <a:off x="569384" y="4104550"/>
              <a:ext cx="8388349" cy="2765830"/>
              <a:chOff x="569384" y="4104550"/>
              <a:chExt cx="8388349" cy="2765830"/>
            </a:xfrm>
          </p:grpSpPr>
          <p:grpSp>
            <p:nvGrpSpPr>
              <p:cNvPr id="29702" name="Gruppo 11"/>
              <p:cNvGrpSpPr>
                <a:grpSpLocks/>
              </p:cNvGrpSpPr>
              <p:nvPr/>
            </p:nvGrpSpPr>
            <p:grpSpPr bwMode="auto">
              <a:xfrm>
                <a:off x="569384" y="4104550"/>
                <a:ext cx="8388349" cy="2765830"/>
                <a:chOff x="569384" y="3558116"/>
                <a:chExt cx="8388349" cy="2765830"/>
              </a:xfrm>
            </p:grpSpPr>
            <p:pic>
              <p:nvPicPr>
                <p:cNvPr id="29704" name="Immagine 10"/>
                <p:cNvPicPr>
                  <a:picLocks noChangeAspect="1"/>
                </p:cNvPicPr>
                <p:nvPr/>
              </p:nvPicPr>
              <p:blipFill>
                <a:blip r:embed="rId3"/>
                <a:srcRect/>
                <a:stretch>
                  <a:fillRect/>
                </a:stretch>
              </p:blipFill>
              <p:spPr bwMode="auto">
                <a:xfrm>
                  <a:off x="569384" y="5731934"/>
                  <a:ext cx="8371417" cy="592012"/>
                </a:xfrm>
                <a:prstGeom prst="rect">
                  <a:avLst/>
                </a:prstGeom>
                <a:noFill/>
                <a:ln w="9525">
                  <a:noFill/>
                  <a:miter lim="800000"/>
                  <a:headEnd/>
                  <a:tailEnd/>
                </a:ln>
              </p:spPr>
            </p:pic>
            <p:pic>
              <p:nvPicPr>
                <p:cNvPr id="29705" name="Immagine 9"/>
                <p:cNvPicPr>
                  <a:picLocks noChangeAspect="1"/>
                </p:cNvPicPr>
                <p:nvPr/>
              </p:nvPicPr>
              <p:blipFill>
                <a:blip r:embed="rId4"/>
                <a:srcRect/>
                <a:stretch>
                  <a:fillRect/>
                </a:stretch>
              </p:blipFill>
              <p:spPr bwMode="auto">
                <a:xfrm>
                  <a:off x="571499" y="3558116"/>
                  <a:ext cx="8386234" cy="2196174"/>
                </a:xfrm>
                <a:prstGeom prst="rect">
                  <a:avLst/>
                </a:prstGeom>
                <a:noFill/>
                <a:ln w="9525">
                  <a:noFill/>
                  <a:miter lim="800000"/>
                  <a:headEnd/>
                  <a:tailEnd/>
                </a:ln>
              </p:spPr>
            </p:pic>
          </p:grpSp>
          <p:sp>
            <p:nvSpPr>
              <p:cNvPr id="13" name="Rettangolo 12">
                <a:extLst>
                  <a:ext uri="{FF2B5EF4-FFF2-40B4-BE49-F238E27FC236}"/>
                </a:extLst>
              </p:cNvPr>
              <p:cNvSpPr/>
              <p:nvPr/>
            </p:nvSpPr>
            <p:spPr>
              <a:xfrm>
                <a:off x="7438268" y="5661621"/>
                <a:ext cx="1458617" cy="306962"/>
              </a:xfrm>
              <a:prstGeom prst="rect">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dirty="0"/>
              </a:p>
            </p:txBody>
          </p:sp>
        </p:grpSp>
        <p:sp>
          <p:nvSpPr>
            <p:cNvPr id="15" name="Rettangolo 14">
              <a:extLst>
                <a:ext uri="{FF2B5EF4-FFF2-40B4-BE49-F238E27FC236}"/>
              </a:extLst>
            </p:cNvPr>
            <p:cNvSpPr/>
            <p:nvPr/>
          </p:nvSpPr>
          <p:spPr>
            <a:xfrm>
              <a:off x="3822151" y="5897011"/>
              <a:ext cx="472877" cy="216304"/>
            </a:xfrm>
            <a:prstGeom prst="rect">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extLst>
          </p:cNvPr>
          <p:cNvSpPr>
            <a:spLocks noGrp="1"/>
          </p:cNvSpPr>
          <p:nvPr>
            <p:ph type="title"/>
          </p:nvPr>
        </p:nvSpPr>
        <p:spPr/>
        <p:txBody>
          <a:bodyPr/>
          <a:lstStyle/>
          <a:p>
            <a:pPr fontAlgn="auto">
              <a:spcAft>
                <a:spcPts val="0"/>
              </a:spcAft>
              <a:defRPr/>
            </a:pPr>
            <a:r>
              <a:rPr lang="en-GB" dirty="0"/>
              <a:t>Overall pain at 6 weeks </a:t>
            </a:r>
          </a:p>
        </p:txBody>
      </p:sp>
      <p:sp>
        <p:nvSpPr>
          <p:cNvPr id="3" name="Segnaposto contenuto 2">
            <a:extLst>
              <a:ext uri="{FF2B5EF4-FFF2-40B4-BE49-F238E27FC236}"/>
            </a:extLst>
          </p:cNvPr>
          <p:cNvSpPr>
            <a:spLocks noGrp="1"/>
          </p:cNvSpPr>
          <p:nvPr>
            <p:ph idx="1"/>
          </p:nvPr>
        </p:nvSpPr>
        <p:spPr>
          <a:xfrm>
            <a:off x="585788" y="2017713"/>
            <a:ext cx="8159750" cy="3910012"/>
          </a:xfrm>
        </p:spPr>
        <p:txBody>
          <a:bodyPr/>
          <a:lstStyle/>
          <a:p>
            <a:pPr fontAlgn="auto">
              <a:spcBef>
                <a:spcPts val="1134"/>
              </a:spcBef>
              <a:spcAft>
                <a:spcPts val="0"/>
              </a:spcAft>
              <a:buFont typeface="Arial" pitchFamily="34" charset="0"/>
              <a:buNone/>
              <a:defRPr/>
            </a:pPr>
            <a:r>
              <a:rPr lang="it-IT" sz="1600" dirty="0" err="1"/>
              <a:t>Based</a:t>
            </a:r>
            <a:r>
              <a:rPr lang="it-IT" sz="1600" dirty="0"/>
              <a:t> </a:t>
            </a:r>
            <a:r>
              <a:rPr lang="it-IT" sz="1600" dirty="0" err="1"/>
              <a:t>upon</a:t>
            </a:r>
            <a:r>
              <a:rPr lang="it-IT" sz="1600" dirty="0"/>
              <a:t> 3 trials (</a:t>
            </a:r>
            <a:r>
              <a:rPr lang="it-IT" sz="1600" dirty="0" err="1"/>
              <a:t>Ekeberg</a:t>
            </a:r>
            <a:r>
              <a:rPr lang="it-IT" sz="1600" dirty="0"/>
              <a:t> 2009; </a:t>
            </a:r>
            <a:r>
              <a:rPr lang="it-IT" sz="1600" dirty="0" err="1"/>
              <a:t>Naredo</a:t>
            </a:r>
            <a:r>
              <a:rPr lang="it-IT" sz="1600" dirty="0"/>
              <a:t> 2004; </a:t>
            </a:r>
            <a:r>
              <a:rPr lang="it-IT" sz="1600" dirty="0" err="1"/>
              <a:t>Ucuncu</a:t>
            </a:r>
            <a:r>
              <a:rPr lang="it-IT" sz="1600" dirty="0"/>
              <a:t> 2009), </a:t>
            </a:r>
            <a:r>
              <a:rPr lang="it-IT" sz="1600" b="1" dirty="0" err="1"/>
              <a:t>ultrasound-guided</a:t>
            </a:r>
            <a:r>
              <a:rPr lang="it-IT" sz="1600" b="1" dirty="0"/>
              <a:t> </a:t>
            </a:r>
            <a:r>
              <a:rPr lang="it-IT" sz="1600" b="1" dirty="0" err="1"/>
              <a:t>injection</a:t>
            </a:r>
            <a:r>
              <a:rPr lang="it-IT" sz="1600" b="1" dirty="0"/>
              <a:t> </a:t>
            </a:r>
            <a:r>
              <a:rPr lang="it-IT" sz="1600" b="1" dirty="0" err="1"/>
              <a:t>was</a:t>
            </a:r>
            <a:r>
              <a:rPr lang="it-IT" sz="1600" b="1" dirty="0"/>
              <a:t> </a:t>
            </a:r>
            <a:r>
              <a:rPr lang="it-IT" sz="1600" b="1" dirty="0" err="1"/>
              <a:t>superior</a:t>
            </a:r>
            <a:r>
              <a:rPr lang="it-IT" sz="1600" b="1" dirty="0"/>
              <a:t> to </a:t>
            </a:r>
            <a:r>
              <a:rPr lang="it-IT" sz="1600" b="1" dirty="0" err="1"/>
              <a:t>landmarkguided</a:t>
            </a:r>
            <a:r>
              <a:rPr lang="it-IT" sz="1600" b="1" dirty="0"/>
              <a:t>/</a:t>
            </a:r>
            <a:r>
              <a:rPr lang="it-IT" sz="1600" b="1" dirty="0" err="1"/>
              <a:t>intramuscular</a:t>
            </a:r>
            <a:r>
              <a:rPr lang="it-IT" sz="1600" b="1" dirty="0"/>
              <a:t> </a:t>
            </a:r>
            <a:r>
              <a:rPr lang="it-IT" sz="1600" b="1" dirty="0" err="1"/>
              <a:t>injection</a:t>
            </a:r>
            <a:r>
              <a:rPr lang="it-IT" sz="1600" dirty="0"/>
              <a:t> in </a:t>
            </a:r>
            <a:r>
              <a:rPr lang="it-IT" sz="1600" dirty="0" err="1"/>
              <a:t>terms</a:t>
            </a:r>
            <a:r>
              <a:rPr lang="it-IT" sz="1600" dirty="0"/>
              <a:t> of </a:t>
            </a:r>
            <a:r>
              <a:rPr lang="it-IT" sz="1600" b="1" dirty="0" err="1"/>
              <a:t>improvement</a:t>
            </a:r>
            <a:r>
              <a:rPr lang="it-IT" sz="1600" b="1" dirty="0"/>
              <a:t> in </a:t>
            </a:r>
            <a:r>
              <a:rPr lang="it-IT" sz="1600" b="1" dirty="0" err="1"/>
              <a:t>pain</a:t>
            </a:r>
            <a:r>
              <a:rPr lang="it-IT" sz="1600" b="1" dirty="0"/>
              <a:t> </a:t>
            </a:r>
            <a:r>
              <a:rPr lang="it-IT" sz="1600" b="1" dirty="0" err="1"/>
              <a:t>at</a:t>
            </a:r>
            <a:r>
              <a:rPr lang="it-IT" sz="1600" b="1" dirty="0"/>
              <a:t> 6 weeks</a:t>
            </a:r>
            <a:r>
              <a:rPr lang="it-IT" sz="1600" dirty="0"/>
              <a:t>, </a:t>
            </a:r>
            <a:r>
              <a:rPr lang="it-IT" sz="1600" dirty="0" err="1"/>
              <a:t>however</a:t>
            </a:r>
            <a:r>
              <a:rPr lang="it-IT" sz="1600" dirty="0"/>
              <a:t> </a:t>
            </a:r>
            <a:r>
              <a:rPr lang="it-IT" sz="1600" dirty="0" err="1"/>
              <a:t>there</a:t>
            </a:r>
            <a:r>
              <a:rPr lang="it-IT" sz="1600" dirty="0"/>
              <a:t> </a:t>
            </a:r>
            <a:r>
              <a:rPr lang="it-IT" sz="1600" dirty="0" err="1"/>
              <a:t>was</a:t>
            </a:r>
            <a:r>
              <a:rPr lang="it-IT" sz="1600" dirty="0"/>
              <a:t> </a:t>
            </a:r>
            <a:r>
              <a:rPr lang="it-IT" sz="1600" b="1" dirty="0" err="1"/>
              <a:t>considerable</a:t>
            </a:r>
            <a:r>
              <a:rPr lang="it-IT" sz="1600" b="1" dirty="0"/>
              <a:t> </a:t>
            </a:r>
            <a:r>
              <a:rPr lang="it-IT" sz="1600" b="1" dirty="0" err="1"/>
              <a:t>statistical</a:t>
            </a:r>
            <a:r>
              <a:rPr lang="it-IT" sz="1600" b="1" dirty="0"/>
              <a:t> </a:t>
            </a:r>
            <a:r>
              <a:rPr lang="it-IT" sz="1600" b="1" dirty="0" err="1"/>
              <a:t>heterogeneity</a:t>
            </a:r>
            <a:r>
              <a:rPr lang="it-IT" sz="1600" b="1" dirty="0"/>
              <a:t> </a:t>
            </a:r>
            <a:r>
              <a:rPr lang="it-IT" sz="1600" dirty="0"/>
              <a:t>(I</a:t>
            </a:r>
            <a:r>
              <a:rPr lang="it-IT" sz="1600" baseline="30000" dirty="0"/>
              <a:t>2</a:t>
            </a:r>
            <a:r>
              <a:rPr lang="it-IT" sz="1600" dirty="0"/>
              <a:t>=79%). </a:t>
            </a:r>
          </a:p>
          <a:p>
            <a:pPr fontAlgn="auto">
              <a:spcBef>
                <a:spcPts val="1134"/>
              </a:spcBef>
              <a:spcAft>
                <a:spcPts val="0"/>
              </a:spcAft>
              <a:buFont typeface="Arial" pitchFamily="34" charset="0"/>
              <a:buNone/>
              <a:defRPr/>
            </a:pPr>
            <a:r>
              <a:rPr lang="it-IT" sz="1600" dirty="0"/>
              <a:t>The benefits of </a:t>
            </a:r>
            <a:r>
              <a:rPr lang="it-IT" sz="1600" dirty="0" err="1"/>
              <a:t>ultrasound-guided</a:t>
            </a:r>
            <a:r>
              <a:rPr lang="it-IT" sz="1600" dirty="0"/>
              <a:t> </a:t>
            </a:r>
            <a:r>
              <a:rPr lang="it-IT" sz="1600" dirty="0" err="1"/>
              <a:t>injection</a:t>
            </a:r>
            <a:r>
              <a:rPr lang="it-IT" sz="1600" dirty="0"/>
              <a:t> over </a:t>
            </a:r>
            <a:r>
              <a:rPr lang="it-IT" sz="1600" dirty="0" err="1"/>
              <a:t>landmark-guided</a:t>
            </a:r>
            <a:r>
              <a:rPr lang="it-IT" sz="1600" dirty="0"/>
              <a:t> </a:t>
            </a:r>
            <a:r>
              <a:rPr lang="it-IT" sz="1600" dirty="0" err="1"/>
              <a:t>injections</a:t>
            </a:r>
            <a:r>
              <a:rPr lang="it-IT" sz="1600" dirty="0"/>
              <a:t> </a:t>
            </a:r>
            <a:r>
              <a:rPr lang="it-IT" sz="1600" dirty="0" err="1"/>
              <a:t>observed</a:t>
            </a:r>
            <a:r>
              <a:rPr lang="it-IT" sz="1600" dirty="0"/>
              <a:t> in </a:t>
            </a:r>
            <a:r>
              <a:rPr lang="it-IT" sz="1600" dirty="0" err="1"/>
              <a:t>both</a:t>
            </a:r>
            <a:r>
              <a:rPr lang="it-IT" sz="1600" dirty="0"/>
              <a:t> </a:t>
            </a:r>
            <a:r>
              <a:rPr lang="it-IT" sz="1600" dirty="0" err="1"/>
              <a:t>Naredo</a:t>
            </a:r>
            <a:r>
              <a:rPr lang="it-IT" sz="1600" dirty="0"/>
              <a:t> 2004 and </a:t>
            </a:r>
            <a:r>
              <a:rPr lang="it-IT" sz="1600" dirty="0" err="1"/>
              <a:t>Ucuncu</a:t>
            </a:r>
            <a:r>
              <a:rPr lang="it-IT" sz="1600" dirty="0"/>
              <a:t> 2009 </a:t>
            </a:r>
            <a:r>
              <a:rPr lang="it-IT" sz="1600" dirty="0" err="1"/>
              <a:t>may</a:t>
            </a:r>
            <a:r>
              <a:rPr lang="it-IT" sz="1600" dirty="0"/>
              <a:t> be </a:t>
            </a:r>
            <a:r>
              <a:rPr lang="it-IT" sz="1600" dirty="0" err="1"/>
              <a:t>explained</a:t>
            </a:r>
            <a:r>
              <a:rPr lang="it-IT" sz="1600" dirty="0"/>
              <a:t> by </a:t>
            </a:r>
            <a:r>
              <a:rPr lang="it-IT" sz="1600" b="1" dirty="0" err="1"/>
              <a:t>lack</a:t>
            </a:r>
            <a:r>
              <a:rPr lang="it-IT" sz="1600" b="1" dirty="0"/>
              <a:t> of </a:t>
            </a:r>
            <a:r>
              <a:rPr lang="it-IT" sz="1600" b="1" dirty="0" err="1"/>
              <a:t>blinding</a:t>
            </a:r>
            <a:r>
              <a:rPr lang="it-IT" sz="1600" b="1" dirty="0"/>
              <a:t> of </a:t>
            </a:r>
            <a:r>
              <a:rPr lang="it-IT" sz="1600" b="1" dirty="0" err="1"/>
              <a:t>participants</a:t>
            </a:r>
            <a:r>
              <a:rPr lang="it-IT" sz="1600" dirty="0"/>
              <a:t>.</a:t>
            </a:r>
          </a:p>
        </p:txBody>
      </p:sp>
      <p:grpSp>
        <p:nvGrpSpPr>
          <p:cNvPr id="31747" name="Gruppo 10"/>
          <p:cNvGrpSpPr>
            <a:grpSpLocks/>
          </p:cNvGrpSpPr>
          <p:nvPr/>
        </p:nvGrpSpPr>
        <p:grpSpPr bwMode="auto">
          <a:xfrm>
            <a:off x="541338" y="3802063"/>
            <a:ext cx="8161337" cy="3070225"/>
            <a:chOff x="540678" y="3801438"/>
            <a:chExt cx="8161534" cy="3070760"/>
          </a:xfrm>
        </p:grpSpPr>
        <p:grpSp>
          <p:nvGrpSpPr>
            <p:cNvPr id="31748" name="Gruppo 8"/>
            <p:cNvGrpSpPr>
              <a:grpSpLocks/>
            </p:cNvGrpSpPr>
            <p:nvPr/>
          </p:nvGrpSpPr>
          <p:grpSpPr bwMode="auto">
            <a:xfrm>
              <a:off x="540678" y="3801438"/>
              <a:ext cx="8161534" cy="3070760"/>
              <a:chOff x="571500" y="3821716"/>
              <a:chExt cx="8267700" cy="3029934"/>
            </a:xfrm>
          </p:grpSpPr>
          <p:pic>
            <p:nvPicPr>
              <p:cNvPr id="31751" name="Immagine 5"/>
              <p:cNvPicPr>
                <a:picLocks noChangeAspect="1"/>
              </p:cNvPicPr>
              <p:nvPr/>
            </p:nvPicPr>
            <p:blipFill>
              <a:blip r:embed="rId3"/>
              <a:srcRect/>
              <a:stretch>
                <a:fillRect/>
              </a:stretch>
            </p:blipFill>
            <p:spPr bwMode="auto">
              <a:xfrm>
                <a:off x="588434" y="3821716"/>
                <a:ext cx="8233833" cy="746049"/>
              </a:xfrm>
              <a:prstGeom prst="rect">
                <a:avLst/>
              </a:prstGeom>
              <a:noFill/>
              <a:ln w="9525">
                <a:noFill/>
                <a:miter lim="800000"/>
                <a:headEnd/>
                <a:tailEnd/>
              </a:ln>
            </p:spPr>
          </p:pic>
          <p:pic>
            <p:nvPicPr>
              <p:cNvPr id="31752" name="Immagine 3"/>
              <p:cNvPicPr>
                <a:picLocks noChangeAspect="1"/>
              </p:cNvPicPr>
              <p:nvPr/>
            </p:nvPicPr>
            <p:blipFill>
              <a:blip r:embed="rId4"/>
              <a:srcRect/>
              <a:stretch>
                <a:fillRect/>
              </a:stretch>
            </p:blipFill>
            <p:spPr bwMode="auto">
              <a:xfrm>
                <a:off x="571500" y="4558619"/>
                <a:ext cx="8267700" cy="2293031"/>
              </a:xfrm>
              <a:prstGeom prst="rect">
                <a:avLst/>
              </a:prstGeom>
              <a:noFill/>
              <a:ln w="9525">
                <a:noFill/>
                <a:miter lim="800000"/>
                <a:headEnd/>
                <a:tailEnd/>
              </a:ln>
            </p:spPr>
          </p:pic>
        </p:grpSp>
        <p:sp>
          <p:nvSpPr>
            <p:cNvPr id="8" name="Rettangolo 7">
              <a:extLst>
                <a:ext uri="{FF2B5EF4-FFF2-40B4-BE49-F238E27FC236}"/>
              </a:extLst>
            </p:cNvPr>
            <p:cNvSpPr/>
            <p:nvPr/>
          </p:nvSpPr>
          <p:spPr>
            <a:xfrm>
              <a:off x="7217864" y="5551168"/>
              <a:ext cx="1439897" cy="312791"/>
            </a:xfrm>
            <a:prstGeom prst="rect">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dirty="0"/>
            </a:p>
          </p:txBody>
        </p:sp>
        <p:sp>
          <p:nvSpPr>
            <p:cNvPr id="10" name="Rettangolo 9">
              <a:extLst>
                <a:ext uri="{FF2B5EF4-FFF2-40B4-BE49-F238E27FC236}"/>
              </a:extLst>
            </p:cNvPr>
            <p:cNvSpPr/>
            <p:nvPr/>
          </p:nvSpPr>
          <p:spPr>
            <a:xfrm>
              <a:off x="3526837" y="5811563"/>
              <a:ext cx="466736" cy="219113"/>
            </a:xfrm>
            <a:prstGeom prst="rect">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extLst>
          </p:cNvPr>
          <p:cNvSpPr>
            <a:spLocks noGrp="1"/>
          </p:cNvSpPr>
          <p:nvPr>
            <p:ph type="title"/>
          </p:nvPr>
        </p:nvSpPr>
        <p:spPr/>
        <p:txBody>
          <a:bodyPr wrap="square" numCol="1" compatLnSpc="1">
            <a:prstTxWarp prst="textNoShape">
              <a:avLst/>
            </a:prstTxWarp>
          </a:bodyPr>
          <a:lstStyle/>
          <a:p>
            <a:r>
              <a:rPr lang="en-GB" smtClean="0"/>
              <a:t>Overall pain at 1-2 and at 6 weeks </a:t>
            </a:r>
          </a:p>
        </p:txBody>
      </p:sp>
      <p:sp>
        <p:nvSpPr>
          <p:cNvPr id="3" name="Segnaposto contenuto 2">
            <a:extLst>
              <a:ext uri="{FF2B5EF4-FFF2-40B4-BE49-F238E27FC236}"/>
            </a:extLst>
          </p:cNvPr>
          <p:cNvSpPr>
            <a:spLocks noGrp="1"/>
          </p:cNvSpPr>
          <p:nvPr>
            <p:ph idx="1"/>
          </p:nvPr>
        </p:nvSpPr>
        <p:spPr>
          <a:xfrm>
            <a:off x="585788" y="2233613"/>
            <a:ext cx="8159750" cy="3910012"/>
          </a:xfrm>
        </p:spPr>
        <p:txBody>
          <a:bodyPr/>
          <a:lstStyle/>
          <a:p>
            <a:pPr fontAlgn="auto">
              <a:spcBef>
                <a:spcPts val="1134"/>
              </a:spcBef>
              <a:spcAft>
                <a:spcPts val="0"/>
              </a:spcAft>
              <a:buFont typeface="Arial" pitchFamily="34" charset="0"/>
              <a:buNone/>
              <a:defRPr/>
            </a:pPr>
            <a:r>
              <a:rPr lang="it-IT" sz="1600" b="1" dirty="0" err="1"/>
              <a:t>Sensitivity</a:t>
            </a:r>
            <a:r>
              <a:rPr lang="it-IT" sz="1600" b="1" dirty="0"/>
              <a:t> </a:t>
            </a:r>
            <a:r>
              <a:rPr lang="it-IT" sz="1600" b="1" dirty="0" err="1"/>
              <a:t>analyses</a:t>
            </a:r>
            <a:endParaRPr lang="it-IT" sz="1600" b="1" dirty="0"/>
          </a:p>
          <a:p>
            <a:pPr fontAlgn="auto">
              <a:spcBef>
                <a:spcPts val="1134"/>
              </a:spcBef>
              <a:spcAft>
                <a:spcPts val="0"/>
              </a:spcAft>
              <a:buFont typeface="Arial" pitchFamily="34" charset="0"/>
              <a:buNone/>
              <a:defRPr/>
            </a:pPr>
            <a:r>
              <a:rPr lang="it-IT" sz="1600" dirty="0" err="1"/>
              <a:t>There</a:t>
            </a:r>
            <a:r>
              <a:rPr lang="it-IT" sz="1600" dirty="0"/>
              <a:t> </a:t>
            </a:r>
            <a:r>
              <a:rPr lang="it-IT" sz="1600" dirty="0" err="1"/>
              <a:t>were</a:t>
            </a:r>
            <a:r>
              <a:rPr lang="it-IT" sz="1600" dirty="0"/>
              <a:t> </a:t>
            </a:r>
            <a:r>
              <a:rPr lang="it-IT" sz="1600" b="1" dirty="0"/>
              <a:t>no </a:t>
            </a:r>
            <a:r>
              <a:rPr lang="it-IT" sz="1600" b="1" dirty="0" err="1"/>
              <a:t>differences</a:t>
            </a:r>
            <a:r>
              <a:rPr lang="it-IT" sz="1600" b="1" dirty="0"/>
              <a:t> </a:t>
            </a:r>
            <a:r>
              <a:rPr lang="it-IT" sz="1600" b="1" dirty="0" err="1"/>
              <a:t>between</a:t>
            </a:r>
            <a:r>
              <a:rPr lang="it-IT" sz="1600" b="1" dirty="0"/>
              <a:t> </a:t>
            </a:r>
            <a:r>
              <a:rPr lang="it-IT" sz="1600" b="1" dirty="0" err="1"/>
              <a:t>groups</a:t>
            </a:r>
            <a:r>
              <a:rPr lang="it-IT" sz="1600" b="1" dirty="0"/>
              <a:t> </a:t>
            </a:r>
            <a:r>
              <a:rPr lang="it-IT" sz="1600" dirty="0"/>
              <a:t>with </a:t>
            </a:r>
            <a:r>
              <a:rPr lang="it-IT" sz="1600" dirty="0" err="1"/>
              <a:t>respect</a:t>
            </a:r>
            <a:r>
              <a:rPr lang="it-IT" sz="1600" dirty="0"/>
              <a:t> to </a:t>
            </a:r>
            <a:r>
              <a:rPr lang="it-IT" sz="1600" b="1" dirty="0" err="1"/>
              <a:t>improvement</a:t>
            </a:r>
            <a:r>
              <a:rPr lang="it-IT" sz="1600" b="1" dirty="0"/>
              <a:t> </a:t>
            </a:r>
            <a:r>
              <a:rPr lang="it-IT" sz="1600" b="1" dirty="0" err="1"/>
              <a:t>at</a:t>
            </a:r>
            <a:r>
              <a:rPr lang="it-IT" sz="1600" b="1" dirty="0"/>
              <a:t> </a:t>
            </a:r>
            <a:r>
              <a:rPr lang="it-IT" sz="1600" b="1" dirty="0" err="1"/>
              <a:t>pain</a:t>
            </a:r>
            <a:r>
              <a:rPr lang="it-IT" sz="1600" b="1" dirty="0"/>
              <a:t> </a:t>
            </a:r>
            <a:r>
              <a:rPr lang="it-IT" sz="1600" b="1" dirty="0" err="1"/>
              <a:t>at</a:t>
            </a:r>
            <a:r>
              <a:rPr lang="it-IT" sz="1600" b="1" dirty="0"/>
              <a:t> 1 to 2 weeks </a:t>
            </a:r>
            <a:r>
              <a:rPr lang="it-IT" sz="1600" dirty="0"/>
              <a:t>(MD -0.20, 95% CI -1.04, 0.64 </a:t>
            </a:r>
            <a:r>
              <a:rPr lang="it-IT" sz="1600" dirty="0" err="1"/>
              <a:t>points</a:t>
            </a:r>
            <a:r>
              <a:rPr lang="it-IT" sz="1600" dirty="0"/>
              <a:t>) or </a:t>
            </a:r>
            <a:r>
              <a:rPr lang="it-IT" sz="1600" dirty="0" err="1"/>
              <a:t>at</a:t>
            </a:r>
            <a:r>
              <a:rPr lang="it-IT" sz="1600" dirty="0"/>
              <a:t> </a:t>
            </a:r>
            <a:r>
              <a:rPr lang="it-IT" sz="1600" b="1" dirty="0"/>
              <a:t>6 weeks </a:t>
            </a:r>
            <a:r>
              <a:rPr lang="it-IT" sz="1600" dirty="0"/>
              <a:t>(MD -0.60, 95% CI-1.44 to 0.24 </a:t>
            </a:r>
            <a:r>
              <a:rPr lang="it-IT" sz="1600" dirty="0" err="1"/>
              <a:t>points</a:t>
            </a:r>
            <a:r>
              <a:rPr lang="it-IT" sz="1600" dirty="0"/>
              <a:t>) on a VAS 9-point scale.</a:t>
            </a:r>
          </a:p>
        </p:txBody>
      </p:sp>
      <p:pic>
        <p:nvPicPr>
          <p:cNvPr id="33795" name="Immagine 3"/>
          <p:cNvPicPr>
            <a:picLocks noChangeAspect="1"/>
          </p:cNvPicPr>
          <p:nvPr/>
        </p:nvPicPr>
        <p:blipFill>
          <a:blip r:embed="rId3"/>
          <a:srcRect/>
          <a:stretch>
            <a:fillRect/>
          </a:stretch>
        </p:blipFill>
        <p:spPr bwMode="auto">
          <a:xfrm>
            <a:off x="503238" y="3627438"/>
            <a:ext cx="8229600" cy="2581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extLst>
          </p:cNvPr>
          <p:cNvSpPr>
            <a:spLocks noGrp="1"/>
          </p:cNvSpPr>
          <p:nvPr>
            <p:ph type="title"/>
          </p:nvPr>
        </p:nvSpPr>
        <p:spPr/>
        <p:txBody>
          <a:bodyPr/>
          <a:lstStyle/>
          <a:p>
            <a:pPr fontAlgn="auto">
              <a:spcAft>
                <a:spcPts val="0"/>
              </a:spcAft>
              <a:defRPr/>
            </a:pPr>
            <a:r>
              <a:rPr lang="en-GB" dirty="0"/>
              <a:t>Summary of findings - function</a:t>
            </a:r>
          </a:p>
        </p:txBody>
      </p:sp>
      <p:pic>
        <p:nvPicPr>
          <p:cNvPr id="35842" name="Segnaposto contenuto 4"/>
          <p:cNvPicPr>
            <a:picLocks noGrp="1" noChangeAspect="1"/>
          </p:cNvPicPr>
          <p:nvPr>
            <p:ph idx="1"/>
          </p:nvPr>
        </p:nvPicPr>
        <p:blipFill>
          <a:blip r:embed="rId3"/>
          <a:srcRect/>
          <a:stretch>
            <a:fillRect/>
          </a:stretch>
        </p:blipFill>
        <p:spPr bwMode="auto">
          <a:xfrm>
            <a:off x="585788" y="2001838"/>
            <a:ext cx="8159750" cy="2152650"/>
          </a:xfrm>
        </p:spPr>
      </p:pic>
      <p:pic>
        <p:nvPicPr>
          <p:cNvPr id="35843" name="Immagine 5"/>
          <p:cNvPicPr>
            <a:picLocks noChangeAspect="1"/>
          </p:cNvPicPr>
          <p:nvPr/>
        </p:nvPicPr>
        <p:blipFill>
          <a:blip r:embed="rId4"/>
          <a:srcRect/>
          <a:stretch>
            <a:fillRect/>
          </a:stretch>
        </p:blipFill>
        <p:spPr bwMode="auto">
          <a:xfrm>
            <a:off x="566738" y="4149725"/>
            <a:ext cx="8137525" cy="868363"/>
          </a:xfrm>
          <a:prstGeom prst="rect">
            <a:avLst/>
          </a:prstGeom>
          <a:noFill/>
          <a:ln w="9525">
            <a:noFill/>
            <a:miter lim="800000"/>
            <a:headEnd/>
            <a:tailEnd/>
          </a:ln>
        </p:spPr>
      </p:pic>
      <p:pic>
        <p:nvPicPr>
          <p:cNvPr id="35844" name="Immagine 7"/>
          <p:cNvPicPr>
            <a:picLocks noChangeAspect="1"/>
          </p:cNvPicPr>
          <p:nvPr/>
        </p:nvPicPr>
        <p:blipFill>
          <a:blip r:embed="rId5"/>
          <a:srcRect/>
          <a:stretch>
            <a:fillRect/>
          </a:stretch>
        </p:blipFill>
        <p:spPr bwMode="auto">
          <a:xfrm>
            <a:off x="569913" y="4951413"/>
            <a:ext cx="8124825" cy="1728787"/>
          </a:xfrm>
          <a:prstGeom prst="rect">
            <a:avLst/>
          </a:prstGeom>
          <a:noFill/>
          <a:ln w="9525">
            <a:noFill/>
            <a:miter lim="800000"/>
            <a:headEnd/>
            <a:tailEnd/>
          </a:ln>
        </p:spPr>
      </p:pic>
      <p:pic>
        <p:nvPicPr>
          <p:cNvPr id="35845" name="Immagine 2"/>
          <p:cNvPicPr>
            <a:picLocks noChangeAspect="1"/>
          </p:cNvPicPr>
          <p:nvPr/>
        </p:nvPicPr>
        <p:blipFill>
          <a:blip r:embed="rId6"/>
          <a:srcRect/>
          <a:stretch>
            <a:fillRect/>
          </a:stretch>
        </p:blipFill>
        <p:spPr bwMode="auto">
          <a:xfrm>
            <a:off x="8831263" y="161925"/>
            <a:ext cx="2317750" cy="1538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Cochrane_UK_NIHR_cyan_template">
  <a:themeElements>
    <a:clrScheme name="Cochrane blue colour palette">
      <a:dk1>
        <a:srgbClr val="000000"/>
      </a:dk1>
      <a:lt1>
        <a:srgbClr val="FFFFFF"/>
      </a:lt1>
      <a:dk2>
        <a:srgbClr val="002D64"/>
      </a:dk2>
      <a:lt2>
        <a:srgbClr val="008CD2"/>
      </a:lt2>
      <a:accent1>
        <a:srgbClr val="002D64"/>
      </a:accent1>
      <a:accent2>
        <a:srgbClr val="008CD2"/>
      </a:accent2>
      <a:accent3>
        <a:srgbClr val="696969"/>
      </a:accent3>
      <a:accent4>
        <a:srgbClr val="999999"/>
      </a:accent4>
      <a:accent5>
        <a:srgbClr val="CCCCCC"/>
      </a:accent5>
      <a:accent6>
        <a:srgbClr val="E6E6E6"/>
      </a:accent6>
      <a:hlink>
        <a:srgbClr val="002D64"/>
      </a:hlink>
      <a:folHlink>
        <a:srgbClr val="002D64"/>
      </a:folHlink>
    </a:clrScheme>
    <a:fontScheme name="Cochrane">
      <a:majorFont>
        <a:latin typeface="Source Sans Pro"/>
        <a:ea typeface=""/>
        <a:cs typeface=""/>
      </a:majorFont>
      <a:minorFont>
        <a:latin typeface="Source Sans Pro Semi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3175">
          <a:solidFill>
            <a:schemeClr val="tx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Community_3logos_PPT_cyan_July2016" id="{4F0FD593-769D-264A-9E66-A4A68F8CBFFE}" vid="{E5356AE4-F3EB-FE4B-8DFD-DFF7AA9D73A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Cochrane_UK_NIHR_cyan_template</Template>
  <TotalTime>5197</TotalTime>
  <Words>2406</Words>
  <Application>Microsoft Macintosh PowerPoint</Application>
  <PresentationFormat>Personalizzato</PresentationFormat>
  <Paragraphs>181</Paragraphs>
  <Slides>19</Slides>
  <Notes>18</Notes>
  <HiddenSlides>0</HiddenSlides>
  <MMClips>0</MMClips>
  <ScaleCrop>false</ScaleCrop>
  <HeadingPairs>
    <vt:vector size="6" baseType="variant">
      <vt:variant>
        <vt:lpstr>Caratteri utilizzati</vt:lpstr>
      </vt:variant>
      <vt:variant>
        <vt:i4>3</vt:i4>
      </vt:variant>
      <vt:variant>
        <vt:lpstr>Modello struttura</vt:lpstr>
      </vt:variant>
      <vt:variant>
        <vt:i4>12</vt:i4>
      </vt:variant>
      <vt:variant>
        <vt:lpstr>Titoli diapositive</vt:lpstr>
      </vt:variant>
      <vt:variant>
        <vt:i4>19</vt:i4>
      </vt:variant>
    </vt:vector>
  </HeadingPairs>
  <TitlesOfParts>
    <vt:vector size="34" baseType="lpstr">
      <vt:lpstr>Source Sans Pro Semibold</vt:lpstr>
      <vt:lpstr>Arial</vt:lpstr>
      <vt:lpstr>Source Sans Pro</vt:lpstr>
      <vt:lpstr>Cochrane_UK_NIHR_cyan_template</vt:lpstr>
      <vt:lpstr>Cochrane_UK_NIHR_cyan_template</vt:lpstr>
      <vt:lpstr>Cochrane_UK_NIHR_cyan_template</vt:lpstr>
      <vt:lpstr>Cochrane_UK_NIHR_cyan_template</vt:lpstr>
      <vt:lpstr>Cochrane_UK_NIHR_cyan_template</vt:lpstr>
      <vt:lpstr>Cochrane_UK_NIHR_cyan_template</vt:lpstr>
      <vt:lpstr>Cochrane_UK_NIHR_cyan_template</vt:lpstr>
      <vt:lpstr>Cochrane_UK_NIHR_cyan_template</vt:lpstr>
      <vt:lpstr>Cochrane_UK_NIHR_cyan_template</vt:lpstr>
      <vt:lpstr>Cochrane_UK_NIHR_cyan_template</vt:lpstr>
      <vt:lpstr>Cochrane_UK_NIHR_cyan_template</vt:lpstr>
      <vt:lpstr>Cochrane_UK_NIHR_cyan_template</vt:lpstr>
      <vt:lpstr>Cochrane evidence:  ultrasound-guided vs. landmark-guided injections in musculoskeletal PRM  </vt:lpstr>
      <vt:lpstr>Diapositiva 2</vt:lpstr>
      <vt:lpstr>Image-guided versus blind glucocorticoid injection for shoulder pain</vt:lpstr>
      <vt:lpstr>Diapositiva 4</vt:lpstr>
      <vt:lpstr>Summary of findings - pain</vt:lpstr>
      <vt:lpstr>Overall pain at 1-2 weeks </vt:lpstr>
      <vt:lpstr>Overall pain at 6 weeks </vt:lpstr>
      <vt:lpstr>Overall pain at 1-2 and at 6 weeks </vt:lpstr>
      <vt:lpstr>Summary of findings - function</vt:lpstr>
      <vt:lpstr>Function at 1-2 weeks </vt:lpstr>
      <vt:lpstr>Function at 6 weeks </vt:lpstr>
      <vt:lpstr>Function at 6 weeks </vt:lpstr>
      <vt:lpstr>Summary of findings – adverse events</vt:lpstr>
      <vt:lpstr># of adverse events at 6 weeks </vt:lpstr>
      <vt:lpstr>Clinical Question</vt:lpstr>
      <vt:lpstr>Implications for practice</vt:lpstr>
      <vt:lpstr>Implications for research</vt:lpstr>
      <vt:lpstr>Limitations of the presentation</vt:lpstr>
      <vt:lpstr>GET INVOLVED</vt:lpstr>
    </vt:vector>
  </TitlesOfParts>
  <Manager/>
  <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on two lines maximum</dc:title>
  <dc:subject/>
  <dc:creator>Francesca Gimigliano</dc:creator>
  <cp:keywords/>
  <dc:description/>
  <cp:lastModifiedBy>Università</cp:lastModifiedBy>
  <cp:revision>200</cp:revision>
  <dcterms:created xsi:type="dcterms:W3CDTF">2018-05-11T11:38:48Z</dcterms:created>
  <dcterms:modified xsi:type="dcterms:W3CDTF">2018-11-10T08:24:42Z</dcterms:modified>
  <cp:category/>
</cp:coreProperties>
</file>