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467E4F"/>
    <a:srgbClr val="FFCC00"/>
    <a:srgbClr val="FF0066"/>
    <a:srgbClr val="FF5050"/>
    <a:srgbClr val="FF6600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2002" y="-46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C069F-63DE-42C7-9C16-FCEDDE148B66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5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AC850-2428-4998-A0B7-2D1A4C57147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C6D4A-C44B-4D1A-97BD-1183D5EB82D9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F012-90E4-45C3-9F6E-2166457298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2906F-D950-4D2D-97DB-CC61D08F4FEB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F6A33-9D67-49E3-B67F-DC93ACEDA0E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AC33-B57C-450A-91FD-3AD5D9671E54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E14A-E5C1-4CD6-82F9-3EA09A0BF3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21F47-8370-4B86-9702-9C2D4364DFE5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AD927-76B8-446B-9DF5-4DD147B232D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7864-A0AA-4D2C-AA80-901E823EDEE7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465A-F2D3-4A8F-953F-B4ECE5FCD1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4968B-0E89-4B4A-B1AE-170C4542EE4B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8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FA40C-B4AC-4B27-888D-33DBF919AA4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E6A-1266-4069-A1E6-FF06EEB3CA6A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4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E6272-1B45-441B-A86B-D61E7CBAF9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B2EC9-A432-420B-B69A-5CCD36C87049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3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DFD39-D941-4F38-B1AD-8E31B5FC64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6F9EA-1095-467B-89AE-9105238AAB91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57D4F-277C-46A5-A4E9-A4CCA5B1D9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taglia e arrotonda singolo angolo rettangolo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angolo rettangolo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9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C8F5F-1D48-4E8E-8EA4-D73C5CA079D2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10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496D2-AEDF-4A80-8294-6598DCEE8A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Segnaposto tito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1029" name="Segnaposto tes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33E7FA-6DFE-40A0-B0C8-8CC5BBEA33A9}" type="datetimeFigureOut">
              <a:rPr lang="it-IT"/>
              <a:pPr>
                <a:defRPr/>
              </a:pPr>
              <a:t>30/05/2016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4D1285-34A3-4155-BE08-70FFFB13FB6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grpSp>
        <p:nvGrpSpPr>
          <p:cNvPr id="1033" name="Grup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345D7E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345D7E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FFFFF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-1588" y="1530350"/>
            <a:ext cx="9145588" cy="1538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“</a:t>
            </a:r>
            <a:r>
              <a:rPr lang="it-IT" sz="28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UNIVERSITA’ DEGLI STUDI </a:t>
            </a:r>
            <a:r>
              <a:rPr lang="it-IT" sz="2800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DI</a:t>
            </a:r>
            <a:r>
              <a:rPr lang="it-IT" sz="28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 CATANIA</a:t>
            </a:r>
            <a:r>
              <a:rPr lang="it-IT" sz="28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FACOLTÀ </a:t>
            </a:r>
            <a:r>
              <a:rPr lang="it-IT" sz="2400" b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DI</a:t>
            </a:r>
            <a:r>
              <a:rPr lang="it-IT" sz="24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 MEDICINA E CHIRURGIA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400" b="1" u="sng" dirty="0">
              <a:solidFill>
                <a:schemeClr val="tx1">
                  <a:lumMod val="75000"/>
                  <a:lumOff val="25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71438" y="2771775"/>
            <a:ext cx="9396413" cy="369888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BankGothic Lt BT" pitchFamily="34" charset="0"/>
              </a:rPr>
              <a:t>CORSO </a:t>
            </a:r>
            <a:r>
              <a:rPr lang="it-IT" b="1" dirty="0" err="1">
                <a:solidFill>
                  <a:schemeClr val="accent3">
                    <a:lumMod val="75000"/>
                  </a:schemeClr>
                </a:solidFill>
                <a:latin typeface="BankGothic Lt BT" pitchFamily="34" charset="0"/>
              </a:rPr>
              <a:t>DI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BankGothic Lt BT" pitchFamily="34" charset="0"/>
              </a:rPr>
              <a:t> LAUREA IN SCIENZE DELLE ATTIVITA’ MOTORIE E SPORTIVE</a:t>
            </a:r>
          </a:p>
        </p:txBody>
      </p:sp>
      <p:cxnSp>
        <p:nvCxnSpPr>
          <p:cNvPr id="8" name="Connettore 1 7"/>
          <p:cNvCxnSpPr/>
          <p:nvPr/>
        </p:nvCxnSpPr>
        <p:spPr>
          <a:xfrm>
            <a:off x="1619250" y="3500438"/>
            <a:ext cx="5832475" cy="0"/>
          </a:xfrm>
          <a:prstGeom prst="line">
            <a:avLst/>
          </a:prstGeom>
          <a:ln>
            <a:solidFill>
              <a:schemeClr val="tx1"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/>
          <p:cNvSpPr/>
          <p:nvPr/>
        </p:nvSpPr>
        <p:spPr>
          <a:xfrm>
            <a:off x="0" y="4406900"/>
            <a:ext cx="9144000" cy="4572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Coxartrosi dell’adulto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771775" y="5157788"/>
            <a:ext cx="35290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it-IT" b="1">
              <a:solidFill>
                <a:srgbClr val="27465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ankGothic Md BT"/>
            </a:endParaRPr>
          </a:p>
          <a:p>
            <a:pPr algn="ctr">
              <a:spcBef>
                <a:spcPct val="50000"/>
              </a:spcBef>
            </a:pPr>
            <a:endParaRPr lang="it-IT" sz="2000" b="1">
              <a:solidFill>
                <a:srgbClr val="FFFFFF"/>
              </a:solidFill>
              <a:effectLst>
                <a:outerShdw blurRad="38100" dist="38100" dir="2700000" algn="tl">
                  <a:srgbClr val="B4CCE0"/>
                </a:outerShdw>
              </a:effectLst>
              <a:latin typeface="Arial Black" pitchFamily="34" charset="0"/>
            </a:endParaRPr>
          </a:p>
        </p:txBody>
      </p:sp>
      <p:pic>
        <p:nvPicPr>
          <p:cNvPr id="13321" name="Picture 2" descr="C:\Documents and Settings\Casa\Desktop\Unict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69215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-36513" y="1052513"/>
            <a:ext cx="59769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TRATTAMENTO  FISIOCHINESITERAPICO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79388" y="1720850"/>
            <a:ext cx="30241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Riduzione del carico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41338" y="2598738"/>
            <a:ext cx="561498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ha lo scopo di migliorare il ROM articolare.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Particolarmente efficaci sono risultati gli esercizi di stretching.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80975" y="2238375"/>
            <a:ext cx="35639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b.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Terapia di mobilizzazione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p:pic>
        <p:nvPicPr>
          <p:cNvPr id="5122" name="Picture 2" descr="C:\Documents and Settings\Casa\Documenti\Immagini\Immagini Cri tesi\stretch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1191" y="1844824"/>
            <a:ext cx="3167273" cy="211415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CasellaDiTesto 8"/>
          <p:cNvSpPr txBox="1"/>
          <p:nvPr/>
        </p:nvSpPr>
        <p:spPr>
          <a:xfrm>
            <a:off x="4500563" y="4365625"/>
            <a:ext cx="33845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Miglioramento delle      condizioni muscolari</a:t>
            </a:r>
            <a:r>
              <a:rPr lang="it-IT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500563" y="5084763"/>
            <a:ext cx="460851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potenziamento dei muscoli glutei, del quadricipite femorale e del tricipite surale, che frequentemente si presentano ipotrofici.</a:t>
            </a:r>
          </a:p>
        </p:txBody>
      </p:sp>
      <p:pic>
        <p:nvPicPr>
          <p:cNvPr id="5123" name="Picture 3" descr="C:\Documents and Settings\Casa\Documenti\Immagini\Immagini Cri tesi\pot muscol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437112"/>
            <a:ext cx="3299520" cy="19247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388" y="1484313"/>
            <a:ext cx="23050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d.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Trazioni</a:t>
            </a:r>
            <a:r>
              <a:rPr lang="it-IT" b="1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79388" y="2565400"/>
            <a:ext cx="66246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Interruzione del trattamento in corso di crisi dolorose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79388" y="3851275"/>
            <a:ext cx="36718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Mezzi fisici</a:t>
            </a:r>
            <a:r>
              <a:rPr lang="it-IT" b="1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627313" y="3368675"/>
            <a:ext cx="237648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Termoterapia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2627313" y="3729038"/>
            <a:ext cx="23764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Elettroterapia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644775" y="4067175"/>
            <a:ext cx="30067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Correnti elettromagnetiche  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627313" y="4449763"/>
            <a:ext cx="30067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Ultrasuoni </a:t>
            </a:r>
          </a:p>
        </p:txBody>
      </p:sp>
      <p:pic>
        <p:nvPicPr>
          <p:cNvPr id="6146" name="Picture 2" descr="C:\Documents and Settings\Casa\Documenti\Immagini\Immagini Cri tesi\mezzi fisi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275692"/>
            <a:ext cx="2304256" cy="153337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147" name="Picture 3" descr="C:\Documents and Settings\Casa\Documenti\Immagini\Immagini Cri tesi\massoterap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373216"/>
            <a:ext cx="4032448" cy="114939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7" name="Parentesi graffa aperta 26"/>
          <p:cNvSpPr/>
          <p:nvPr/>
        </p:nvSpPr>
        <p:spPr>
          <a:xfrm>
            <a:off x="1979613" y="3275013"/>
            <a:ext cx="576262" cy="151288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4716463" y="5084763"/>
            <a:ext cx="36718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g.   </a:t>
            </a:r>
            <a:r>
              <a:rPr lang="it-IT" b="1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Massoterapia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4716463" y="5519738"/>
            <a:ext cx="5256212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utilmente applicata per il suo effetto decontratturante,analgesico e trofico.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Si fa generalmente precedere ad ogni seduta di mobilizzazione.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1908175" y="1547813"/>
            <a:ext cx="561657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utili sia per combattere gli stati </a:t>
            </a:r>
            <a:r>
              <a:rPr lang="it-IT" sz="1600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contratturali</a:t>
            </a: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sia per vincere le retrazioni dell’apparato capsulo-legamentoso.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  <p:bldP spid="12" grpId="0"/>
      <p:bldP spid="13" grpId="0"/>
      <p:bldP spid="27" grpId="0" animBg="1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-36513" y="1052513"/>
            <a:ext cx="59769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TRATTAMENTO  CHIRURGICO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539750" y="1641475"/>
            <a:ext cx="75612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Quando i trattamenti medici e fisioterapici non riescono a dominare il dolore e l’invalidità limita fortemente l’attività lavorativa è necessario ricorrere all’intervento chirurgico.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ccia circolare a sinistra 5"/>
          <p:cNvSpPr/>
          <p:nvPr/>
        </p:nvSpPr>
        <p:spPr>
          <a:xfrm>
            <a:off x="6300788" y="2420938"/>
            <a:ext cx="1584325" cy="647700"/>
          </a:xfrm>
          <a:prstGeom prst="curvedLeftArrow">
            <a:avLst/>
          </a:prstGeom>
          <a:solidFill>
            <a:srgbClr val="FFC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4067175" y="2771775"/>
            <a:ext cx="2160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70C0"/>
                </a:solidFill>
                <a:cs typeface="Arial" charset="0"/>
              </a:rPr>
              <a:t>Osteotomie </a:t>
            </a:r>
            <a:endParaRPr lang="it-IT" b="1" i="1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3995738" y="3141663"/>
            <a:ext cx="21605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70C0"/>
                </a:solidFill>
                <a:cs typeface="Arial" charset="0"/>
              </a:rPr>
              <a:t>Protesi  </a:t>
            </a:r>
            <a:endParaRPr lang="it-IT" b="1" i="1">
              <a:solidFill>
                <a:srgbClr val="0070C0"/>
              </a:solidFill>
              <a:cs typeface="Arial" charset="0"/>
            </a:endParaRPr>
          </a:p>
        </p:txBody>
      </p:sp>
      <p:cxnSp>
        <p:nvCxnSpPr>
          <p:cNvPr id="16" name="Connettore 2 15"/>
          <p:cNvCxnSpPr>
            <a:stCxn id="8" idx="2"/>
          </p:cNvCxnSpPr>
          <p:nvPr/>
        </p:nvCxnSpPr>
        <p:spPr>
          <a:xfrm>
            <a:off x="5076825" y="3509963"/>
            <a:ext cx="647700" cy="350837"/>
          </a:xfrm>
          <a:prstGeom prst="straightConnector1">
            <a:avLst/>
          </a:prstGeom>
          <a:ln w="15875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5003800" y="3933825"/>
            <a:ext cx="21605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Artroprotesi</a:t>
            </a:r>
            <a:r>
              <a:rPr lang="it-IT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endParaRPr lang="it-IT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Connettore 2 22"/>
          <p:cNvCxnSpPr>
            <a:stCxn id="8" idx="2"/>
          </p:cNvCxnSpPr>
          <p:nvPr/>
        </p:nvCxnSpPr>
        <p:spPr>
          <a:xfrm flipH="1">
            <a:off x="4427538" y="3509963"/>
            <a:ext cx="649287" cy="350837"/>
          </a:xfrm>
          <a:prstGeom prst="straightConnector1">
            <a:avLst/>
          </a:prstGeom>
          <a:ln w="15875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2916238" y="3933825"/>
            <a:ext cx="21605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Endoprotesi</a:t>
            </a:r>
            <a:r>
              <a:rPr lang="it-IT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it-IT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Documents and Settings\Casa\Documenti\Immagini\Immagini Cri tesi\artroprot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76525"/>
            <a:ext cx="2236787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2987675" y="4292600"/>
            <a:ext cx="194468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sostituzione della sola componente femorale dell’articolazione coxofemorale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(testa e collo del femore).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5148263" y="4292600"/>
            <a:ext cx="1944687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completa sostituzione dell’articolazione coxofemorale.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(testa, collo del femore e cotile).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21" grpId="0"/>
      <p:bldP spid="24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987675" y="1042988"/>
            <a:ext cx="3097213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Rieducazione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87338" y="1773238"/>
            <a:ext cx="85328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All’intervento chirurgico deve seguire un’adeguata 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fase di recupero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Lenito il dolore, la rieducazione deve recuperare l’attività muscolare e quella articolare, al fine di conseguire una stabilità ed una mobilità compatibili con la deambulazione.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439738" y="3430588"/>
            <a:ext cx="3484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it-IT" b="1" i="1">
                <a:solidFill>
                  <a:srgbClr val="FF0066"/>
                </a:solidFill>
                <a:cs typeface="Arial" charset="0"/>
              </a:rPr>
              <a:t>Rieducazione post-operatoria</a:t>
            </a: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395288" y="4438650"/>
            <a:ext cx="3482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it-IT" b="1" i="1">
                <a:solidFill>
                  <a:srgbClr val="FF0066"/>
                </a:solidFill>
                <a:cs typeface="Arial" charset="0"/>
              </a:rPr>
              <a:t>Rieducazione alla stazione eretta e alla deambulazione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439738" y="5435600"/>
            <a:ext cx="3484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it-IT" b="1" i="1">
                <a:solidFill>
                  <a:srgbClr val="FF0066"/>
                </a:solidFill>
                <a:cs typeface="Arial" charset="0"/>
              </a:rPr>
              <a:t>Acquisizione dell’autonomia</a:t>
            </a:r>
          </a:p>
        </p:txBody>
      </p:sp>
      <p:pic>
        <p:nvPicPr>
          <p:cNvPr id="8195" name="Picture 3" descr="C:\Documents and Settings\Casa\Documenti\Immagini\Immagini Cri tesi\rieducazione stampel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284984"/>
            <a:ext cx="2886671" cy="28995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388" y="1484313"/>
            <a:ext cx="86407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Nel percorso riabilitativo è indispensabile inserire fin dall’inizio la 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RIEDUCAZIONE</a:t>
            </a:r>
            <a:r>
              <a:rPr lang="it-IT" sz="20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PROPRIOCETTIVA</a:t>
            </a:r>
            <a:r>
              <a:rPr lang="it-IT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che spesso invece viene lasciata come ultimo passaggio.</a:t>
            </a:r>
          </a:p>
        </p:txBody>
      </p:sp>
      <p:pic>
        <p:nvPicPr>
          <p:cNvPr id="9218" name="Picture 2" descr="C:\Documents and Settings\Casa\Documenti\Immagini\Immagini Cri tesi\propriocetti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08920"/>
            <a:ext cx="4536504" cy="309634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CasellaDiTesto 5"/>
          <p:cNvSpPr txBox="1"/>
          <p:nvPr/>
        </p:nvSpPr>
        <p:spPr>
          <a:xfrm>
            <a:off x="-180975" y="4005263"/>
            <a:ext cx="248443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Recupero più completo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732588" y="4006850"/>
            <a:ext cx="24479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it-IT" b="1" dirty="0" err="1">
                <a:solidFill>
                  <a:schemeClr val="accent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Ricidive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meno frequenti</a:t>
            </a:r>
          </a:p>
        </p:txBody>
      </p:sp>
      <p:cxnSp>
        <p:nvCxnSpPr>
          <p:cNvPr id="9" name="Connettore 1 8"/>
          <p:cNvCxnSpPr/>
          <p:nvPr/>
        </p:nvCxnSpPr>
        <p:spPr>
          <a:xfrm>
            <a:off x="1692275" y="6381750"/>
            <a:ext cx="5688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388" y="1016000"/>
            <a:ext cx="3816350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La rieducazione </a:t>
            </a:r>
            <a:r>
              <a:rPr lang="it-IT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propriocettiva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è una </a:t>
            </a:r>
            <a:r>
              <a:rPr lang="it-IT" b="1" dirty="0">
                <a:solidFill>
                  <a:srgbClr val="FF9933"/>
                </a:solidFill>
                <a:latin typeface="Arial" pitchFamily="34" charset="0"/>
                <a:cs typeface="Arial" pitchFamily="34" charset="0"/>
              </a:rPr>
              <a:t>riprogrammazione neuromotoria 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finalizzata al miglioramento dell’equilibrio e del controllo posturale.</a:t>
            </a:r>
          </a:p>
        </p:txBody>
      </p:sp>
      <p:pic>
        <p:nvPicPr>
          <p:cNvPr id="10242" name="Picture 2" descr="C:\Documents and Settings\Casa\Documenti\Immagini\Immagini Cri tesi\imagesCAK4P3C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913" y="3116263"/>
            <a:ext cx="3895725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Documents and Settings\Casa\Documenti\Immagini\Immagini Cri tesi\rieducazione prop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0438" y="1341438"/>
            <a:ext cx="39052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4787900" y="4221163"/>
            <a:ext cx="388778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Sollecitazioni con instabilità che vanno a sollecitare i recettori e tendono a riprogrammare la loro funzione, restituendo al paziente la necessaria capacità di controllo, capacità di previsione del movimento e coordinazione nello svolgere i più svariati compiti motori.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1125538"/>
            <a:ext cx="9144000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CONCLUSIONI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944563" y="3933825"/>
            <a:ext cx="20431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posizioni viziate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160463" y="4437063"/>
            <a:ext cx="1755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sovrappeso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80975" y="4868863"/>
            <a:ext cx="44116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movimenti che possono provocare eventuali lassità legamentose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12738" y="5724525"/>
            <a:ext cx="38989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piccoli traumi lavorativi e sportivi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284663" y="1484313"/>
            <a:ext cx="44640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Sfatare l’idea che le articolazioni colpite da artrosi dovrebbero essere utilizzate il meno possibile.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5076825" y="2566988"/>
            <a:ext cx="3167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Attività fisica regolare e moderata</a:t>
            </a:r>
          </a:p>
        </p:txBody>
      </p:sp>
      <p:pic>
        <p:nvPicPr>
          <p:cNvPr id="1029" name="Picture 5" descr="C:\Documents and Settings\Casa\Documenti\Immagini\Immagini Cri tesi\divietoù\divieto_di_accesso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1616075"/>
            <a:ext cx="226695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Documents and Settings\Casa\Documenti\Immagini\Immagini Cri tesi\divietoù\divieto_di_accesso yyyyy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4221163"/>
            <a:ext cx="244792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asellaDiTesto 17"/>
          <p:cNvSpPr txBox="1"/>
          <p:nvPr/>
        </p:nvSpPr>
        <p:spPr>
          <a:xfrm>
            <a:off x="6948488" y="3635375"/>
            <a:ext cx="20161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Fase di recupero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4643438" y="3644900"/>
            <a:ext cx="17287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Prevenzione </a:t>
            </a:r>
          </a:p>
        </p:txBody>
      </p:sp>
      <p:cxnSp>
        <p:nvCxnSpPr>
          <p:cNvPr id="23" name="Connettore 2 22"/>
          <p:cNvCxnSpPr>
            <a:stCxn id="12" idx="2"/>
          </p:cNvCxnSpPr>
          <p:nvPr/>
        </p:nvCxnSpPr>
        <p:spPr>
          <a:xfrm flipH="1">
            <a:off x="5508625" y="3213100"/>
            <a:ext cx="1150938" cy="360363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>
            <a:stCxn id="12" idx="2"/>
          </p:cNvCxnSpPr>
          <p:nvPr/>
        </p:nvCxnSpPr>
        <p:spPr>
          <a:xfrm>
            <a:off x="6659563" y="3213100"/>
            <a:ext cx="1081087" cy="360363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1" grpId="0"/>
      <p:bldP spid="12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1052513"/>
            <a:ext cx="9144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La 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COXARTROSI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è una patologia </a:t>
            </a:r>
            <a:r>
              <a:rPr lang="it-IT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cronico-degenerativa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della cartilagine dell’anca dovuta ad un’usura dei capi articolari che si instaura progressivamente  e compromette la normale deambulazione.</a:t>
            </a:r>
          </a:p>
        </p:txBody>
      </p:sp>
      <p:pic>
        <p:nvPicPr>
          <p:cNvPr id="2050" name="Picture 2" descr="C:\Documents and Settings\Casa\Documenti\Immagini\Immagini Cri tesi\articolazione_coxo_femorale_o_di_an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2708275"/>
            <a:ext cx="31686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3276600" y="2276475"/>
            <a:ext cx="5867400" cy="3698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ARTICOLAZIONE DELL’ANCA O COXOFEMORALE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3419475" y="3068638"/>
            <a:ext cx="4465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FF9933"/>
                </a:solidFill>
                <a:cs typeface="Arial" charset="0"/>
              </a:rPr>
              <a:t>Mezzi di unione :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492500" y="3644900"/>
            <a:ext cx="39592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Capsula articolare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492500" y="4140200"/>
            <a:ext cx="34559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Legamenti di rinforzo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492500" y="4643438"/>
            <a:ext cx="41036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Legamento della testa del femore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948488" y="3573463"/>
            <a:ext cx="16557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Ileofemorale</a:t>
            </a:r>
            <a:endParaRPr lang="it-IT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6948488" y="4149725"/>
            <a:ext cx="1511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Constantia" pitchFamily="18" charset="0"/>
              </a:rPr>
              <a:t>Pubofemorale</a:t>
            </a:r>
          </a:p>
          <a:p>
            <a:endParaRPr lang="it-IT">
              <a:latin typeface="Constantia" pitchFamily="18" charset="0"/>
            </a:endParaRPr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6948488" y="3860800"/>
            <a:ext cx="158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Constantia" pitchFamily="18" charset="0"/>
              </a:rPr>
              <a:t>Ischiofemorale</a:t>
            </a:r>
            <a:r>
              <a:rPr lang="it-IT" sz="1600">
                <a:latin typeface="Constantia" pitchFamily="18" charset="0"/>
              </a:rPr>
              <a:t> </a:t>
            </a:r>
          </a:p>
        </p:txBody>
      </p:sp>
      <p:cxnSp>
        <p:nvCxnSpPr>
          <p:cNvPr id="17" name="Connettore 2 16"/>
          <p:cNvCxnSpPr/>
          <p:nvPr/>
        </p:nvCxnSpPr>
        <p:spPr>
          <a:xfrm flipV="1">
            <a:off x="6011863" y="3716338"/>
            <a:ext cx="936625" cy="63817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>
            <a:off x="6011863" y="4354513"/>
            <a:ext cx="936625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flipV="1">
            <a:off x="6011863" y="4021138"/>
            <a:ext cx="936625" cy="333375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/>
          <p:cNvSpPr txBox="1">
            <a:spLocks noChangeArrowheads="1"/>
          </p:cNvSpPr>
          <p:nvPr/>
        </p:nvSpPr>
        <p:spPr bwMode="auto">
          <a:xfrm>
            <a:off x="3419475" y="5373688"/>
            <a:ext cx="5400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FF9933"/>
                </a:solidFill>
                <a:cs typeface="Arial" charset="0"/>
              </a:rPr>
              <a:t>Movimenti consentiti : 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3419475" y="5805488"/>
            <a:ext cx="54006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Flesso–estensione</a:t>
            </a:r>
            <a:r>
              <a:rPr lang="it-IT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 adduzione ed abduzione; rotazione; circonduzione.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9" grpId="0"/>
      <p:bldP spid="10" grpId="0"/>
      <p:bldP spid="11" grpId="0"/>
      <p:bldP spid="13" grpId="0"/>
      <p:bldP spid="14" grpId="0"/>
      <p:bldP spid="15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059113" y="981075"/>
            <a:ext cx="2665412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EZIOPATOGENESI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23850" y="2133600"/>
            <a:ext cx="22320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Fattori genetici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203575" y="2124075"/>
            <a:ext cx="27368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Fattori meccanici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300788" y="2133600"/>
            <a:ext cx="33115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Fattori metabolici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1438" y="3860800"/>
            <a:ext cx="3636962" cy="369888"/>
          </a:xfrm>
          <a:prstGeom prst="rect">
            <a:avLst/>
          </a:prstGeom>
          <a:solidFill>
            <a:srgbClr val="FFCC00"/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Coxartrosi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primaria o Idiopatica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580063" y="3860800"/>
            <a:ext cx="2663825" cy="369888"/>
          </a:xfrm>
          <a:prstGeom prst="rect">
            <a:avLst/>
          </a:prstGeom>
          <a:solidFill>
            <a:srgbClr val="FFCC00"/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Coxartrosi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secondaria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4925" y="4470400"/>
            <a:ext cx="35639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È una condizione di cui non è nota la causa determinante.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È tipica dell’età avanzata (oltre i 60 anni).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508625" y="4470400"/>
            <a:ext cx="3563938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Insorge generalmente negli individui in cui precedenti affezioni hanno alterato i rapporti o il trofismo dei capi articolari.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L’età media di insorgenza si abbassa a 35-40 anni.</a:t>
            </a:r>
          </a:p>
        </p:txBody>
      </p:sp>
      <p:cxnSp>
        <p:nvCxnSpPr>
          <p:cNvPr id="15" name="Connettore 1 14"/>
          <p:cNvCxnSpPr/>
          <p:nvPr/>
        </p:nvCxnSpPr>
        <p:spPr>
          <a:xfrm>
            <a:off x="2484438" y="3284538"/>
            <a:ext cx="381635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tangolo arrotondato 16"/>
          <p:cNvSpPr/>
          <p:nvPr/>
        </p:nvSpPr>
        <p:spPr>
          <a:xfrm>
            <a:off x="179388" y="1989138"/>
            <a:ext cx="2376487" cy="647700"/>
          </a:xfrm>
          <a:prstGeom prst="round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8" name="Rettangolo arrotondato 17"/>
          <p:cNvSpPr/>
          <p:nvPr/>
        </p:nvSpPr>
        <p:spPr>
          <a:xfrm>
            <a:off x="3132138" y="1989138"/>
            <a:ext cx="2447925" cy="647700"/>
          </a:xfrm>
          <a:prstGeom prst="round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9" name="Rettangolo arrotondato 18"/>
          <p:cNvSpPr/>
          <p:nvPr/>
        </p:nvSpPr>
        <p:spPr>
          <a:xfrm>
            <a:off x="6227763" y="1989138"/>
            <a:ext cx="2305050" cy="647700"/>
          </a:xfrm>
          <a:prstGeom prst="round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 animBg="1"/>
      <p:bldP spid="11" grpId="0" animBg="1"/>
      <p:bldP spid="12" grpId="0"/>
      <p:bldP spid="13" grpId="0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916238" y="1042988"/>
            <a:ext cx="331152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ANATOMIA PATOLOGICA</a:t>
            </a:r>
          </a:p>
        </p:txBody>
      </p:sp>
      <p:pic>
        <p:nvPicPr>
          <p:cNvPr id="3074" name="Picture 2" descr="C:\Documents and Settings\Casa\Documenti\Immagini\Immagini Cri tesi\Hip-Arthrit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1950" y="1484313"/>
            <a:ext cx="35941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0" y="2060575"/>
            <a:ext cx="5076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it-IT">
                <a:solidFill>
                  <a:srgbClr val="C00000"/>
                </a:solidFill>
                <a:cs typeface="Arial" charset="0"/>
              </a:rPr>
              <a:t>  Assottigliamento della cartilagine.</a:t>
            </a: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0" y="2565400"/>
            <a:ext cx="5076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it-IT">
                <a:solidFill>
                  <a:srgbClr val="C00000"/>
                </a:solidFill>
                <a:cs typeface="Arial" charset="0"/>
              </a:rPr>
              <a:t> Esposizione dell’osso sub-condrale.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0" y="3068638"/>
            <a:ext cx="4932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it-IT">
                <a:solidFill>
                  <a:srgbClr val="C00000"/>
                </a:solidFill>
                <a:cs typeface="Arial" charset="0"/>
              </a:rPr>
              <a:t> Escrescenze periferiche    (</a:t>
            </a:r>
            <a:r>
              <a:rPr lang="it-IT" i="1">
                <a:solidFill>
                  <a:srgbClr val="C00000"/>
                </a:solidFill>
                <a:cs typeface="Arial" charset="0"/>
              </a:rPr>
              <a:t>osteofiti</a:t>
            </a:r>
            <a:r>
              <a:rPr lang="it-IT">
                <a:solidFill>
                  <a:srgbClr val="C00000"/>
                </a:solidFill>
                <a:cs typeface="Arial" charset="0"/>
              </a:rPr>
              <a:t>).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0" y="3563938"/>
            <a:ext cx="6156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it-IT">
                <a:solidFill>
                  <a:srgbClr val="C00000"/>
                </a:solidFill>
                <a:cs typeface="Arial" charset="0"/>
              </a:rPr>
              <a:t> Cavità cistiche a contenuto fibromixoide    (</a:t>
            </a:r>
            <a:r>
              <a:rPr lang="it-IT" i="1">
                <a:solidFill>
                  <a:srgbClr val="C00000"/>
                </a:solidFill>
                <a:cs typeface="Arial" charset="0"/>
              </a:rPr>
              <a:t>geodi</a:t>
            </a:r>
            <a:r>
              <a:rPr lang="it-IT">
                <a:solidFill>
                  <a:srgbClr val="C00000"/>
                </a:solidFill>
                <a:cs typeface="Arial" charset="0"/>
              </a:rPr>
              <a:t>).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79388" y="4616450"/>
            <a:ext cx="5329237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Nelle fasi </a:t>
            </a:r>
            <a:r>
              <a:rPr lang="it-IT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piu’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avanzate della malattia la capsula articolare si ispessisce e i muscoli si retraggono fino a determinare le deformità che caratterizzano le </a:t>
            </a:r>
            <a:r>
              <a:rPr lang="it-IT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coxartrosi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di vecchia data: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anche semiflesse, rigide ed </a:t>
            </a:r>
            <a:r>
              <a:rPr lang="it-IT" i="1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extraruotate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132138" y="1042988"/>
            <a:ext cx="309562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QUADRO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900113" y="1773238"/>
            <a:ext cx="1368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SINTOMI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899592" y="2411596"/>
            <a:ext cx="1296144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it-IT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Dolore </a:t>
            </a:r>
            <a:endParaRPr lang="it-IT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864096" y="3131676"/>
            <a:ext cx="140364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it-IT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Rigidità </a:t>
            </a:r>
            <a:endParaRPr lang="it-IT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51520" y="3851756"/>
            <a:ext cx="288032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it-IT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Limitazione funzionale </a:t>
            </a:r>
            <a:endParaRPr lang="it-IT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Casa\Documenti\Immagini\Immagini Cri tesi\B3ZCAW5S4ARCATL4L3YCAGFV620CAJDG9V7CA8E189TCAXGJ6QRCA51YGMNCAYKYNZ1CAE4OMV5CAC899G2CA7CL5F2CACBGP2WCAUJF41QCA1RRB0LCA52L3UCCAZ6M1TKCA16BSA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365625"/>
            <a:ext cx="27336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e 19"/>
          <p:cNvSpPr/>
          <p:nvPr/>
        </p:nvSpPr>
        <p:spPr>
          <a:xfrm>
            <a:off x="5550599" y="3142709"/>
            <a:ext cx="1757705" cy="151216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5508625" y="3676650"/>
            <a:ext cx="17637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SEGNI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3924300" y="2352675"/>
            <a:ext cx="23034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b="1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Tumefazione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articolare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6084888" y="2352675"/>
            <a:ext cx="36004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Crepitio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6948488" y="4870450"/>
            <a:ext cx="237648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Ipotrofia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muscolare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4140200" y="4870450"/>
            <a:ext cx="23034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Cute calda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 arrossata</a:t>
            </a:r>
          </a:p>
        </p:txBody>
      </p:sp>
      <p:cxnSp>
        <p:nvCxnSpPr>
          <p:cNvPr id="29" name="Connettore 2 28"/>
          <p:cNvCxnSpPr/>
          <p:nvPr/>
        </p:nvCxnSpPr>
        <p:spPr>
          <a:xfrm flipH="1" flipV="1">
            <a:off x="5364163" y="2998788"/>
            <a:ext cx="315912" cy="263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 flipV="1">
            <a:off x="7207250" y="2998788"/>
            <a:ext cx="317500" cy="263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7207250" y="4535488"/>
            <a:ext cx="317500" cy="334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 flipH="1">
            <a:off x="5364163" y="4535488"/>
            <a:ext cx="315912" cy="334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1" grpId="0"/>
      <p:bldP spid="23" grpId="0"/>
      <p:bldP spid="24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771775" y="908050"/>
            <a:ext cx="309562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MEZZI  DIAGNOSTICI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95288" y="1638300"/>
            <a:ext cx="24479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ESAME CLINICO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250825" y="2060575"/>
            <a:ext cx="2089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Anamnesi</a:t>
            </a:r>
            <a:endParaRPr lang="it-IT" b="1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50825" y="2492375"/>
            <a:ext cx="25923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Esame obiettivo : </a:t>
            </a:r>
            <a:endParaRPr lang="it-IT" b="1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50825" y="2924175"/>
            <a:ext cx="367347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Zoppia – riduzione del tono dei muscoli glutei e della coscia – dismetria – incremento della lordosi lombare – atteggiamento scoliotico del rachide lombare.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5795963" y="1557338"/>
            <a:ext cx="32400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INDAGINI STRUMENTALI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5795963" y="2133600"/>
            <a:ext cx="32766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Esame radiografico : </a:t>
            </a:r>
            <a:endParaRPr lang="it-IT" b="1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6119813" y="5087938"/>
            <a:ext cx="3024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FF9933"/>
                </a:solidFill>
                <a:cs typeface="Arial" charset="0"/>
              </a:rPr>
              <a:t>  </a:t>
            </a:r>
            <a:r>
              <a:rPr lang="it-IT" i="1">
                <a:solidFill>
                  <a:srgbClr val="FF6600"/>
                </a:solidFill>
                <a:cs typeface="Arial" charset="0"/>
              </a:rPr>
              <a:t>Riduzione dell’interlinea </a:t>
            </a:r>
          </a:p>
          <a:p>
            <a:pPr algn="ctr"/>
            <a:r>
              <a:rPr lang="it-IT" i="1">
                <a:solidFill>
                  <a:srgbClr val="FF6600"/>
                </a:solidFill>
                <a:cs typeface="Arial" charset="0"/>
              </a:rPr>
              <a:t>articolare</a:t>
            </a:r>
          </a:p>
        </p:txBody>
      </p:sp>
      <p:cxnSp>
        <p:nvCxnSpPr>
          <p:cNvPr id="20" name="Connettore 1 19"/>
          <p:cNvCxnSpPr/>
          <p:nvPr/>
        </p:nvCxnSpPr>
        <p:spPr>
          <a:xfrm>
            <a:off x="6048375" y="5302250"/>
            <a:ext cx="142875" cy="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>
            <a:spLocks noChangeArrowheads="1"/>
          </p:cNvSpPr>
          <p:nvPr/>
        </p:nvSpPr>
        <p:spPr bwMode="auto">
          <a:xfrm>
            <a:off x="6119813" y="5732463"/>
            <a:ext cx="3024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FF9933"/>
                </a:solidFill>
                <a:cs typeface="Arial" charset="0"/>
              </a:rPr>
              <a:t>  </a:t>
            </a:r>
            <a:r>
              <a:rPr lang="it-IT" i="1">
                <a:solidFill>
                  <a:srgbClr val="FF6600"/>
                </a:solidFill>
                <a:cs typeface="Arial" charset="0"/>
              </a:rPr>
              <a:t>Sclerosi subcondrale</a:t>
            </a:r>
          </a:p>
        </p:txBody>
      </p:sp>
      <p:cxnSp>
        <p:nvCxnSpPr>
          <p:cNvPr id="27" name="Connettore 1 26"/>
          <p:cNvCxnSpPr/>
          <p:nvPr/>
        </p:nvCxnSpPr>
        <p:spPr>
          <a:xfrm>
            <a:off x="6048375" y="5949950"/>
            <a:ext cx="142875" cy="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6048375" y="6381750"/>
            <a:ext cx="142875" cy="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/>
          <p:cNvSpPr txBox="1">
            <a:spLocks noChangeArrowheads="1"/>
          </p:cNvSpPr>
          <p:nvPr/>
        </p:nvSpPr>
        <p:spPr bwMode="auto">
          <a:xfrm>
            <a:off x="5795963" y="6238875"/>
            <a:ext cx="3024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>
                <a:solidFill>
                  <a:srgbClr val="FF9933"/>
                </a:solidFill>
                <a:cs typeface="Arial" charset="0"/>
              </a:rPr>
              <a:t>  </a:t>
            </a:r>
            <a:r>
              <a:rPr lang="it-IT" i="1">
                <a:solidFill>
                  <a:srgbClr val="FF6600"/>
                </a:solidFill>
                <a:cs typeface="Arial" charset="0"/>
              </a:rPr>
              <a:t>Presenza di geodi ed osteofiti</a:t>
            </a:r>
          </a:p>
        </p:txBody>
      </p:sp>
      <p:pic>
        <p:nvPicPr>
          <p:cNvPr id="1027" name="Picture 3" descr="C:\Documents and Settings\Casa\Documenti\Immagini\Immagini Cri tesi\radiografia an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98317"/>
            <a:ext cx="2664296" cy="251485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6" name="Picture 2" descr="C:\Documents and Settings\Casa\Desktop\esame clini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473575"/>
            <a:ext cx="1512887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3" grpId="0"/>
      <p:bldP spid="14" grpId="0"/>
      <p:bldP spid="15" grpId="0"/>
      <p:bldP spid="16" grpId="0"/>
      <p:bldP spid="2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e 5"/>
          <p:cNvSpPr/>
          <p:nvPr/>
        </p:nvSpPr>
        <p:spPr>
          <a:xfrm>
            <a:off x="2195736" y="2924944"/>
            <a:ext cx="1757705" cy="1512168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2189163" y="3141663"/>
            <a:ext cx="1763712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Fattori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rischio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84213" y="3214688"/>
            <a:ext cx="9350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Età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68313" y="1920875"/>
            <a:ext cx="23034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Predisposizione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genetica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843213" y="1989138"/>
            <a:ext cx="36004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Sollecitazioni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meccaniche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284663" y="3213100"/>
            <a:ext cx="1727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Obesità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708400" y="4643438"/>
            <a:ext cx="23764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Malformazioni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323850" y="4583113"/>
            <a:ext cx="23034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Traumi 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i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microtraumi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2987675" y="1052513"/>
            <a:ext cx="3097213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PREVENZIONE</a:t>
            </a:r>
          </a:p>
        </p:txBody>
      </p:sp>
      <p:cxnSp>
        <p:nvCxnSpPr>
          <p:cNvPr id="25" name="Connettore 2 24"/>
          <p:cNvCxnSpPr/>
          <p:nvPr/>
        </p:nvCxnSpPr>
        <p:spPr>
          <a:xfrm flipH="1" flipV="1">
            <a:off x="1476375" y="3430588"/>
            <a:ext cx="503238" cy="36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 flipH="1" flipV="1">
            <a:off x="2095500" y="2589213"/>
            <a:ext cx="315913" cy="263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 flipV="1">
            <a:off x="3606800" y="2589213"/>
            <a:ext cx="317500" cy="263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 flipV="1">
            <a:off x="4168775" y="3430588"/>
            <a:ext cx="433388" cy="36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3824288" y="4318000"/>
            <a:ext cx="315912" cy="334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 flipH="1">
            <a:off x="1908175" y="4318000"/>
            <a:ext cx="315913" cy="334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asellaDiTesto 41"/>
          <p:cNvSpPr txBox="1"/>
          <p:nvPr/>
        </p:nvSpPr>
        <p:spPr>
          <a:xfrm>
            <a:off x="179388" y="5643563"/>
            <a:ext cx="554513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Nei soggetti obesi il </a:t>
            </a:r>
            <a:r>
              <a:rPr lang="it-IT" sz="2400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calo ponderale</a:t>
            </a:r>
            <a:r>
              <a:rPr lang="it-IT" sz="2000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ottiene grandi benefici e può prevedibilmente rallentare l’evoluzione del danno articolare.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Casa\Documenti\Immagini\Immagini Cri tesi\sovrappeso-obesitc3a0-dol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3284538"/>
            <a:ext cx="2592387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0" grpId="1"/>
      <p:bldP spid="11" grpId="0"/>
      <p:bldP spid="12" grpId="0"/>
      <p:bldP spid="13" grpId="0"/>
      <p:bldP spid="19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284663" y="1484313"/>
            <a:ext cx="43910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(permette di conservare più a lungo la mobilità e il trofismo muscolare, ritardando la comparsa di rigidità).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395288" y="4162425"/>
            <a:ext cx="33845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467E4F"/>
                </a:solidFill>
                <a:cs typeface="Arial" charset="0"/>
              </a:rPr>
              <a:t>È consigliato un moderato esercizio fisico in assenza di carico (nuoto, bicicletta,ecc).</a:t>
            </a:r>
            <a:endParaRPr lang="it-IT" b="1" i="1">
              <a:solidFill>
                <a:srgbClr val="467E4F"/>
              </a:solidFill>
              <a:cs typeface="Arial" charset="0"/>
            </a:endParaRPr>
          </a:p>
        </p:txBody>
      </p:sp>
      <p:pic>
        <p:nvPicPr>
          <p:cNvPr id="2050" name="Picture 2" descr="C:\Documents and Settings\Casa\Documenti\Immagini\Immagini Cri tesi\nu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669" y="1268760"/>
            <a:ext cx="3577259" cy="182364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1" name="Picture 3" descr="C:\Documents and Settings\Casa\Documenti\Immagini\Immagini Cri tesi\imagesCAS09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356992"/>
            <a:ext cx="3445717" cy="24482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" name="CasellaDiTesto 10"/>
          <p:cNvSpPr txBox="1"/>
          <p:nvPr/>
        </p:nvSpPr>
        <p:spPr>
          <a:xfrm>
            <a:off x="34925" y="6021388"/>
            <a:ext cx="88582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Le attività fisiche in carico, come il jogging,e tutti gli sport di contatto sono da evitare, poiché potrebbero accelerare la progressione del danno articolare.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reccia in su 12"/>
          <p:cNvSpPr/>
          <p:nvPr/>
        </p:nvSpPr>
        <p:spPr>
          <a:xfrm>
            <a:off x="1908175" y="3357563"/>
            <a:ext cx="215900" cy="576262"/>
          </a:xfrm>
          <a:prstGeom prst="upArrow">
            <a:avLst/>
          </a:prstGeom>
          <a:solidFill>
            <a:srgbClr val="92D050"/>
          </a:solidFill>
          <a:ln>
            <a:solidFill>
              <a:schemeClr val="accent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" name="Freccia a destra 14"/>
          <p:cNvSpPr/>
          <p:nvPr/>
        </p:nvSpPr>
        <p:spPr>
          <a:xfrm>
            <a:off x="3851275" y="4508500"/>
            <a:ext cx="865188" cy="215900"/>
          </a:xfrm>
          <a:prstGeom prst="rightArrow">
            <a:avLst/>
          </a:prstGeom>
          <a:solidFill>
            <a:srgbClr val="92D05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508625" y="950913"/>
            <a:ext cx="2447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Attività fisica</a:t>
            </a:r>
            <a:endParaRPr lang="it-IT" sz="2400" b="1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3" grpId="0" animBg="1"/>
      <p:bldP spid="15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987675" y="1042988"/>
            <a:ext cx="3097213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TRATTAMENTO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68313" y="1989138"/>
            <a:ext cx="1943100" cy="368300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Farmacologico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276600" y="1989138"/>
            <a:ext cx="2519363" cy="368300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Fisiochinesiterapico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092950" y="1989138"/>
            <a:ext cx="1439863" cy="368300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Chirurgico </a:t>
            </a:r>
            <a:endParaRPr lang="it-IT" b="1" i="1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ccia angolare in su 10"/>
          <p:cNvSpPr/>
          <p:nvPr/>
        </p:nvSpPr>
        <p:spPr>
          <a:xfrm rot="10800000">
            <a:off x="1258888" y="1176338"/>
            <a:ext cx="1441450" cy="5969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Freccia angolare in su 11"/>
          <p:cNvSpPr/>
          <p:nvPr/>
        </p:nvSpPr>
        <p:spPr>
          <a:xfrm rot="10800000" flipH="1">
            <a:off x="6372225" y="1196975"/>
            <a:ext cx="1512888" cy="5762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Freccia in giù 12"/>
          <p:cNvSpPr/>
          <p:nvPr/>
        </p:nvSpPr>
        <p:spPr>
          <a:xfrm>
            <a:off x="4356100" y="1557338"/>
            <a:ext cx="287338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-36513" y="2813050"/>
            <a:ext cx="4968876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TRATTAMENTO  FARMACOLOGICO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395288" y="3284538"/>
            <a:ext cx="30241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Farmaci sintomatici </a:t>
            </a: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771775" y="3563938"/>
            <a:ext cx="36718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Analgesici 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(paracetamolo)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771775" y="4283075"/>
            <a:ext cx="68405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Farmaci </a:t>
            </a:r>
            <a:r>
              <a:rPr lang="it-IT" b="1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intra-articolari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(steroidi ed acido ialuronico)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2771775" y="3924300"/>
            <a:ext cx="23764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FANS</a:t>
            </a:r>
            <a:r>
              <a:rPr lang="it-IT" b="1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250825" y="4870450"/>
            <a:ext cx="37449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it-IT" i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i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Farmaci agenti sulla struttura detti anche </a:t>
            </a:r>
            <a:r>
              <a:rPr lang="it-IT" b="1" u="sng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condroprotettori</a:t>
            </a:r>
            <a:r>
              <a:rPr lang="it-IT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1187450" y="5516563"/>
            <a:ext cx="2016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it-IT" dirty="0" err="1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glucosamina</a:t>
            </a:r>
            <a:r>
              <a:rPr lang="it-IT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)</a:t>
            </a:r>
            <a:endParaRPr lang="it-IT" u="sng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395288" y="6227763"/>
            <a:ext cx="23764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b="1" u="sng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Miorilassanti</a:t>
            </a:r>
            <a:r>
              <a:rPr lang="it-IT" b="1" dirty="0">
                <a:solidFill>
                  <a:schemeClr val="accent2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b="1" u="sng" dirty="0">
              <a:solidFill>
                <a:schemeClr val="accent2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C:\Documents and Settings\Casa\Documenti\Immagini\Immagini Cri tesi\farmaci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82269"/>
            <a:ext cx="2880320" cy="188709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Personalizzato 33">
      <a:dk1>
        <a:sysClr val="windowText" lastClr="000000"/>
      </a:dk1>
      <a:lt1>
        <a:sysClr val="window" lastClr="FFFFFF"/>
      </a:lt1>
      <a:dk2>
        <a:srgbClr val="B4CCE0"/>
      </a:dk2>
      <a:lt2>
        <a:srgbClr val="EBDDC3"/>
      </a:lt2>
      <a:accent1>
        <a:srgbClr val="FFFFFF"/>
      </a:accent1>
      <a:accent2>
        <a:srgbClr val="1A2E3F"/>
      </a:accent2>
      <a:accent3>
        <a:srgbClr val="345D7E"/>
      </a:accent3>
      <a:accent4>
        <a:srgbClr val="FFFFFF"/>
      </a:accent4>
      <a:accent5>
        <a:srgbClr val="FFFFFF"/>
      </a:accent5>
      <a:accent6>
        <a:srgbClr val="FFFFFF"/>
      </a:accent6>
      <a:hlink>
        <a:srgbClr val="F7B615"/>
      </a:hlink>
      <a:folHlink>
        <a:srgbClr val="704404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zato 33">
    <a:dk1>
      <a:sysClr val="windowText" lastClr="000000"/>
    </a:dk1>
    <a:lt1>
      <a:sysClr val="window" lastClr="FFFFFF"/>
    </a:lt1>
    <a:dk2>
      <a:srgbClr val="B4CCE0"/>
    </a:dk2>
    <a:lt2>
      <a:srgbClr val="EBDDC3"/>
    </a:lt2>
    <a:accent1>
      <a:srgbClr val="FFFFFF"/>
    </a:accent1>
    <a:accent2>
      <a:srgbClr val="1A2E3F"/>
    </a:accent2>
    <a:accent3>
      <a:srgbClr val="345D7E"/>
    </a:accent3>
    <a:accent4>
      <a:srgbClr val="FFFFFF"/>
    </a:accent4>
    <a:accent5>
      <a:srgbClr val="FFFFFF"/>
    </a:accent5>
    <a:accent6>
      <a:srgbClr val="FFFFFF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Personalizzato 33">
    <a:dk1>
      <a:sysClr val="windowText" lastClr="000000"/>
    </a:dk1>
    <a:lt1>
      <a:sysClr val="window" lastClr="FFFFFF"/>
    </a:lt1>
    <a:dk2>
      <a:srgbClr val="B4CCE0"/>
    </a:dk2>
    <a:lt2>
      <a:srgbClr val="EBDDC3"/>
    </a:lt2>
    <a:accent1>
      <a:srgbClr val="FFFFFF"/>
    </a:accent1>
    <a:accent2>
      <a:srgbClr val="1A2E3F"/>
    </a:accent2>
    <a:accent3>
      <a:srgbClr val="345D7E"/>
    </a:accent3>
    <a:accent4>
      <a:srgbClr val="FFFFFF"/>
    </a:accent4>
    <a:accent5>
      <a:srgbClr val="FFFFFF"/>
    </a:accent5>
    <a:accent6>
      <a:srgbClr val="FFFFFF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823</TotalTime>
  <Words>801</Words>
  <Application>Microsoft Office PowerPoint</Application>
  <PresentationFormat>Presentazione su schermo (4:3)</PresentationFormat>
  <Paragraphs>135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Equinozio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client</dc:creator>
  <cp:lastModifiedBy>NUovo Utente</cp:lastModifiedBy>
  <cp:revision>165</cp:revision>
  <dcterms:created xsi:type="dcterms:W3CDTF">2012-03-13T17:47:48Z</dcterms:created>
  <dcterms:modified xsi:type="dcterms:W3CDTF">2016-05-30T14:35:27Z</dcterms:modified>
</cp:coreProperties>
</file>