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4" r:id="rId3"/>
    <p:sldId id="262" r:id="rId4"/>
    <p:sldId id="274" r:id="rId5"/>
    <p:sldId id="275" r:id="rId6"/>
    <p:sldId id="263" r:id="rId7"/>
    <p:sldId id="266" r:id="rId8"/>
    <p:sldId id="268" r:id="rId9"/>
    <p:sldId id="269" r:id="rId10"/>
    <p:sldId id="271" r:id="rId11"/>
    <p:sldId id="272" r:id="rId12"/>
    <p:sldId id="273" r:id="rId13"/>
    <p:sldId id="276" r:id="rId14"/>
  </p:sldIdLst>
  <p:sldSz cx="9144000" cy="6858000" type="screen4x3"/>
  <p:notesSz cx="7102475" cy="102330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006699"/>
    <a:srgbClr val="3366CC"/>
    <a:srgbClr val="003366"/>
    <a:srgbClr val="333399"/>
    <a:srgbClr val="666699"/>
    <a:srgbClr val="9999FF"/>
    <a:srgbClr val="CC6600"/>
    <a:srgbClr val="008000"/>
    <a:srgbClr val="33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9" autoAdjust="0"/>
    <p:restoredTop sz="94714" autoAdjust="0"/>
  </p:normalViewPr>
  <p:slideViewPr>
    <p:cSldViewPr snapToGrid="0">
      <p:cViewPr varScale="1">
        <p:scale>
          <a:sx n="88" d="100"/>
          <a:sy n="88" d="100"/>
        </p:scale>
        <p:origin x="-103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184343675" cy="184343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7C56DA85-264C-483B-A112-26723357FDD3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19598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3092" y="9719598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1CBC8BAA-A42D-4F01-A886-573C77D99D7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39" cy="51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57" tIns="49528" rIns="99057" bIns="49528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3092" y="0"/>
            <a:ext cx="3077739" cy="51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57" tIns="49528" rIns="99057" bIns="4952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248" y="4860687"/>
            <a:ext cx="5681980" cy="4604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57" tIns="49528" rIns="99057" bIns="495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19598"/>
            <a:ext cx="3077739" cy="51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3092" y="9719598"/>
            <a:ext cx="3077739" cy="51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EAB2933C-9887-4E3E-8FE0-EC66D2B3A536}" type="slidenum">
              <a:rPr lang="en-US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A14A82-4BCA-47BB-96ED-1F19B5DE49A5}" type="slidenum">
              <a:rPr lang="en-US"/>
              <a:pPr/>
              <a:t>1</a:t>
            </a:fld>
            <a:endParaRPr lang="en-US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48E1C0-2194-4F3D-9CED-EF4DA6949340}" type="slidenum">
              <a:rPr lang="en-US"/>
              <a:pPr/>
              <a:t>10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32139C-CB02-4EEA-A20C-E4167804D301}" type="slidenum">
              <a:rPr lang="en-US"/>
              <a:pPr/>
              <a:t>11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9C2FC9-3253-4109-BFCB-3504D0D8A22D}" type="slidenum">
              <a:rPr lang="en-US"/>
              <a:pPr/>
              <a:t>12</a:t>
            </a:fld>
            <a:endParaRPr lang="en-US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9C2FC9-3253-4109-BFCB-3504D0D8A22D}" type="slidenum">
              <a:rPr lang="en-US"/>
              <a:pPr/>
              <a:t>13</a:t>
            </a:fld>
            <a:endParaRPr lang="en-US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F670B6-94DA-40F8-B9F1-56A768D443F5}" type="slidenum">
              <a:rPr lang="en-US"/>
              <a:pPr/>
              <a:t>2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84ADE3-42EB-44E2-9454-B19CCC960FEE}" type="slidenum">
              <a:rPr lang="en-US"/>
              <a:pPr/>
              <a:t>3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133AB7-EA38-4D62-890F-B44A37922972}" type="slidenum">
              <a:rPr lang="en-US"/>
              <a:pPr/>
              <a:t>4</a:t>
            </a:fld>
            <a:endParaRPr 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28B318-6601-46FB-8E04-8182FA189A94}" type="slidenum">
              <a:rPr lang="en-US"/>
              <a:pPr/>
              <a:t>5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E0F8E-AE83-443F-AA5B-4E5DD1680D8A}" type="slidenum">
              <a:rPr lang="en-US"/>
              <a:pPr/>
              <a:t>6</a:t>
            </a:fld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0E039E-343E-4351-A25D-EE1DD5DCC030}" type="slidenum">
              <a:rPr lang="en-US"/>
              <a:pPr/>
              <a:t>7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3CF71F-8668-40B8-BF21-69C048792268}" type="slidenum">
              <a:rPr lang="en-US"/>
              <a:pPr/>
              <a:t>8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F37581-07F8-4606-9FE0-7EA88F05CD9D}" type="slidenum">
              <a:rPr lang="en-US"/>
              <a:pPr/>
              <a:t>9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6763"/>
            <a:ext cx="5118100" cy="3838575"/>
          </a:xfrm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BANDEAU POWERPOINT H.jpg"/>
          <p:cNvPicPr>
            <a:picLocks noChangeAspect="1"/>
          </p:cNvPicPr>
          <p:nvPr userDrawn="1"/>
        </p:nvPicPr>
        <p:blipFill>
          <a:blip r:embed="rId2" cstate="print"/>
          <a:srcRect t="13021" b="8854"/>
          <a:stretch>
            <a:fillRect/>
          </a:stretch>
        </p:blipFill>
        <p:spPr>
          <a:xfrm>
            <a:off x="0" y="0"/>
            <a:ext cx="9144000" cy="914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OUVERTURE DOSSIER.jpg"/>
          <p:cNvPicPr>
            <a:picLocks noChangeAspect="1"/>
          </p:cNvPicPr>
          <p:nvPr userDrawn="1"/>
        </p:nvPicPr>
        <p:blipFill>
          <a:blip r:embed="rId13" cstate="print"/>
          <a:srcRect t="2901" b="47778"/>
          <a:stretch>
            <a:fillRect/>
          </a:stretch>
        </p:blipFill>
        <p:spPr>
          <a:xfrm>
            <a:off x="0" y="0"/>
            <a:ext cx="9144000" cy="6477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hyperlink" Target="../../../Storz%20animations/Radial.swf" TargetMode="Externa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../../../Storz%20animations/SLX-F2%20Quelle.wmv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hyperlink" Target="../../../Storz%20animations/Radial.swf" TargetMode="External"/><Relationship Id="rId4" Type="http://schemas.openxmlformats.org/officeDocument/2006/relationships/image" Target="../media/image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../../../Storz%20animations/SLX-F2%20Quelle.wmv" TargetMode="External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hyperlink" Target="../../../Storz%20animations/Radial.swf" TargetMode="External"/><Relationship Id="rId4" Type="http://schemas.openxmlformats.org/officeDocument/2006/relationships/image" Target="../media/image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hyperlink" Target="Vibration.pp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Vibration.ppt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mst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Focalisation.ppt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83027" y="2220677"/>
            <a:ext cx="8567057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BE" sz="6000" dirty="0" smtClean="0">
                <a:solidFill>
                  <a:srgbClr val="336699"/>
                </a:solidFill>
                <a:latin typeface="Impact" pitchFamily="34" charset="0"/>
              </a:rPr>
              <a:t>ESWT’s PHYSIC</a:t>
            </a:r>
          </a:p>
          <a:p>
            <a:pPr algn="ctr">
              <a:spcBef>
                <a:spcPct val="50000"/>
              </a:spcBef>
            </a:pPr>
            <a:r>
              <a:rPr lang="fr-BE" sz="6000" dirty="0" smtClean="0">
                <a:solidFill>
                  <a:srgbClr val="336699"/>
                </a:solidFill>
                <a:latin typeface="Impact" pitchFamily="34" charset="0"/>
              </a:rPr>
              <a:t>F-SWT vs P-SWT vs R-SWT</a:t>
            </a:r>
            <a:r>
              <a:rPr lang="fr-BE" sz="6000" dirty="0" smtClean="0">
                <a:solidFill>
                  <a:schemeClr val="accent2"/>
                </a:solidFill>
                <a:latin typeface="Impact" pitchFamily="34" charset="0"/>
              </a:rPr>
              <a:t>             </a:t>
            </a:r>
            <a:endParaRPr lang="fr-BE" sz="6000" dirty="0">
              <a:solidFill>
                <a:schemeClr val="accent2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35" name="Picture 19" descr="Phys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155387"/>
            <a:ext cx="6011863" cy="3379788"/>
          </a:xfrm>
          <a:prstGeom prst="rect">
            <a:avLst/>
          </a:prstGeom>
          <a:noFill/>
        </p:spPr>
      </p:pic>
      <p:grpSp>
        <p:nvGrpSpPr>
          <p:cNvPr id="34861" name="Group 45"/>
          <p:cNvGrpSpPr>
            <a:grpSpLocks/>
          </p:cNvGrpSpPr>
          <p:nvPr/>
        </p:nvGrpSpPr>
        <p:grpSpPr bwMode="auto">
          <a:xfrm>
            <a:off x="6847112" y="3907988"/>
            <a:ext cx="1828800" cy="750888"/>
            <a:chOff x="4368" y="2064"/>
            <a:chExt cx="1152" cy="473"/>
          </a:xfrm>
        </p:grpSpPr>
        <p:sp>
          <p:nvSpPr>
            <p:cNvPr id="34836" name="Text Box 20"/>
            <p:cNvSpPr txBox="1">
              <a:spLocks noChangeArrowheads="1"/>
            </p:cNvSpPr>
            <p:nvPr/>
          </p:nvSpPr>
          <p:spPr bwMode="auto">
            <a:xfrm>
              <a:off x="4368" y="2304"/>
              <a:ext cx="115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BE" dirty="0" err="1" smtClean="0"/>
                <a:t>Compressed</a:t>
              </a:r>
              <a:r>
                <a:rPr lang="fr-BE" dirty="0" smtClean="0"/>
                <a:t> air</a:t>
              </a:r>
              <a:endParaRPr lang="en-US" dirty="0"/>
            </a:p>
          </p:txBody>
        </p:sp>
        <p:sp>
          <p:nvSpPr>
            <p:cNvPr id="34837" name="Line 21"/>
            <p:cNvSpPr>
              <a:spLocks noChangeShapeType="1"/>
            </p:cNvSpPr>
            <p:nvPr/>
          </p:nvSpPr>
          <p:spPr bwMode="auto">
            <a:xfrm flipH="1" flipV="1">
              <a:off x="4512" y="2064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4838" name="Oval 22"/>
          <p:cNvSpPr>
            <a:spLocks noChangeArrowheads="1"/>
          </p:cNvSpPr>
          <p:nvPr/>
        </p:nvSpPr>
        <p:spPr bwMode="auto">
          <a:xfrm>
            <a:off x="1153882" y="3886212"/>
            <a:ext cx="1828800" cy="1828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34875" name="Group 59"/>
          <p:cNvGrpSpPr>
            <a:grpSpLocks/>
          </p:cNvGrpSpPr>
          <p:nvPr/>
        </p:nvGrpSpPr>
        <p:grpSpPr bwMode="auto">
          <a:xfrm>
            <a:off x="1828800" y="3156898"/>
            <a:ext cx="762000" cy="728670"/>
            <a:chOff x="1152" y="1680"/>
            <a:chExt cx="480" cy="459"/>
          </a:xfrm>
        </p:grpSpPr>
        <p:sp>
          <p:nvSpPr>
            <p:cNvPr id="34841" name="Rectangle 25"/>
            <p:cNvSpPr>
              <a:spLocks noChangeArrowheads="1"/>
            </p:cNvSpPr>
            <p:nvPr/>
          </p:nvSpPr>
          <p:spPr bwMode="auto">
            <a:xfrm>
              <a:off x="1152" y="1680"/>
              <a:ext cx="480" cy="24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Body</a:t>
              </a:r>
              <a:endParaRPr lang="en-US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cxnSp>
          <p:nvCxnSpPr>
            <p:cNvPr id="34842" name="AutoShape 26"/>
            <p:cNvCxnSpPr>
              <a:cxnSpLocks noChangeShapeType="1"/>
              <a:stCxn id="34841" idx="2"/>
              <a:endCxn id="34838" idx="0"/>
            </p:cNvCxnSpPr>
            <p:nvPr/>
          </p:nvCxnSpPr>
          <p:spPr bwMode="auto">
            <a:xfrm rot="5400000">
              <a:off x="1238" y="1985"/>
              <a:ext cx="219" cy="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34876" name="Group 60"/>
          <p:cNvGrpSpPr>
            <a:grpSpLocks/>
          </p:cNvGrpSpPr>
          <p:nvPr/>
        </p:nvGrpSpPr>
        <p:grpSpPr bwMode="auto">
          <a:xfrm>
            <a:off x="2481942" y="2350645"/>
            <a:ext cx="1371600" cy="1709738"/>
            <a:chOff x="1584" y="1227"/>
            <a:chExt cx="864" cy="1077"/>
          </a:xfrm>
        </p:grpSpPr>
        <p:sp>
          <p:nvSpPr>
            <p:cNvPr id="34843" name="Rectangle 27"/>
            <p:cNvSpPr>
              <a:spLocks noChangeArrowheads="1"/>
            </p:cNvSpPr>
            <p:nvPr/>
          </p:nvSpPr>
          <p:spPr bwMode="auto">
            <a:xfrm>
              <a:off x="1584" y="1227"/>
              <a:ext cx="864" cy="405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Bounce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plate</a:t>
              </a:r>
            </a:p>
          </p:txBody>
        </p:sp>
        <p:sp>
          <p:nvSpPr>
            <p:cNvPr id="34844" name="Line 28"/>
            <p:cNvSpPr>
              <a:spLocks noChangeShapeType="1"/>
            </p:cNvSpPr>
            <p:nvPr/>
          </p:nvSpPr>
          <p:spPr bwMode="auto">
            <a:xfrm>
              <a:off x="2016" y="1632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4862" name="Group 46"/>
          <p:cNvGrpSpPr>
            <a:grpSpLocks/>
          </p:cNvGrpSpPr>
          <p:nvPr/>
        </p:nvGrpSpPr>
        <p:grpSpPr bwMode="auto">
          <a:xfrm>
            <a:off x="3842203" y="2318675"/>
            <a:ext cx="2133600" cy="2568598"/>
            <a:chOff x="2530" y="1104"/>
            <a:chExt cx="1344" cy="1618"/>
          </a:xfrm>
        </p:grpSpPr>
        <p:sp>
          <p:nvSpPr>
            <p:cNvPr id="34839" name="Line 23"/>
            <p:cNvSpPr>
              <a:spLocks noChangeShapeType="1"/>
            </p:cNvSpPr>
            <p:nvPr/>
          </p:nvSpPr>
          <p:spPr bwMode="auto">
            <a:xfrm flipH="1">
              <a:off x="2530" y="2242"/>
              <a:ext cx="864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4840" name="Text Box 24"/>
            <p:cNvSpPr txBox="1">
              <a:spLocks noChangeArrowheads="1"/>
            </p:cNvSpPr>
            <p:nvPr/>
          </p:nvSpPr>
          <p:spPr bwMode="auto">
            <a:xfrm rot="19861674">
              <a:off x="2530" y="2411"/>
              <a:ext cx="134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BE" dirty="0" err="1" smtClean="0"/>
                <a:t>Balistic</a:t>
              </a:r>
              <a:r>
                <a:rPr lang="fr-BE" dirty="0" smtClean="0"/>
                <a:t> </a:t>
              </a:r>
              <a:r>
                <a:rPr lang="fr-BE" dirty="0" err="1" smtClean="0"/>
                <a:t>movement</a:t>
              </a:r>
              <a:endParaRPr lang="en-US" dirty="0"/>
            </a:p>
          </p:txBody>
        </p:sp>
        <p:sp>
          <p:nvSpPr>
            <p:cNvPr id="34845" name="Rectangle 29"/>
            <p:cNvSpPr>
              <a:spLocks noChangeArrowheads="1"/>
            </p:cNvSpPr>
            <p:nvPr/>
          </p:nvSpPr>
          <p:spPr bwMode="auto">
            <a:xfrm>
              <a:off x="2688" y="1104"/>
              <a:ext cx="720" cy="24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Projectile</a:t>
              </a:r>
              <a:endParaRPr lang="en-US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34846" name="Line 30"/>
            <p:cNvSpPr>
              <a:spLocks noChangeShapeType="1"/>
            </p:cNvSpPr>
            <p:nvPr/>
          </p:nvSpPr>
          <p:spPr bwMode="auto">
            <a:xfrm>
              <a:off x="3072" y="1344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34871" name="Picture 55" descr="treatment_arm_Orthopedic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426" y="1796137"/>
            <a:ext cx="1524000" cy="1473200"/>
          </a:xfrm>
          <a:prstGeom prst="rect">
            <a:avLst/>
          </a:prstGeom>
          <a:noFill/>
        </p:spPr>
      </p:pic>
      <p:pic>
        <p:nvPicPr>
          <p:cNvPr id="34874" name="Picture 58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 l="34927"/>
          <a:stretch>
            <a:fillRect/>
          </a:stretch>
        </p:blipFill>
        <p:spPr bwMode="auto">
          <a:xfrm rot="9213745">
            <a:off x="1926771" y="4000065"/>
            <a:ext cx="993775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1" name="Rectangle 19"/>
          <p:cNvSpPr>
            <a:spLocks noChangeArrowheads="1"/>
          </p:cNvSpPr>
          <p:nvPr/>
        </p:nvSpPr>
        <p:spPr bwMode="auto">
          <a:xfrm>
            <a:off x="195943" y="1600200"/>
            <a:ext cx="4376057" cy="4572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BE" sz="2400" dirty="0" smtClean="0">
                <a:solidFill>
                  <a:schemeClr val="accent2"/>
                </a:solidFill>
                <a:latin typeface="Times New Roman" pitchFamily="18" charset="0"/>
              </a:rPr>
              <a:t>RSWT: collisions of </a:t>
            </a:r>
            <a:r>
              <a:rPr lang="fr-BE" sz="2400" dirty="0" err="1" smtClean="0">
                <a:solidFill>
                  <a:schemeClr val="accent2"/>
                </a:solidFill>
                <a:latin typeface="Times New Roman" pitchFamily="18" charset="0"/>
              </a:rPr>
              <a:t>solid</a:t>
            </a:r>
            <a:r>
              <a:rPr lang="fr-BE" sz="2400" dirty="0" smtClean="0">
                <a:solidFill>
                  <a:schemeClr val="accent2"/>
                </a:solidFill>
                <a:latin typeface="Times New Roman" pitchFamily="18" charset="0"/>
              </a:rPr>
              <a:t> bodies</a:t>
            </a:r>
            <a:endParaRPr lang="en-US" sz="2400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grpSp>
        <p:nvGrpSpPr>
          <p:cNvPr id="33822" name="Group 30"/>
          <p:cNvGrpSpPr>
            <a:grpSpLocks/>
          </p:cNvGrpSpPr>
          <p:nvPr/>
        </p:nvGrpSpPr>
        <p:grpSpPr bwMode="auto">
          <a:xfrm>
            <a:off x="1828800" y="2057400"/>
            <a:ext cx="5334000" cy="3429000"/>
            <a:chOff x="1152" y="1296"/>
            <a:chExt cx="3360" cy="2160"/>
          </a:xfrm>
        </p:grpSpPr>
        <p:sp>
          <p:nvSpPr>
            <p:cNvPr id="33812" name="Rectangle 20"/>
            <p:cNvSpPr>
              <a:spLocks noChangeArrowheads="1"/>
            </p:cNvSpPr>
            <p:nvPr/>
          </p:nvSpPr>
          <p:spPr bwMode="auto">
            <a:xfrm>
              <a:off x="1824" y="1728"/>
              <a:ext cx="2688" cy="288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sz="2400" dirty="0" smtClean="0">
                  <a:solidFill>
                    <a:schemeClr val="accent2"/>
                  </a:solidFill>
                  <a:latin typeface="Times New Roman" pitchFamily="18" charset="0"/>
                </a:rPr>
                <a:t>V </a:t>
              </a:r>
              <a:r>
                <a:rPr lang="fr-BE" sz="2400" dirty="0" err="1" smtClean="0">
                  <a:solidFill>
                    <a:schemeClr val="accent2"/>
                  </a:solidFill>
                  <a:latin typeface="Times New Roman" pitchFamily="18" charset="0"/>
                </a:rPr>
                <a:t>around</a:t>
              </a:r>
              <a:r>
                <a:rPr lang="fr-BE" sz="2400" dirty="0" smtClean="0">
                  <a:solidFill>
                    <a:schemeClr val="accent2"/>
                  </a:solidFill>
                  <a:latin typeface="Times New Roman" pitchFamily="18" charset="0"/>
                </a:rPr>
                <a:t> 10 </a:t>
              </a:r>
              <a:r>
                <a:rPr lang="fr-BE" sz="2400" dirty="0">
                  <a:solidFill>
                    <a:schemeClr val="accent2"/>
                  </a:solidFill>
                  <a:latin typeface="Times New Roman" pitchFamily="18" charset="0"/>
                </a:rPr>
                <a:t>m/sec</a:t>
              </a:r>
              <a:endParaRPr lang="en-US" sz="2400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33813" name="Rectangle 21"/>
            <p:cNvSpPr>
              <a:spLocks noChangeArrowheads="1"/>
            </p:cNvSpPr>
            <p:nvPr/>
          </p:nvSpPr>
          <p:spPr bwMode="auto">
            <a:xfrm>
              <a:off x="1824" y="2208"/>
              <a:ext cx="2688" cy="288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sz="2400" dirty="0" smtClean="0">
                  <a:solidFill>
                    <a:schemeClr val="accent2"/>
                  </a:solidFill>
                  <a:latin typeface="Times New Roman" pitchFamily="18" charset="0"/>
                </a:rPr>
                <a:t>Impulse &gt; à 5 ms</a:t>
              </a:r>
              <a:endParaRPr lang="en-US" sz="2400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33814" name="Rectangle 22"/>
            <p:cNvSpPr>
              <a:spLocks noChangeArrowheads="1"/>
            </p:cNvSpPr>
            <p:nvPr/>
          </p:nvSpPr>
          <p:spPr bwMode="auto">
            <a:xfrm>
              <a:off x="1824" y="2688"/>
              <a:ext cx="2688" cy="288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sz="2400" dirty="0" smtClean="0">
                  <a:solidFill>
                    <a:schemeClr val="accent2"/>
                  </a:solidFill>
                  <a:latin typeface="Times New Roman" pitchFamily="18" charset="0"/>
                </a:rPr>
                <a:t>Superficiel </a:t>
              </a:r>
              <a:r>
                <a:rPr lang="fr-BE" sz="2400" dirty="0" err="1" smtClean="0">
                  <a:solidFill>
                    <a:schemeClr val="accent2"/>
                  </a:solidFill>
                  <a:latin typeface="Times New Roman" pitchFamily="18" charset="0"/>
                </a:rPr>
                <a:t>effect</a:t>
              </a:r>
              <a:endParaRPr lang="en-US" sz="2400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33815" name="Rectangle 23"/>
            <p:cNvSpPr>
              <a:spLocks noChangeArrowheads="1"/>
            </p:cNvSpPr>
            <p:nvPr/>
          </p:nvSpPr>
          <p:spPr bwMode="auto">
            <a:xfrm>
              <a:off x="1824" y="3168"/>
              <a:ext cx="2688" cy="288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sz="2400" dirty="0" err="1" smtClean="0">
                  <a:solidFill>
                    <a:schemeClr val="accent2"/>
                  </a:solidFill>
                  <a:latin typeface="Times New Roman" pitchFamily="18" charset="0"/>
                </a:rPr>
                <a:t>Extracorporeal</a:t>
              </a:r>
              <a:endParaRPr lang="en-US" sz="2400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>
              <a:off x="1152" y="1296"/>
              <a:ext cx="0" cy="201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cxnSp>
          <p:nvCxnSpPr>
            <p:cNvPr id="33817" name="AutoShape 25"/>
            <p:cNvCxnSpPr>
              <a:cxnSpLocks noChangeShapeType="1"/>
              <a:stCxn id="33816" idx="1"/>
              <a:endCxn id="33815" idx="1"/>
            </p:cNvCxnSpPr>
            <p:nvPr/>
          </p:nvCxnSpPr>
          <p:spPr bwMode="auto">
            <a:xfrm flipV="1">
              <a:off x="1152" y="3312"/>
              <a:ext cx="672" cy="6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33819" name="Line 27"/>
            <p:cNvSpPr>
              <a:spLocks noChangeShapeType="1"/>
            </p:cNvSpPr>
            <p:nvPr/>
          </p:nvSpPr>
          <p:spPr bwMode="auto">
            <a:xfrm>
              <a:off x="1152" y="2832"/>
              <a:ext cx="6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3820" name="Line 28"/>
            <p:cNvSpPr>
              <a:spLocks noChangeShapeType="1"/>
            </p:cNvSpPr>
            <p:nvPr/>
          </p:nvSpPr>
          <p:spPr bwMode="auto">
            <a:xfrm>
              <a:off x="1152" y="2352"/>
              <a:ext cx="6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3821" name="Line 29"/>
            <p:cNvSpPr>
              <a:spLocks noChangeShapeType="1"/>
            </p:cNvSpPr>
            <p:nvPr/>
          </p:nvSpPr>
          <p:spPr bwMode="auto">
            <a:xfrm>
              <a:off x="1152" y="1872"/>
              <a:ext cx="6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55" name="Group 47"/>
          <p:cNvGrpSpPr>
            <a:grpSpLocks/>
          </p:cNvGrpSpPr>
          <p:nvPr/>
        </p:nvGrpSpPr>
        <p:grpSpPr bwMode="auto">
          <a:xfrm>
            <a:off x="533400" y="1063159"/>
            <a:ext cx="8174039" cy="4583113"/>
            <a:chOff x="336" y="1040"/>
            <a:chExt cx="5149" cy="2887"/>
          </a:xfrm>
        </p:grpSpPr>
        <p:sp>
          <p:nvSpPr>
            <p:cNvPr id="43029" name="Line 21"/>
            <p:cNvSpPr>
              <a:spLocks noChangeShapeType="1"/>
            </p:cNvSpPr>
            <p:nvPr/>
          </p:nvSpPr>
          <p:spPr bwMode="auto">
            <a:xfrm>
              <a:off x="596" y="3647"/>
              <a:ext cx="906" cy="1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030" name="Rectangle 22"/>
            <p:cNvSpPr>
              <a:spLocks noChangeArrowheads="1"/>
            </p:cNvSpPr>
            <p:nvPr/>
          </p:nvSpPr>
          <p:spPr bwMode="auto">
            <a:xfrm rot="16140000">
              <a:off x="80" y="1356"/>
              <a:ext cx="743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de-DE" dirty="0" err="1" smtClean="0">
                  <a:latin typeface="Verdana" pitchFamily="34" charset="0"/>
                </a:rPr>
                <a:t>Pressure</a:t>
              </a:r>
              <a:endParaRPr lang="de-DE" dirty="0">
                <a:latin typeface="Verdana" pitchFamily="34" charset="0"/>
              </a:endParaRPr>
            </a:p>
          </p:txBody>
        </p:sp>
        <p:sp>
          <p:nvSpPr>
            <p:cNvPr id="43031" name="Rectangle 23"/>
            <p:cNvSpPr>
              <a:spLocks noChangeArrowheads="1"/>
            </p:cNvSpPr>
            <p:nvPr/>
          </p:nvSpPr>
          <p:spPr bwMode="auto">
            <a:xfrm>
              <a:off x="1076" y="3696"/>
              <a:ext cx="686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algn="r" eaLnBrk="0" hangingPunct="0"/>
              <a:r>
                <a:rPr lang="de-DE" dirty="0" smtClean="0">
                  <a:latin typeface="Verdana" pitchFamily="34" charset="0"/>
                </a:rPr>
                <a:t>Time</a:t>
              </a:r>
              <a:endParaRPr lang="de-DE" dirty="0">
                <a:latin typeface="Verdana" pitchFamily="34" charset="0"/>
              </a:endParaRPr>
            </a:p>
          </p:txBody>
        </p:sp>
        <p:sp>
          <p:nvSpPr>
            <p:cNvPr id="43032" name="Line 24"/>
            <p:cNvSpPr>
              <a:spLocks noChangeShapeType="1"/>
            </p:cNvSpPr>
            <p:nvPr/>
          </p:nvSpPr>
          <p:spPr bwMode="auto">
            <a:xfrm flipV="1">
              <a:off x="581" y="1040"/>
              <a:ext cx="1" cy="2623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037" name="Rectangle 29"/>
            <p:cNvSpPr>
              <a:spLocks noChangeArrowheads="1"/>
            </p:cNvSpPr>
            <p:nvPr/>
          </p:nvSpPr>
          <p:spPr bwMode="auto">
            <a:xfrm>
              <a:off x="1007" y="1194"/>
              <a:ext cx="1345" cy="4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de-DE" sz="2000" b="1" dirty="0" smtClean="0">
                  <a:latin typeface="Verdana" pitchFamily="34" charset="0"/>
                </a:rPr>
                <a:t>F-SWT</a:t>
              </a:r>
            </a:p>
            <a:p>
              <a:pPr eaLnBrk="0" hangingPunct="0"/>
              <a:r>
                <a:rPr lang="de-DE" sz="2000" b="1" dirty="0" smtClean="0">
                  <a:latin typeface="Verdana" pitchFamily="34" charset="0"/>
                </a:rPr>
                <a:t>P-SWT</a:t>
              </a:r>
              <a:endParaRPr lang="de-DE" sz="2000" b="1" dirty="0">
                <a:latin typeface="Verdana" pitchFamily="34" charset="0"/>
              </a:endParaRPr>
            </a:p>
          </p:txBody>
        </p:sp>
        <p:sp>
          <p:nvSpPr>
            <p:cNvPr id="43038" name="Rectangle 30"/>
            <p:cNvSpPr>
              <a:spLocks noChangeArrowheads="1"/>
            </p:cNvSpPr>
            <p:nvPr/>
          </p:nvSpPr>
          <p:spPr bwMode="auto">
            <a:xfrm>
              <a:off x="2924" y="1208"/>
              <a:ext cx="649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de-DE" sz="2000" b="1" dirty="0" smtClean="0">
                  <a:latin typeface="Verdana" pitchFamily="34" charset="0"/>
                </a:rPr>
                <a:t>RSWT</a:t>
              </a:r>
              <a:endParaRPr lang="de-DE" sz="2000" b="1" dirty="0">
                <a:latin typeface="Verdana" pitchFamily="34" charset="0"/>
              </a:endParaRPr>
            </a:p>
          </p:txBody>
        </p:sp>
        <p:sp>
          <p:nvSpPr>
            <p:cNvPr id="43039" name="Line 31"/>
            <p:cNvSpPr>
              <a:spLocks noChangeShapeType="1"/>
            </p:cNvSpPr>
            <p:nvPr/>
          </p:nvSpPr>
          <p:spPr bwMode="auto">
            <a:xfrm>
              <a:off x="2458" y="3647"/>
              <a:ext cx="2856" cy="1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040" name="Rectangle 32"/>
            <p:cNvSpPr>
              <a:spLocks noChangeArrowheads="1"/>
            </p:cNvSpPr>
            <p:nvPr/>
          </p:nvSpPr>
          <p:spPr bwMode="auto">
            <a:xfrm>
              <a:off x="5011" y="3696"/>
              <a:ext cx="474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de-DE" dirty="0" smtClean="0">
                  <a:latin typeface="Verdana" pitchFamily="34" charset="0"/>
                </a:rPr>
                <a:t>Time</a:t>
              </a:r>
              <a:endParaRPr lang="de-DE" dirty="0">
                <a:latin typeface="Verdana" pitchFamily="34" charset="0"/>
              </a:endParaRPr>
            </a:p>
          </p:txBody>
        </p:sp>
        <p:sp>
          <p:nvSpPr>
            <p:cNvPr id="43041" name="Line 33"/>
            <p:cNvSpPr>
              <a:spLocks noChangeShapeType="1"/>
            </p:cNvSpPr>
            <p:nvPr/>
          </p:nvSpPr>
          <p:spPr bwMode="auto">
            <a:xfrm flipV="1">
              <a:off x="2443" y="1052"/>
              <a:ext cx="1" cy="2611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042" name="Rectangle 34"/>
            <p:cNvSpPr>
              <a:spLocks noChangeArrowheads="1"/>
            </p:cNvSpPr>
            <p:nvPr/>
          </p:nvSpPr>
          <p:spPr bwMode="auto">
            <a:xfrm rot="16200000">
              <a:off x="1952" y="1356"/>
              <a:ext cx="743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de-DE" dirty="0" err="1" smtClean="0">
                  <a:latin typeface="Verdana" pitchFamily="34" charset="0"/>
                </a:rPr>
                <a:t>Pressure</a:t>
              </a:r>
              <a:endParaRPr lang="de-DE" dirty="0">
                <a:latin typeface="Verdana" pitchFamily="34" charset="0"/>
              </a:endParaRPr>
            </a:p>
          </p:txBody>
        </p:sp>
      </p:grpSp>
      <p:sp>
        <p:nvSpPr>
          <p:cNvPr id="43056" name="Freeform 48"/>
          <p:cNvSpPr>
            <a:spLocks/>
          </p:cNvSpPr>
          <p:nvPr/>
        </p:nvSpPr>
        <p:spPr bwMode="auto">
          <a:xfrm>
            <a:off x="1219204" y="1041614"/>
            <a:ext cx="792163" cy="4503737"/>
          </a:xfrm>
          <a:custGeom>
            <a:avLst/>
            <a:gdLst/>
            <a:ahLst/>
            <a:cxnLst>
              <a:cxn ang="0">
                <a:pos x="7634" y="5456"/>
              </a:cxn>
              <a:cxn ang="0">
                <a:pos x="7489" y="5407"/>
              </a:cxn>
              <a:cxn ang="0">
                <a:pos x="7334" y="5400"/>
              </a:cxn>
              <a:cxn ang="0">
                <a:pos x="7189" y="5444"/>
              </a:cxn>
              <a:cxn ang="0">
                <a:pos x="7045" y="5534"/>
              </a:cxn>
              <a:cxn ang="0">
                <a:pos x="6853" y="5677"/>
              </a:cxn>
              <a:cxn ang="0">
                <a:pos x="6708" y="5739"/>
              </a:cxn>
              <a:cxn ang="0">
                <a:pos x="6555" y="5746"/>
              </a:cxn>
              <a:cxn ang="0">
                <a:pos x="6409" y="5689"/>
              </a:cxn>
              <a:cxn ang="0">
                <a:pos x="6266" y="5575"/>
              </a:cxn>
              <a:cxn ang="0">
                <a:pos x="6121" y="5436"/>
              </a:cxn>
              <a:cxn ang="0">
                <a:pos x="5977" y="5340"/>
              </a:cxn>
              <a:cxn ang="0">
                <a:pos x="5825" y="5308"/>
              </a:cxn>
              <a:cxn ang="0">
                <a:pos x="5677" y="5355"/>
              </a:cxn>
              <a:cxn ang="0">
                <a:pos x="5533" y="5472"/>
              </a:cxn>
              <a:cxn ang="0">
                <a:pos x="5388" y="5639"/>
              </a:cxn>
              <a:cxn ang="0">
                <a:pos x="5245" y="5772"/>
              </a:cxn>
              <a:cxn ang="0">
                <a:pos x="5109" y="5835"/>
              </a:cxn>
              <a:cxn ang="0">
                <a:pos x="5032" y="5838"/>
              </a:cxn>
              <a:cxn ang="0">
                <a:pos x="4945" y="5813"/>
              </a:cxn>
              <a:cxn ang="0">
                <a:pos x="4801" y="5701"/>
              </a:cxn>
              <a:cxn ang="0">
                <a:pos x="4656" y="5518"/>
              </a:cxn>
              <a:cxn ang="0">
                <a:pos x="4513" y="5340"/>
              </a:cxn>
              <a:cxn ang="0">
                <a:pos x="4378" y="5242"/>
              </a:cxn>
              <a:cxn ang="0">
                <a:pos x="4302" y="5220"/>
              </a:cxn>
              <a:cxn ang="0">
                <a:pos x="4225" y="5226"/>
              </a:cxn>
              <a:cxn ang="0">
                <a:pos x="4152" y="5259"/>
              </a:cxn>
              <a:cxn ang="0">
                <a:pos x="4020" y="5381"/>
              </a:cxn>
              <a:cxn ang="0">
                <a:pos x="3877" y="5591"/>
              </a:cxn>
              <a:cxn ang="0">
                <a:pos x="3732" y="5793"/>
              </a:cxn>
              <a:cxn ang="0">
                <a:pos x="3599" y="5903"/>
              </a:cxn>
              <a:cxn ang="0">
                <a:pos x="3523" y="5926"/>
              </a:cxn>
              <a:cxn ang="0">
                <a:pos x="3446" y="5920"/>
              </a:cxn>
              <a:cxn ang="0">
                <a:pos x="3371" y="5882"/>
              </a:cxn>
              <a:cxn ang="0">
                <a:pos x="3239" y="5744"/>
              </a:cxn>
              <a:cxn ang="0">
                <a:pos x="3094" y="5507"/>
              </a:cxn>
              <a:cxn ang="0">
                <a:pos x="2951" y="5281"/>
              </a:cxn>
              <a:cxn ang="0">
                <a:pos x="2843" y="5174"/>
              </a:cxn>
              <a:cxn ang="0">
                <a:pos x="2769" y="5137"/>
              </a:cxn>
              <a:cxn ang="0">
                <a:pos x="2690" y="5133"/>
              </a:cxn>
              <a:cxn ang="0">
                <a:pos x="2616" y="5165"/>
              </a:cxn>
              <a:cxn ang="0">
                <a:pos x="2507" y="5269"/>
              </a:cxn>
              <a:cxn ang="0">
                <a:pos x="2364" y="5503"/>
              </a:cxn>
              <a:cxn ang="0">
                <a:pos x="2219" y="5778"/>
              </a:cxn>
              <a:cxn ang="0">
                <a:pos x="2087" y="5950"/>
              </a:cxn>
              <a:cxn ang="0">
                <a:pos x="2014" y="6001"/>
              </a:cxn>
              <a:cxn ang="0">
                <a:pos x="1936" y="6017"/>
              </a:cxn>
              <a:cxn ang="0">
                <a:pos x="1859" y="5994"/>
              </a:cxn>
              <a:cxn ang="0">
                <a:pos x="1783" y="5931"/>
              </a:cxn>
              <a:cxn ang="0">
                <a:pos x="1671" y="5778"/>
              </a:cxn>
              <a:cxn ang="0">
                <a:pos x="1525" y="5487"/>
              </a:cxn>
              <a:cxn ang="0">
                <a:pos x="1409" y="5181"/>
              </a:cxn>
              <a:cxn ang="0">
                <a:pos x="1267" y="4596"/>
              </a:cxn>
              <a:cxn ang="0">
                <a:pos x="956" y="2884"/>
              </a:cxn>
              <a:cxn ang="0">
                <a:pos x="621" y="935"/>
              </a:cxn>
              <a:cxn ang="0">
                <a:pos x="449" y="18"/>
              </a:cxn>
              <a:cxn ang="0">
                <a:pos x="400" y="1"/>
              </a:cxn>
              <a:cxn ang="0">
                <a:pos x="360" y="38"/>
              </a:cxn>
              <a:cxn ang="0">
                <a:pos x="310" y="1273"/>
              </a:cxn>
              <a:cxn ang="0">
                <a:pos x="244" y="3771"/>
              </a:cxn>
              <a:cxn ang="0">
                <a:pos x="182" y="4863"/>
              </a:cxn>
              <a:cxn ang="0">
                <a:pos x="76" y="5475"/>
              </a:cxn>
            </a:cxnLst>
            <a:rect l="0" t="0" r="r" b="b"/>
            <a:pathLst>
              <a:path w="7803" h="6017">
                <a:moveTo>
                  <a:pt x="7803" y="5552"/>
                </a:moveTo>
                <a:lnTo>
                  <a:pt x="7754" y="5521"/>
                </a:lnTo>
                <a:lnTo>
                  <a:pt x="7706" y="5493"/>
                </a:lnTo>
                <a:lnTo>
                  <a:pt x="7682" y="5481"/>
                </a:lnTo>
                <a:lnTo>
                  <a:pt x="7659" y="5467"/>
                </a:lnTo>
                <a:lnTo>
                  <a:pt x="7634" y="5456"/>
                </a:lnTo>
                <a:lnTo>
                  <a:pt x="7611" y="5445"/>
                </a:lnTo>
                <a:lnTo>
                  <a:pt x="7586" y="5436"/>
                </a:lnTo>
                <a:lnTo>
                  <a:pt x="7562" y="5427"/>
                </a:lnTo>
                <a:lnTo>
                  <a:pt x="7537" y="5420"/>
                </a:lnTo>
                <a:lnTo>
                  <a:pt x="7513" y="5412"/>
                </a:lnTo>
                <a:lnTo>
                  <a:pt x="7489" y="5407"/>
                </a:lnTo>
                <a:lnTo>
                  <a:pt x="7463" y="5403"/>
                </a:lnTo>
                <a:lnTo>
                  <a:pt x="7437" y="5399"/>
                </a:lnTo>
                <a:lnTo>
                  <a:pt x="7411" y="5398"/>
                </a:lnTo>
                <a:lnTo>
                  <a:pt x="7386" y="5396"/>
                </a:lnTo>
                <a:lnTo>
                  <a:pt x="7360" y="5398"/>
                </a:lnTo>
                <a:lnTo>
                  <a:pt x="7334" y="5400"/>
                </a:lnTo>
                <a:lnTo>
                  <a:pt x="7310" y="5404"/>
                </a:lnTo>
                <a:lnTo>
                  <a:pt x="7285" y="5410"/>
                </a:lnTo>
                <a:lnTo>
                  <a:pt x="7261" y="5416"/>
                </a:lnTo>
                <a:lnTo>
                  <a:pt x="7236" y="5425"/>
                </a:lnTo>
                <a:lnTo>
                  <a:pt x="7213" y="5433"/>
                </a:lnTo>
                <a:lnTo>
                  <a:pt x="7189" y="5444"/>
                </a:lnTo>
                <a:lnTo>
                  <a:pt x="7165" y="5456"/>
                </a:lnTo>
                <a:lnTo>
                  <a:pt x="7141" y="5470"/>
                </a:lnTo>
                <a:lnTo>
                  <a:pt x="7118" y="5485"/>
                </a:lnTo>
                <a:lnTo>
                  <a:pt x="7093" y="5499"/>
                </a:lnTo>
                <a:lnTo>
                  <a:pt x="7070" y="5516"/>
                </a:lnTo>
                <a:lnTo>
                  <a:pt x="7045" y="5534"/>
                </a:lnTo>
                <a:lnTo>
                  <a:pt x="7021" y="5552"/>
                </a:lnTo>
                <a:lnTo>
                  <a:pt x="6973" y="5592"/>
                </a:lnTo>
                <a:lnTo>
                  <a:pt x="6925" y="5629"/>
                </a:lnTo>
                <a:lnTo>
                  <a:pt x="6901" y="5646"/>
                </a:lnTo>
                <a:lnTo>
                  <a:pt x="6878" y="5662"/>
                </a:lnTo>
                <a:lnTo>
                  <a:pt x="6853" y="5677"/>
                </a:lnTo>
                <a:lnTo>
                  <a:pt x="6830" y="5690"/>
                </a:lnTo>
                <a:lnTo>
                  <a:pt x="6806" y="5702"/>
                </a:lnTo>
                <a:lnTo>
                  <a:pt x="6781" y="5713"/>
                </a:lnTo>
                <a:lnTo>
                  <a:pt x="6758" y="5723"/>
                </a:lnTo>
                <a:lnTo>
                  <a:pt x="6733" y="5732"/>
                </a:lnTo>
                <a:lnTo>
                  <a:pt x="6708" y="5739"/>
                </a:lnTo>
                <a:lnTo>
                  <a:pt x="6683" y="5744"/>
                </a:lnTo>
                <a:lnTo>
                  <a:pt x="6657" y="5749"/>
                </a:lnTo>
                <a:lnTo>
                  <a:pt x="6632" y="5750"/>
                </a:lnTo>
                <a:lnTo>
                  <a:pt x="6606" y="5751"/>
                </a:lnTo>
                <a:lnTo>
                  <a:pt x="6580" y="5750"/>
                </a:lnTo>
                <a:lnTo>
                  <a:pt x="6555" y="5746"/>
                </a:lnTo>
                <a:lnTo>
                  <a:pt x="6530" y="5740"/>
                </a:lnTo>
                <a:lnTo>
                  <a:pt x="6506" y="5734"/>
                </a:lnTo>
                <a:lnTo>
                  <a:pt x="6481" y="5724"/>
                </a:lnTo>
                <a:lnTo>
                  <a:pt x="6457" y="5715"/>
                </a:lnTo>
                <a:lnTo>
                  <a:pt x="6433" y="5702"/>
                </a:lnTo>
                <a:lnTo>
                  <a:pt x="6409" y="5689"/>
                </a:lnTo>
                <a:lnTo>
                  <a:pt x="6386" y="5673"/>
                </a:lnTo>
                <a:lnTo>
                  <a:pt x="6361" y="5656"/>
                </a:lnTo>
                <a:lnTo>
                  <a:pt x="6338" y="5639"/>
                </a:lnTo>
                <a:lnTo>
                  <a:pt x="6315" y="5619"/>
                </a:lnTo>
                <a:lnTo>
                  <a:pt x="6290" y="5598"/>
                </a:lnTo>
                <a:lnTo>
                  <a:pt x="6266" y="5575"/>
                </a:lnTo>
                <a:lnTo>
                  <a:pt x="6241" y="5552"/>
                </a:lnTo>
                <a:lnTo>
                  <a:pt x="6217" y="5527"/>
                </a:lnTo>
                <a:lnTo>
                  <a:pt x="6194" y="5503"/>
                </a:lnTo>
                <a:lnTo>
                  <a:pt x="6169" y="5480"/>
                </a:lnTo>
                <a:lnTo>
                  <a:pt x="6146" y="5458"/>
                </a:lnTo>
                <a:lnTo>
                  <a:pt x="6121" y="5436"/>
                </a:lnTo>
                <a:lnTo>
                  <a:pt x="6098" y="5416"/>
                </a:lnTo>
                <a:lnTo>
                  <a:pt x="6074" y="5399"/>
                </a:lnTo>
                <a:lnTo>
                  <a:pt x="6050" y="5382"/>
                </a:lnTo>
                <a:lnTo>
                  <a:pt x="6026" y="5366"/>
                </a:lnTo>
                <a:lnTo>
                  <a:pt x="6001" y="5352"/>
                </a:lnTo>
                <a:lnTo>
                  <a:pt x="5977" y="5340"/>
                </a:lnTo>
                <a:lnTo>
                  <a:pt x="5952" y="5330"/>
                </a:lnTo>
                <a:lnTo>
                  <a:pt x="5928" y="5322"/>
                </a:lnTo>
                <a:lnTo>
                  <a:pt x="5903" y="5316"/>
                </a:lnTo>
                <a:lnTo>
                  <a:pt x="5878" y="5311"/>
                </a:lnTo>
                <a:lnTo>
                  <a:pt x="5852" y="5308"/>
                </a:lnTo>
                <a:lnTo>
                  <a:pt x="5825" y="5308"/>
                </a:lnTo>
                <a:lnTo>
                  <a:pt x="5799" y="5311"/>
                </a:lnTo>
                <a:lnTo>
                  <a:pt x="5775" y="5314"/>
                </a:lnTo>
                <a:lnTo>
                  <a:pt x="5749" y="5322"/>
                </a:lnTo>
                <a:lnTo>
                  <a:pt x="5725" y="5330"/>
                </a:lnTo>
                <a:lnTo>
                  <a:pt x="5700" y="5341"/>
                </a:lnTo>
                <a:lnTo>
                  <a:pt x="5677" y="5355"/>
                </a:lnTo>
                <a:lnTo>
                  <a:pt x="5653" y="5370"/>
                </a:lnTo>
                <a:lnTo>
                  <a:pt x="5628" y="5387"/>
                </a:lnTo>
                <a:lnTo>
                  <a:pt x="5605" y="5405"/>
                </a:lnTo>
                <a:lnTo>
                  <a:pt x="5580" y="5426"/>
                </a:lnTo>
                <a:lnTo>
                  <a:pt x="5557" y="5448"/>
                </a:lnTo>
                <a:lnTo>
                  <a:pt x="5533" y="5472"/>
                </a:lnTo>
                <a:lnTo>
                  <a:pt x="5509" y="5497"/>
                </a:lnTo>
                <a:lnTo>
                  <a:pt x="5485" y="5524"/>
                </a:lnTo>
                <a:lnTo>
                  <a:pt x="5460" y="5552"/>
                </a:lnTo>
                <a:lnTo>
                  <a:pt x="5436" y="5582"/>
                </a:lnTo>
                <a:lnTo>
                  <a:pt x="5413" y="5612"/>
                </a:lnTo>
                <a:lnTo>
                  <a:pt x="5388" y="5639"/>
                </a:lnTo>
                <a:lnTo>
                  <a:pt x="5365" y="5666"/>
                </a:lnTo>
                <a:lnTo>
                  <a:pt x="5340" y="5690"/>
                </a:lnTo>
                <a:lnTo>
                  <a:pt x="5317" y="5713"/>
                </a:lnTo>
                <a:lnTo>
                  <a:pt x="5293" y="5735"/>
                </a:lnTo>
                <a:lnTo>
                  <a:pt x="5269" y="5755"/>
                </a:lnTo>
                <a:lnTo>
                  <a:pt x="5245" y="5772"/>
                </a:lnTo>
                <a:lnTo>
                  <a:pt x="5222" y="5789"/>
                </a:lnTo>
                <a:lnTo>
                  <a:pt x="5197" y="5803"/>
                </a:lnTo>
                <a:lnTo>
                  <a:pt x="5173" y="5815"/>
                </a:lnTo>
                <a:lnTo>
                  <a:pt x="5147" y="5825"/>
                </a:lnTo>
                <a:lnTo>
                  <a:pt x="5123" y="5832"/>
                </a:lnTo>
                <a:lnTo>
                  <a:pt x="5109" y="5835"/>
                </a:lnTo>
                <a:lnTo>
                  <a:pt x="5097" y="5837"/>
                </a:lnTo>
                <a:lnTo>
                  <a:pt x="5083" y="5838"/>
                </a:lnTo>
                <a:lnTo>
                  <a:pt x="5071" y="5840"/>
                </a:lnTo>
                <a:lnTo>
                  <a:pt x="5058" y="5840"/>
                </a:lnTo>
                <a:lnTo>
                  <a:pt x="5045" y="5840"/>
                </a:lnTo>
                <a:lnTo>
                  <a:pt x="5032" y="5838"/>
                </a:lnTo>
                <a:lnTo>
                  <a:pt x="5020" y="5837"/>
                </a:lnTo>
                <a:lnTo>
                  <a:pt x="5007" y="5835"/>
                </a:lnTo>
                <a:lnTo>
                  <a:pt x="4994" y="5831"/>
                </a:lnTo>
                <a:lnTo>
                  <a:pt x="4982" y="5827"/>
                </a:lnTo>
                <a:lnTo>
                  <a:pt x="4970" y="5824"/>
                </a:lnTo>
                <a:lnTo>
                  <a:pt x="4945" y="5813"/>
                </a:lnTo>
                <a:lnTo>
                  <a:pt x="4921" y="5799"/>
                </a:lnTo>
                <a:lnTo>
                  <a:pt x="4896" y="5784"/>
                </a:lnTo>
                <a:lnTo>
                  <a:pt x="4873" y="5766"/>
                </a:lnTo>
                <a:lnTo>
                  <a:pt x="4848" y="5746"/>
                </a:lnTo>
                <a:lnTo>
                  <a:pt x="4824" y="5724"/>
                </a:lnTo>
                <a:lnTo>
                  <a:pt x="4801" y="5701"/>
                </a:lnTo>
                <a:lnTo>
                  <a:pt x="4776" y="5674"/>
                </a:lnTo>
                <a:lnTo>
                  <a:pt x="4753" y="5647"/>
                </a:lnTo>
                <a:lnTo>
                  <a:pt x="4728" y="5617"/>
                </a:lnTo>
                <a:lnTo>
                  <a:pt x="4704" y="5586"/>
                </a:lnTo>
                <a:lnTo>
                  <a:pt x="4681" y="5552"/>
                </a:lnTo>
                <a:lnTo>
                  <a:pt x="4656" y="5518"/>
                </a:lnTo>
                <a:lnTo>
                  <a:pt x="4632" y="5483"/>
                </a:lnTo>
                <a:lnTo>
                  <a:pt x="4607" y="5452"/>
                </a:lnTo>
                <a:lnTo>
                  <a:pt x="4584" y="5421"/>
                </a:lnTo>
                <a:lnTo>
                  <a:pt x="4560" y="5392"/>
                </a:lnTo>
                <a:lnTo>
                  <a:pt x="4536" y="5365"/>
                </a:lnTo>
                <a:lnTo>
                  <a:pt x="4513" y="5340"/>
                </a:lnTo>
                <a:lnTo>
                  <a:pt x="4489" y="5317"/>
                </a:lnTo>
                <a:lnTo>
                  <a:pt x="4464" y="5296"/>
                </a:lnTo>
                <a:lnTo>
                  <a:pt x="4441" y="5278"/>
                </a:lnTo>
                <a:lnTo>
                  <a:pt x="4416" y="5262"/>
                </a:lnTo>
                <a:lnTo>
                  <a:pt x="4392" y="5248"/>
                </a:lnTo>
                <a:lnTo>
                  <a:pt x="4378" y="5242"/>
                </a:lnTo>
                <a:lnTo>
                  <a:pt x="4366" y="5236"/>
                </a:lnTo>
                <a:lnTo>
                  <a:pt x="4354" y="5232"/>
                </a:lnTo>
                <a:lnTo>
                  <a:pt x="4342" y="5229"/>
                </a:lnTo>
                <a:lnTo>
                  <a:pt x="4328" y="5225"/>
                </a:lnTo>
                <a:lnTo>
                  <a:pt x="4316" y="5223"/>
                </a:lnTo>
                <a:lnTo>
                  <a:pt x="4302" y="5220"/>
                </a:lnTo>
                <a:lnTo>
                  <a:pt x="4290" y="5220"/>
                </a:lnTo>
                <a:lnTo>
                  <a:pt x="4277" y="5219"/>
                </a:lnTo>
                <a:lnTo>
                  <a:pt x="4265" y="5220"/>
                </a:lnTo>
                <a:lnTo>
                  <a:pt x="4251" y="5221"/>
                </a:lnTo>
                <a:lnTo>
                  <a:pt x="4239" y="5224"/>
                </a:lnTo>
                <a:lnTo>
                  <a:pt x="4225" y="5226"/>
                </a:lnTo>
                <a:lnTo>
                  <a:pt x="4213" y="5230"/>
                </a:lnTo>
                <a:lnTo>
                  <a:pt x="4201" y="5234"/>
                </a:lnTo>
                <a:lnTo>
                  <a:pt x="4189" y="5240"/>
                </a:lnTo>
                <a:lnTo>
                  <a:pt x="4176" y="5245"/>
                </a:lnTo>
                <a:lnTo>
                  <a:pt x="4164" y="5252"/>
                </a:lnTo>
                <a:lnTo>
                  <a:pt x="4152" y="5259"/>
                </a:lnTo>
                <a:lnTo>
                  <a:pt x="4140" y="5267"/>
                </a:lnTo>
                <a:lnTo>
                  <a:pt x="4115" y="5284"/>
                </a:lnTo>
                <a:lnTo>
                  <a:pt x="4092" y="5305"/>
                </a:lnTo>
                <a:lnTo>
                  <a:pt x="4067" y="5328"/>
                </a:lnTo>
                <a:lnTo>
                  <a:pt x="4044" y="5354"/>
                </a:lnTo>
                <a:lnTo>
                  <a:pt x="4020" y="5381"/>
                </a:lnTo>
                <a:lnTo>
                  <a:pt x="3996" y="5411"/>
                </a:lnTo>
                <a:lnTo>
                  <a:pt x="3972" y="5443"/>
                </a:lnTo>
                <a:lnTo>
                  <a:pt x="3949" y="5477"/>
                </a:lnTo>
                <a:lnTo>
                  <a:pt x="3924" y="5513"/>
                </a:lnTo>
                <a:lnTo>
                  <a:pt x="3900" y="5551"/>
                </a:lnTo>
                <a:lnTo>
                  <a:pt x="3877" y="5591"/>
                </a:lnTo>
                <a:lnTo>
                  <a:pt x="3852" y="5629"/>
                </a:lnTo>
                <a:lnTo>
                  <a:pt x="3828" y="5666"/>
                </a:lnTo>
                <a:lnTo>
                  <a:pt x="3804" y="5701"/>
                </a:lnTo>
                <a:lnTo>
                  <a:pt x="3780" y="5734"/>
                </a:lnTo>
                <a:lnTo>
                  <a:pt x="3757" y="5765"/>
                </a:lnTo>
                <a:lnTo>
                  <a:pt x="3732" y="5793"/>
                </a:lnTo>
                <a:lnTo>
                  <a:pt x="3708" y="5819"/>
                </a:lnTo>
                <a:lnTo>
                  <a:pt x="3684" y="5842"/>
                </a:lnTo>
                <a:lnTo>
                  <a:pt x="3660" y="5863"/>
                </a:lnTo>
                <a:lnTo>
                  <a:pt x="3635" y="5881"/>
                </a:lnTo>
                <a:lnTo>
                  <a:pt x="3611" y="5897"/>
                </a:lnTo>
                <a:lnTo>
                  <a:pt x="3599" y="5903"/>
                </a:lnTo>
                <a:lnTo>
                  <a:pt x="3586" y="5909"/>
                </a:lnTo>
                <a:lnTo>
                  <a:pt x="3573" y="5914"/>
                </a:lnTo>
                <a:lnTo>
                  <a:pt x="3561" y="5919"/>
                </a:lnTo>
                <a:lnTo>
                  <a:pt x="3548" y="5923"/>
                </a:lnTo>
                <a:lnTo>
                  <a:pt x="3535" y="5925"/>
                </a:lnTo>
                <a:lnTo>
                  <a:pt x="3523" y="5926"/>
                </a:lnTo>
                <a:lnTo>
                  <a:pt x="3509" y="5928"/>
                </a:lnTo>
                <a:lnTo>
                  <a:pt x="3496" y="5929"/>
                </a:lnTo>
                <a:lnTo>
                  <a:pt x="3484" y="5928"/>
                </a:lnTo>
                <a:lnTo>
                  <a:pt x="3470" y="5926"/>
                </a:lnTo>
                <a:lnTo>
                  <a:pt x="3458" y="5924"/>
                </a:lnTo>
                <a:lnTo>
                  <a:pt x="3446" y="5920"/>
                </a:lnTo>
                <a:lnTo>
                  <a:pt x="3433" y="5917"/>
                </a:lnTo>
                <a:lnTo>
                  <a:pt x="3420" y="5911"/>
                </a:lnTo>
                <a:lnTo>
                  <a:pt x="3408" y="5906"/>
                </a:lnTo>
                <a:lnTo>
                  <a:pt x="3395" y="5898"/>
                </a:lnTo>
                <a:lnTo>
                  <a:pt x="3383" y="5891"/>
                </a:lnTo>
                <a:lnTo>
                  <a:pt x="3371" y="5882"/>
                </a:lnTo>
                <a:lnTo>
                  <a:pt x="3359" y="5874"/>
                </a:lnTo>
                <a:lnTo>
                  <a:pt x="3334" y="5853"/>
                </a:lnTo>
                <a:lnTo>
                  <a:pt x="3311" y="5830"/>
                </a:lnTo>
                <a:lnTo>
                  <a:pt x="3287" y="5804"/>
                </a:lnTo>
                <a:lnTo>
                  <a:pt x="3263" y="5775"/>
                </a:lnTo>
                <a:lnTo>
                  <a:pt x="3239" y="5744"/>
                </a:lnTo>
                <a:lnTo>
                  <a:pt x="3216" y="5710"/>
                </a:lnTo>
                <a:lnTo>
                  <a:pt x="3191" y="5673"/>
                </a:lnTo>
                <a:lnTo>
                  <a:pt x="3168" y="5635"/>
                </a:lnTo>
                <a:lnTo>
                  <a:pt x="3143" y="5594"/>
                </a:lnTo>
                <a:lnTo>
                  <a:pt x="3119" y="5551"/>
                </a:lnTo>
                <a:lnTo>
                  <a:pt x="3094" y="5507"/>
                </a:lnTo>
                <a:lnTo>
                  <a:pt x="3071" y="5463"/>
                </a:lnTo>
                <a:lnTo>
                  <a:pt x="3047" y="5422"/>
                </a:lnTo>
                <a:lnTo>
                  <a:pt x="3023" y="5383"/>
                </a:lnTo>
                <a:lnTo>
                  <a:pt x="2999" y="5346"/>
                </a:lnTo>
                <a:lnTo>
                  <a:pt x="2976" y="5312"/>
                </a:lnTo>
                <a:lnTo>
                  <a:pt x="2951" y="5281"/>
                </a:lnTo>
                <a:lnTo>
                  <a:pt x="2928" y="5252"/>
                </a:lnTo>
                <a:lnTo>
                  <a:pt x="2903" y="5226"/>
                </a:lnTo>
                <a:lnTo>
                  <a:pt x="2880" y="5203"/>
                </a:lnTo>
                <a:lnTo>
                  <a:pt x="2868" y="5192"/>
                </a:lnTo>
                <a:lnTo>
                  <a:pt x="2856" y="5182"/>
                </a:lnTo>
                <a:lnTo>
                  <a:pt x="2843" y="5174"/>
                </a:lnTo>
                <a:lnTo>
                  <a:pt x="2831" y="5165"/>
                </a:lnTo>
                <a:lnTo>
                  <a:pt x="2819" y="5158"/>
                </a:lnTo>
                <a:lnTo>
                  <a:pt x="2806" y="5152"/>
                </a:lnTo>
                <a:lnTo>
                  <a:pt x="2793" y="5146"/>
                </a:lnTo>
                <a:lnTo>
                  <a:pt x="2781" y="5141"/>
                </a:lnTo>
                <a:lnTo>
                  <a:pt x="2769" y="5137"/>
                </a:lnTo>
                <a:lnTo>
                  <a:pt x="2755" y="5135"/>
                </a:lnTo>
                <a:lnTo>
                  <a:pt x="2743" y="5132"/>
                </a:lnTo>
                <a:lnTo>
                  <a:pt x="2730" y="5131"/>
                </a:lnTo>
                <a:lnTo>
                  <a:pt x="2716" y="5131"/>
                </a:lnTo>
                <a:lnTo>
                  <a:pt x="2704" y="5132"/>
                </a:lnTo>
                <a:lnTo>
                  <a:pt x="2690" y="5133"/>
                </a:lnTo>
                <a:lnTo>
                  <a:pt x="2678" y="5137"/>
                </a:lnTo>
                <a:lnTo>
                  <a:pt x="2666" y="5141"/>
                </a:lnTo>
                <a:lnTo>
                  <a:pt x="2653" y="5144"/>
                </a:lnTo>
                <a:lnTo>
                  <a:pt x="2640" y="5150"/>
                </a:lnTo>
                <a:lnTo>
                  <a:pt x="2628" y="5157"/>
                </a:lnTo>
                <a:lnTo>
                  <a:pt x="2616" y="5165"/>
                </a:lnTo>
                <a:lnTo>
                  <a:pt x="2604" y="5172"/>
                </a:lnTo>
                <a:lnTo>
                  <a:pt x="2591" y="5182"/>
                </a:lnTo>
                <a:lnTo>
                  <a:pt x="2579" y="5192"/>
                </a:lnTo>
                <a:lnTo>
                  <a:pt x="2555" y="5215"/>
                </a:lnTo>
                <a:lnTo>
                  <a:pt x="2531" y="5241"/>
                </a:lnTo>
                <a:lnTo>
                  <a:pt x="2507" y="5269"/>
                </a:lnTo>
                <a:lnTo>
                  <a:pt x="2484" y="5302"/>
                </a:lnTo>
                <a:lnTo>
                  <a:pt x="2459" y="5336"/>
                </a:lnTo>
                <a:lnTo>
                  <a:pt x="2436" y="5374"/>
                </a:lnTo>
                <a:lnTo>
                  <a:pt x="2411" y="5415"/>
                </a:lnTo>
                <a:lnTo>
                  <a:pt x="2388" y="5458"/>
                </a:lnTo>
                <a:lnTo>
                  <a:pt x="2364" y="5503"/>
                </a:lnTo>
                <a:lnTo>
                  <a:pt x="2339" y="5551"/>
                </a:lnTo>
                <a:lnTo>
                  <a:pt x="2315" y="5601"/>
                </a:lnTo>
                <a:lnTo>
                  <a:pt x="2291" y="5649"/>
                </a:lnTo>
                <a:lnTo>
                  <a:pt x="2267" y="5694"/>
                </a:lnTo>
                <a:lnTo>
                  <a:pt x="2244" y="5737"/>
                </a:lnTo>
                <a:lnTo>
                  <a:pt x="2219" y="5778"/>
                </a:lnTo>
                <a:lnTo>
                  <a:pt x="2196" y="5816"/>
                </a:lnTo>
                <a:lnTo>
                  <a:pt x="2171" y="5851"/>
                </a:lnTo>
                <a:lnTo>
                  <a:pt x="2148" y="5884"/>
                </a:lnTo>
                <a:lnTo>
                  <a:pt x="2124" y="5912"/>
                </a:lnTo>
                <a:lnTo>
                  <a:pt x="2099" y="5937"/>
                </a:lnTo>
                <a:lnTo>
                  <a:pt x="2087" y="5950"/>
                </a:lnTo>
                <a:lnTo>
                  <a:pt x="2075" y="5961"/>
                </a:lnTo>
                <a:lnTo>
                  <a:pt x="2063" y="5970"/>
                </a:lnTo>
                <a:lnTo>
                  <a:pt x="2050" y="5979"/>
                </a:lnTo>
                <a:lnTo>
                  <a:pt x="2038" y="5988"/>
                </a:lnTo>
                <a:lnTo>
                  <a:pt x="2026" y="5995"/>
                </a:lnTo>
                <a:lnTo>
                  <a:pt x="2014" y="6001"/>
                </a:lnTo>
                <a:lnTo>
                  <a:pt x="2000" y="6006"/>
                </a:lnTo>
                <a:lnTo>
                  <a:pt x="1988" y="6010"/>
                </a:lnTo>
                <a:lnTo>
                  <a:pt x="1974" y="6013"/>
                </a:lnTo>
                <a:lnTo>
                  <a:pt x="1962" y="6016"/>
                </a:lnTo>
                <a:lnTo>
                  <a:pt x="1949" y="6017"/>
                </a:lnTo>
                <a:lnTo>
                  <a:pt x="1936" y="6017"/>
                </a:lnTo>
                <a:lnTo>
                  <a:pt x="1923" y="6016"/>
                </a:lnTo>
                <a:lnTo>
                  <a:pt x="1910" y="6013"/>
                </a:lnTo>
                <a:lnTo>
                  <a:pt x="1897" y="6010"/>
                </a:lnTo>
                <a:lnTo>
                  <a:pt x="1884" y="6006"/>
                </a:lnTo>
                <a:lnTo>
                  <a:pt x="1872" y="6000"/>
                </a:lnTo>
                <a:lnTo>
                  <a:pt x="1859" y="5994"/>
                </a:lnTo>
                <a:lnTo>
                  <a:pt x="1846" y="5985"/>
                </a:lnTo>
                <a:lnTo>
                  <a:pt x="1834" y="5977"/>
                </a:lnTo>
                <a:lnTo>
                  <a:pt x="1820" y="5967"/>
                </a:lnTo>
                <a:lnTo>
                  <a:pt x="1808" y="5956"/>
                </a:lnTo>
                <a:lnTo>
                  <a:pt x="1796" y="5944"/>
                </a:lnTo>
                <a:lnTo>
                  <a:pt x="1783" y="5931"/>
                </a:lnTo>
                <a:lnTo>
                  <a:pt x="1770" y="5918"/>
                </a:lnTo>
                <a:lnTo>
                  <a:pt x="1758" y="5903"/>
                </a:lnTo>
                <a:lnTo>
                  <a:pt x="1746" y="5887"/>
                </a:lnTo>
                <a:lnTo>
                  <a:pt x="1721" y="5854"/>
                </a:lnTo>
                <a:lnTo>
                  <a:pt x="1695" y="5817"/>
                </a:lnTo>
                <a:lnTo>
                  <a:pt x="1671" y="5778"/>
                </a:lnTo>
                <a:lnTo>
                  <a:pt x="1646" y="5735"/>
                </a:lnTo>
                <a:lnTo>
                  <a:pt x="1622" y="5689"/>
                </a:lnTo>
                <a:lnTo>
                  <a:pt x="1597" y="5641"/>
                </a:lnTo>
                <a:lnTo>
                  <a:pt x="1573" y="5591"/>
                </a:lnTo>
                <a:lnTo>
                  <a:pt x="1550" y="5538"/>
                </a:lnTo>
                <a:lnTo>
                  <a:pt x="1525" y="5487"/>
                </a:lnTo>
                <a:lnTo>
                  <a:pt x="1503" y="5434"/>
                </a:lnTo>
                <a:lnTo>
                  <a:pt x="1481" y="5383"/>
                </a:lnTo>
                <a:lnTo>
                  <a:pt x="1462" y="5332"/>
                </a:lnTo>
                <a:lnTo>
                  <a:pt x="1443" y="5280"/>
                </a:lnTo>
                <a:lnTo>
                  <a:pt x="1425" y="5230"/>
                </a:lnTo>
                <a:lnTo>
                  <a:pt x="1409" y="5181"/>
                </a:lnTo>
                <a:lnTo>
                  <a:pt x="1394" y="5132"/>
                </a:lnTo>
                <a:lnTo>
                  <a:pt x="1367" y="5040"/>
                </a:lnTo>
                <a:lnTo>
                  <a:pt x="1345" y="4956"/>
                </a:lnTo>
                <a:lnTo>
                  <a:pt x="1327" y="4882"/>
                </a:lnTo>
                <a:lnTo>
                  <a:pt x="1313" y="4820"/>
                </a:lnTo>
                <a:lnTo>
                  <a:pt x="1267" y="4596"/>
                </a:lnTo>
                <a:lnTo>
                  <a:pt x="1219" y="4350"/>
                </a:lnTo>
                <a:lnTo>
                  <a:pt x="1169" y="4084"/>
                </a:lnTo>
                <a:lnTo>
                  <a:pt x="1118" y="3803"/>
                </a:lnTo>
                <a:lnTo>
                  <a:pt x="1065" y="3508"/>
                </a:lnTo>
                <a:lnTo>
                  <a:pt x="1011" y="3199"/>
                </a:lnTo>
                <a:lnTo>
                  <a:pt x="956" y="2884"/>
                </a:lnTo>
                <a:lnTo>
                  <a:pt x="900" y="2561"/>
                </a:lnTo>
                <a:lnTo>
                  <a:pt x="845" y="2233"/>
                </a:lnTo>
                <a:lnTo>
                  <a:pt x="788" y="1905"/>
                </a:lnTo>
                <a:lnTo>
                  <a:pt x="732" y="1577"/>
                </a:lnTo>
                <a:lnTo>
                  <a:pt x="676" y="1252"/>
                </a:lnTo>
                <a:lnTo>
                  <a:pt x="621" y="935"/>
                </a:lnTo>
                <a:lnTo>
                  <a:pt x="566" y="625"/>
                </a:lnTo>
                <a:lnTo>
                  <a:pt x="513" y="327"/>
                </a:lnTo>
                <a:lnTo>
                  <a:pt x="460" y="43"/>
                </a:lnTo>
                <a:lnTo>
                  <a:pt x="458" y="34"/>
                </a:lnTo>
                <a:lnTo>
                  <a:pt x="454" y="26"/>
                </a:lnTo>
                <a:lnTo>
                  <a:pt x="449" y="18"/>
                </a:lnTo>
                <a:lnTo>
                  <a:pt x="443" y="12"/>
                </a:lnTo>
                <a:lnTo>
                  <a:pt x="436" y="7"/>
                </a:lnTo>
                <a:lnTo>
                  <a:pt x="427" y="3"/>
                </a:lnTo>
                <a:lnTo>
                  <a:pt x="419" y="1"/>
                </a:lnTo>
                <a:lnTo>
                  <a:pt x="410" y="0"/>
                </a:lnTo>
                <a:lnTo>
                  <a:pt x="400" y="1"/>
                </a:lnTo>
                <a:lnTo>
                  <a:pt x="391" y="4"/>
                </a:lnTo>
                <a:lnTo>
                  <a:pt x="382" y="7"/>
                </a:lnTo>
                <a:lnTo>
                  <a:pt x="375" y="14"/>
                </a:lnTo>
                <a:lnTo>
                  <a:pt x="369" y="21"/>
                </a:lnTo>
                <a:lnTo>
                  <a:pt x="364" y="28"/>
                </a:lnTo>
                <a:lnTo>
                  <a:pt x="360" y="38"/>
                </a:lnTo>
                <a:lnTo>
                  <a:pt x="359" y="47"/>
                </a:lnTo>
                <a:lnTo>
                  <a:pt x="348" y="230"/>
                </a:lnTo>
                <a:lnTo>
                  <a:pt x="339" y="424"/>
                </a:lnTo>
                <a:lnTo>
                  <a:pt x="331" y="625"/>
                </a:lnTo>
                <a:lnTo>
                  <a:pt x="323" y="835"/>
                </a:lnTo>
                <a:lnTo>
                  <a:pt x="310" y="1273"/>
                </a:lnTo>
                <a:lnTo>
                  <a:pt x="298" y="1727"/>
                </a:lnTo>
                <a:lnTo>
                  <a:pt x="287" y="2192"/>
                </a:lnTo>
                <a:lnTo>
                  <a:pt x="276" y="2657"/>
                </a:lnTo>
                <a:lnTo>
                  <a:pt x="263" y="3116"/>
                </a:lnTo>
                <a:lnTo>
                  <a:pt x="251" y="3558"/>
                </a:lnTo>
                <a:lnTo>
                  <a:pt x="244" y="3771"/>
                </a:lnTo>
                <a:lnTo>
                  <a:pt x="235" y="3977"/>
                </a:lnTo>
                <a:lnTo>
                  <a:pt x="227" y="4174"/>
                </a:lnTo>
                <a:lnTo>
                  <a:pt x="217" y="4362"/>
                </a:lnTo>
                <a:lnTo>
                  <a:pt x="207" y="4541"/>
                </a:lnTo>
                <a:lnTo>
                  <a:pt x="195" y="4709"/>
                </a:lnTo>
                <a:lnTo>
                  <a:pt x="182" y="4863"/>
                </a:lnTo>
                <a:lnTo>
                  <a:pt x="168" y="5005"/>
                </a:lnTo>
                <a:lnTo>
                  <a:pt x="153" y="5131"/>
                </a:lnTo>
                <a:lnTo>
                  <a:pt x="136" y="5243"/>
                </a:lnTo>
                <a:lnTo>
                  <a:pt x="118" y="5338"/>
                </a:lnTo>
                <a:lnTo>
                  <a:pt x="98" y="5416"/>
                </a:lnTo>
                <a:lnTo>
                  <a:pt x="76" y="5475"/>
                </a:lnTo>
                <a:lnTo>
                  <a:pt x="53" y="5515"/>
                </a:lnTo>
                <a:lnTo>
                  <a:pt x="27" y="5534"/>
                </a:lnTo>
                <a:lnTo>
                  <a:pt x="0" y="5531"/>
                </a:lnTo>
              </a:path>
            </a:pathLst>
          </a:custGeom>
          <a:noFill/>
          <a:ln w="17463">
            <a:solidFill>
              <a:srgbClr val="DA251D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43057" name="Freeform 49"/>
          <p:cNvSpPr>
            <a:spLocks/>
          </p:cNvSpPr>
          <p:nvPr/>
        </p:nvSpPr>
        <p:spPr bwMode="auto">
          <a:xfrm>
            <a:off x="4586051" y="4193937"/>
            <a:ext cx="3284538" cy="968375"/>
          </a:xfrm>
          <a:custGeom>
            <a:avLst/>
            <a:gdLst/>
            <a:ahLst/>
            <a:cxnLst>
              <a:cxn ang="0">
                <a:pos x="2028" y="581"/>
              </a:cxn>
              <a:cxn ang="0">
                <a:pos x="1949" y="562"/>
              </a:cxn>
              <a:cxn ang="0">
                <a:pos x="1867" y="537"/>
              </a:cxn>
              <a:cxn ang="0">
                <a:pos x="1789" y="509"/>
              </a:cxn>
              <a:cxn ang="0">
                <a:pos x="1712" y="479"/>
              </a:cxn>
              <a:cxn ang="0">
                <a:pos x="1634" y="444"/>
              </a:cxn>
              <a:cxn ang="0">
                <a:pos x="1523" y="389"/>
              </a:cxn>
              <a:cxn ang="0">
                <a:pos x="1311" y="271"/>
              </a:cxn>
              <a:cxn ang="0">
                <a:pos x="1108" y="158"/>
              </a:cxn>
              <a:cxn ang="0">
                <a:pos x="978" y="92"/>
              </a:cxn>
              <a:cxn ang="0">
                <a:pos x="882" y="53"/>
              </a:cxn>
              <a:cxn ang="0">
                <a:pos x="821" y="32"/>
              </a:cxn>
              <a:cxn ang="0">
                <a:pos x="757" y="16"/>
              </a:cxn>
              <a:cxn ang="0">
                <a:pos x="695" y="5"/>
              </a:cxn>
              <a:cxn ang="0">
                <a:pos x="634" y="0"/>
              </a:cxn>
              <a:cxn ang="0">
                <a:pos x="575" y="4"/>
              </a:cxn>
              <a:cxn ang="0">
                <a:pos x="513" y="15"/>
              </a:cxn>
              <a:cxn ang="0">
                <a:pos x="456" y="34"/>
              </a:cxn>
              <a:cxn ang="0">
                <a:pos x="399" y="62"/>
              </a:cxn>
              <a:cxn ang="0">
                <a:pos x="342" y="99"/>
              </a:cxn>
              <a:cxn ang="0">
                <a:pos x="288" y="146"/>
              </a:cxn>
              <a:cxn ang="0">
                <a:pos x="235" y="204"/>
              </a:cxn>
              <a:cxn ang="0">
                <a:pos x="180" y="272"/>
              </a:cxn>
              <a:cxn ang="0">
                <a:pos x="128" y="352"/>
              </a:cxn>
              <a:cxn ang="0">
                <a:pos x="76" y="444"/>
              </a:cxn>
              <a:cxn ang="0">
                <a:pos x="25" y="549"/>
              </a:cxn>
              <a:cxn ang="0">
                <a:pos x="25" y="610"/>
              </a:cxn>
              <a:cxn ang="0">
                <a:pos x="78" y="499"/>
              </a:cxn>
              <a:cxn ang="0">
                <a:pos x="128" y="400"/>
              </a:cxn>
              <a:cxn ang="0">
                <a:pos x="180" y="315"/>
              </a:cxn>
              <a:cxn ang="0">
                <a:pos x="233" y="242"/>
              </a:cxn>
              <a:cxn ang="0">
                <a:pos x="285" y="179"/>
              </a:cxn>
              <a:cxn ang="0">
                <a:pos x="338" y="128"/>
              </a:cxn>
              <a:cxn ang="0">
                <a:pos x="392" y="88"/>
              </a:cxn>
              <a:cxn ang="0">
                <a:pos x="445" y="56"/>
              </a:cxn>
              <a:cxn ang="0">
                <a:pos x="499" y="34"/>
              </a:cxn>
              <a:cxn ang="0">
                <a:pos x="552" y="21"/>
              </a:cxn>
              <a:cxn ang="0">
                <a:pos x="607" y="15"/>
              </a:cxn>
              <a:cxn ang="0">
                <a:pos x="661" y="15"/>
              </a:cxn>
              <a:cxn ang="0">
                <a:pos x="718" y="22"/>
              </a:cxn>
              <a:cxn ang="0">
                <a:pos x="775" y="35"/>
              </a:cxn>
              <a:cxn ang="0">
                <a:pos x="834" y="53"/>
              </a:cxn>
              <a:cxn ang="0">
                <a:pos x="896" y="76"/>
              </a:cxn>
              <a:cxn ang="0">
                <a:pos x="1021" y="133"/>
              </a:cxn>
              <a:cxn ang="0">
                <a:pos x="1153" y="204"/>
              </a:cxn>
              <a:cxn ang="0">
                <a:pos x="1431" y="358"/>
              </a:cxn>
              <a:cxn ang="0">
                <a:pos x="1580" y="435"/>
              </a:cxn>
              <a:cxn ang="0">
                <a:pos x="1655" y="471"/>
              </a:cxn>
              <a:cxn ang="0">
                <a:pos x="1732" y="504"/>
              </a:cxn>
              <a:cxn ang="0">
                <a:pos x="1812" y="535"/>
              </a:cxn>
              <a:cxn ang="0">
                <a:pos x="1894" y="561"/>
              </a:cxn>
              <a:cxn ang="0">
                <a:pos x="1976" y="583"/>
              </a:cxn>
              <a:cxn ang="0">
                <a:pos x="2063" y="601"/>
              </a:cxn>
            </a:cxnLst>
            <a:rect l="0" t="0" r="r" b="b"/>
            <a:pathLst>
              <a:path w="2069" h="610">
                <a:moveTo>
                  <a:pt x="2069" y="587"/>
                </a:moveTo>
                <a:lnTo>
                  <a:pt x="2028" y="581"/>
                </a:lnTo>
                <a:lnTo>
                  <a:pt x="1987" y="572"/>
                </a:lnTo>
                <a:lnTo>
                  <a:pt x="1949" y="562"/>
                </a:lnTo>
                <a:lnTo>
                  <a:pt x="1908" y="549"/>
                </a:lnTo>
                <a:lnTo>
                  <a:pt x="1867" y="537"/>
                </a:lnTo>
                <a:lnTo>
                  <a:pt x="1828" y="523"/>
                </a:lnTo>
                <a:lnTo>
                  <a:pt x="1789" y="509"/>
                </a:lnTo>
                <a:lnTo>
                  <a:pt x="1750" y="494"/>
                </a:lnTo>
                <a:lnTo>
                  <a:pt x="1712" y="479"/>
                </a:lnTo>
                <a:lnTo>
                  <a:pt x="1673" y="462"/>
                </a:lnTo>
                <a:lnTo>
                  <a:pt x="1634" y="444"/>
                </a:lnTo>
                <a:lnTo>
                  <a:pt x="1598" y="426"/>
                </a:lnTo>
                <a:lnTo>
                  <a:pt x="1523" y="389"/>
                </a:lnTo>
                <a:lnTo>
                  <a:pt x="1452" y="351"/>
                </a:lnTo>
                <a:lnTo>
                  <a:pt x="1311" y="271"/>
                </a:lnTo>
                <a:lnTo>
                  <a:pt x="1174" y="195"/>
                </a:lnTo>
                <a:lnTo>
                  <a:pt x="1108" y="158"/>
                </a:lnTo>
                <a:lnTo>
                  <a:pt x="1042" y="124"/>
                </a:lnTo>
                <a:lnTo>
                  <a:pt x="978" y="92"/>
                </a:lnTo>
                <a:lnTo>
                  <a:pt x="914" y="65"/>
                </a:lnTo>
                <a:lnTo>
                  <a:pt x="882" y="53"/>
                </a:lnTo>
                <a:lnTo>
                  <a:pt x="850" y="42"/>
                </a:lnTo>
                <a:lnTo>
                  <a:pt x="821" y="32"/>
                </a:lnTo>
                <a:lnTo>
                  <a:pt x="789" y="23"/>
                </a:lnTo>
                <a:lnTo>
                  <a:pt x="757" y="16"/>
                </a:lnTo>
                <a:lnTo>
                  <a:pt x="727" y="9"/>
                </a:lnTo>
                <a:lnTo>
                  <a:pt x="695" y="5"/>
                </a:lnTo>
                <a:lnTo>
                  <a:pt x="666" y="3"/>
                </a:lnTo>
                <a:lnTo>
                  <a:pt x="634" y="0"/>
                </a:lnTo>
                <a:lnTo>
                  <a:pt x="604" y="1"/>
                </a:lnTo>
                <a:lnTo>
                  <a:pt x="575" y="4"/>
                </a:lnTo>
                <a:lnTo>
                  <a:pt x="543" y="8"/>
                </a:lnTo>
                <a:lnTo>
                  <a:pt x="513" y="15"/>
                </a:lnTo>
                <a:lnTo>
                  <a:pt x="483" y="24"/>
                </a:lnTo>
                <a:lnTo>
                  <a:pt x="456" y="34"/>
                </a:lnTo>
                <a:lnTo>
                  <a:pt x="427" y="48"/>
                </a:lnTo>
                <a:lnTo>
                  <a:pt x="399" y="62"/>
                </a:lnTo>
                <a:lnTo>
                  <a:pt x="370" y="80"/>
                </a:lnTo>
                <a:lnTo>
                  <a:pt x="342" y="99"/>
                </a:lnTo>
                <a:lnTo>
                  <a:pt x="315" y="122"/>
                </a:lnTo>
                <a:lnTo>
                  <a:pt x="288" y="146"/>
                </a:lnTo>
                <a:lnTo>
                  <a:pt x="260" y="173"/>
                </a:lnTo>
                <a:lnTo>
                  <a:pt x="235" y="204"/>
                </a:lnTo>
                <a:lnTo>
                  <a:pt x="208" y="236"/>
                </a:lnTo>
                <a:lnTo>
                  <a:pt x="180" y="272"/>
                </a:lnTo>
                <a:lnTo>
                  <a:pt x="155" y="310"/>
                </a:lnTo>
                <a:lnTo>
                  <a:pt x="128" y="352"/>
                </a:lnTo>
                <a:lnTo>
                  <a:pt x="103" y="397"/>
                </a:lnTo>
                <a:lnTo>
                  <a:pt x="76" y="444"/>
                </a:lnTo>
                <a:lnTo>
                  <a:pt x="51" y="495"/>
                </a:lnTo>
                <a:lnTo>
                  <a:pt x="25" y="549"/>
                </a:lnTo>
                <a:lnTo>
                  <a:pt x="0" y="607"/>
                </a:lnTo>
                <a:lnTo>
                  <a:pt x="25" y="610"/>
                </a:lnTo>
                <a:lnTo>
                  <a:pt x="51" y="553"/>
                </a:lnTo>
                <a:lnTo>
                  <a:pt x="78" y="499"/>
                </a:lnTo>
                <a:lnTo>
                  <a:pt x="103" y="447"/>
                </a:lnTo>
                <a:lnTo>
                  <a:pt x="128" y="400"/>
                </a:lnTo>
                <a:lnTo>
                  <a:pt x="155" y="356"/>
                </a:lnTo>
                <a:lnTo>
                  <a:pt x="180" y="315"/>
                </a:lnTo>
                <a:lnTo>
                  <a:pt x="205" y="277"/>
                </a:lnTo>
                <a:lnTo>
                  <a:pt x="233" y="242"/>
                </a:lnTo>
                <a:lnTo>
                  <a:pt x="258" y="209"/>
                </a:lnTo>
                <a:lnTo>
                  <a:pt x="285" y="179"/>
                </a:lnTo>
                <a:lnTo>
                  <a:pt x="313" y="152"/>
                </a:lnTo>
                <a:lnTo>
                  <a:pt x="338" y="128"/>
                </a:lnTo>
                <a:lnTo>
                  <a:pt x="365" y="107"/>
                </a:lnTo>
                <a:lnTo>
                  <a:pt x="392" y="88"/>
                </a:lnTo>
                <a:lnTo>
                  <a:pt x="420" y="71"/>
                </a:lnTo>
                <a:lnTo>
                  <a:pt x="445" y="56"/>
                </a:lnTo>
                <a:lnTo>
                  <a:pt x="472" y="44"/>
                </a:lnTo>
                <a:lnTo>
                  <a:pt x="499" y="34"/>
                </a:lnTo>
                <a:lnTo>
                  <a:pt x="527" y="27"/>
                </a:lnTo>
                <a:lnTo>
                  <a:pt x="552" y="21"/>
                </a:lnTo>
                <a:lnTo>
                  <a:pt x="579" y="17"/>
                </a:lnTo>
                <a:lnTo>
                  <a:pt x="607" y="15"/>
                </a:lnTo>
                <a:lnTo>
                  <a:pt x="634" y="14"/>
                </a:lnTo>
                <a:lnTo>
                  <a:pt x="661" y="15"/>
                </a:lnTo>
                <a:lnTo>
                  <a:pt x="689" y="18"/>
                </a:lnTo>
                <a:lnTo>
                  <a:pt x="718" y="22"/>
                </a:lnTo>
                <a:lnTo>
                  <a:pt x="748" y="27"/>
                </a:lnTo>
                <a:lnTo>
                  <a:pt x="775" y="35"/>
                </a:lnTo>
                <a:lnTo>
                  <a:pt x="805" y="43"/>
                </a:lnTo>
                <a:lnTo>
                  <a:pt x="834" y="53"/>
                </a:lnTo>
                <a:lnTo>
                  <a:pt x="866" y="63"/>
                </a:lnTo>
                <a:lnTo>
                  <a:pt x="896" y="76"/>
                </a:lnTo>
                <a:lnTo>
                  <a:pt x="960" y="103"/>
                </a:lnTo>
                <a:lnTo>
                  <a:pt x="1021" y="133"/>
                </a:lnTo>
                <a:lnTo>
                  <a:pt x="1087" y="167"/>
                </a:lnTo>
                <a:lnTo>
                  <a:pt x="1153" y="204"/>
                </a:lnTo>
                <a:lnTo>
                  <a:pt x="1290" y="280"/>
                </a:lnTo>
                <a:lnTo>
                  <a:pt x="1431" y="358"/>
                </a:lnTo>
                <a:lnTo>
                  <a:pt x="1504" y="398"/>
                </a:lnTo>
                <a:lnTo>
                  <a:pt x="1580" y="435"/>
                </a:lnTo>
                <a:lnTo>
                  <a:pt x="1616" y="454"/>
                </a:lnTo>
                <a:lnTo>
                  <a:pt x="1655" y="471"/>
                </a:lnTo>
                <a:lnTo>
                  <a:pt x="1693" y="488"/>
                </a:lnTo>
                <a:lnTo>
                  <a:pt x="1732" y="504"/>
                </a:lnTo>
                <a:lnTo>
                  <a:pt x="1773" y="520"/>
                </a:lnTo>
                <a:lnTo>
                  <a:pt x="1812" y="535"/>
                </a:lnTo>
                <a:lnTo>
                  <a:pt x="1853" y="548"/>
                </a:lnTo>
                <a:lnTo>
                  <a:pt x="1894" y="561"/>
                </a:lnTo>
                <a:lnTo>
                  <a:pt x="1935" y="573"/>
                </a:lnTo>
                <a:lnTo>
                  <a:pt x="1976" y="583"/>
                </a:lnTo>
                <a:lnTo>
                  <a:pt x="2019" y="593"/>
                </a:lnTo>
                <a:lnTo>
                  <a:pt x="2063" y="601"/>
                </a:lnTo>
                <a:lnTo>
                  <a:pt x="2069" y="587"/>
                </a:lnTo>
                <a:close/>
              </a:path>
            </a:pathLst>
          </a:custGeom>
          <a:solidFill>
            <a:srgbClr val="4874B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43066" name="Group 58"/>
          <p:cNvGrpSpPr>
            <a:grpSpLocks/>
          </p:cNvGrpSpPr>
          <p:nvPr/>
        </p:nvGrpSpPr>
        <p:grpSpPr bwMode="auto">
          <a:xfrm>
            <a:off x="6705599" y="1959406"/>
            <a:ext cx="2374899" cy="400050"/>
            <a:chOff x="4128" y="1910"/>
            <a:chExt cx="1496" cy="252"/>
          </a:xfrm>
        </p:grpSpPr>
        <p:sp>
          <p:nvSpPr>
            <p:cNvPr id="43067" name="Text Box 59"/>
            <p:cNvSpPr txBox="1">
              <a:spLocks noChangeArrowheads="1"/>
            </p:cNvSpPr>
            <p:nvPr/>
          </p:nvSpPr>
          <p:spPr bwMode="auto">
            <a:xfrm>
              <a:off x="4761" y="1910"/>
              <a:ext cx="863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de-CH" sz="2000">
                  <a:solidFill>
                    <a:srgbClr val="3333CC"/>
                  </a:solidFill>
                  <a:latin typeface="Verdana" pitchFamily="34" charset="0"/>
                </a:rPr>
                <a:t>(1 / 100)</a:t>
              </a:r>
              <a:endParaRPr lang="de-DE" sz="2000">
                <a:solidFill>
                  <a:srgbClr val="3333CC"/>
                </a:solidFill>
                <a:latin typeface="Verdana" pitchFamily="34" charset="0"/>
              </a:endParaRPr>
            </a:p>
          </p:txBody>
        </p:sp>
        <p:sp>
          <p:nvSpPr>
            <p:cNvPr id="43068" name="Line 60"/>
            <p:cNvSpPr>
              <a:spLocks noChangeShapeType="1"/>
            </p:cNvSpPr>
            <p:nvPr/>
          </p:nvSpPr>
          <p:spPr bwMode="auto">
            <a:xfrm>
              <a:off x="4128" y="2064"/>
              <a:ext cx="528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43070" name="Group 62"/>
          <p:cNvGrpSpPr>
            <a:grpSpLocks/>
          </p:cNvGrpSpPr>
          <p:nvPr/>
        </p:nvGrpSpPr>
        <p:grpSpPr bwMode="auto">
          <a:xfrm>
            <a:off x="1066800" y="1992068"/>
            <a:ext cx="5638800" cy="412750"/>
            <a:chOff x="672" y="1920"/>
            <a:chExt cx="3552" cy="260"/>
          </a:xfrm>
        </p:grpSpPr>
        <p:sp>
          <p:nvSpPr>
            <p:cNvPr id="43065" name="Rectangle 57"/>
            <p:cNvSpPr>
              <a:spLocks noChangeArrowheads="1"/>
            </p:cNvSpPr>
            <p:nvPr/>
          </p:nvSpPr>
          <p:spPr bwMode="auto">
            <a:xfrm>
              <a:off x="672" y="1930"/>
              <a:ext cx="1518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r" eaLnBrk="0" hangingPunct="0"/>
              <a:r>
                <a:rPr lang="de-DE" sz="2000" b="1" dirty="0">
                  <a:solidFill>
                    <a:srgbClr val="CC0000"/>
                  </a:solidFill>
                  <a:latin typeface="Verdana" pitchFamily="34" charset="0"/>
                </a:rPr>
                <a:t>100-1000 bar</a:t>
              </a:r>
            </a:p>
          </p:txBody>
        </p:sp>
        <p:sp>
          <p:nvSpPr>
            <p:cNvPr id="43069" name="Rectangle 61"/>
            <p:cNvSpPr>
              <a:spLocks noChangeArrowheads="1"/>
            </p:cNvSpPr>
            <p:nvPr/>
          </p:nvSpPr>
          <p:spPr bwMode="auto">
            <a:xfrm>
              <a:off x="3243" y="1920"/>
              <a:ext cx="981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de-DE" sz="2000" b="1">
                  <a:solidFill>
                    <a:srgbClr val="CC0000"/>
                  </a:solidFill>
                  <a:latin typeface="Verdana" pitchFamily="34" charset="0"/>
                </a:rPr>
                <a:t>1-10  bar</a:t>
              </a:r>
              <a:endParaRPr lang="de-DE" sz="2000" b="1">
                <a:solidFill>
                  <a:srgbClr val="3333CC"/>
                </a:solidFill>
                <a:latin typeface="Verdana" pitchFamily="34" charset="0"/>
              </a:endParaRPr>
            </a:p>
          </p:txBody>
        </p:sp>
      </p:grpSp>
      <p:grpSp>
        <p:nvGrpSpPr>
          <p:cNvPr id="43086" name="Group 78"/>
          <p:cNvGrpSpPr>
            <a:grpSpLocks/>
          </p:cNvGrpSpPr>
          <p:nvPr/>
        </p:nvGrpSpPr>
        <p:grpSpPr bwMode="auto">
          <a:xfrm>
            <a:off x="838200" y="3421273"/>
            <a:ext cx="5638800" cy="458789"/>
            <a:chOff x="528" y="2738"/>
            <a:chExt cx="3552" cy="289"/>
          </a:xfrm>
        </p:grpSpPr>
        <p:sp>
          <p:nvSpPr>
            <p:cNvPr id="43077" name="Rectangle 69"/>
            <p:cNvSpPr>
              <a:spLocks noChangeArrowheads="1"/>
            </p:cNvSpPr>
            <p:nvPr/>
          </p:nvSpPr>
          <p:spPr bwMode="auto">
            <a:xfrm>
              <a:off x="1028" y="2738"/>
              <a:ext cx="940" cy="2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de-DE" sz="2400" b="1">
                  <a:solidFill>
                    <a:srgbClr val="CC0000"/>
                  </a:solidFill>
                  <a:latin typeface="Symbol" pitchFamily="18" charset="2"/>
                </a:rPr>
                <a:t></a:t>
              </a:r>
              <a:r>
                <a:rPr lang="de-DE" sz="2400" b="1">
                  <a:solidFill>
                    <a:srgbClr val="CC0000"/>
                  </a:solidFill>
                  <a:latin typeface="Frutiger 45 Light" pitchFamily="2" charset="0"/>
                </a:rPr>
                <a:t> </a:t>
              </a:r>
              <a:r>
                <a:rPr lang="de-DE" sz="2000" b="1">
                  <a:solidFill>
                    <a:srgbClr val="CC0000"/>
                  </a:solidFill>
                  <a:latin typeface="Verdana" pitchFamily="34" charset="0"/>
                </a:rPr>
                <a:t>300 ns</a:t>
              </a:r>
            </a:p>
          </p:txBody>
        </p:sp>
        <p:sp>
          <p:nvSpPr>
            <p:cNvPr id="43078" name="Line 70"/>
            <p:cNvSpPr>
              <a:spLocks noChangeShapeType="1"/>
            </p:cNvSpPr>
            <p:nvPr/>
          </p:nvSpPr>
          <p:spPr bwMode="auto">
            <a:xfrm>
              <a:off x="528" y="2880"/>
              <a:ext cx="24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079" name="Line 71"/>
            <p:cNvSpPr>
              <a:spLocks noChangeShapeType="1"/>
            </p:cNvSpPr>
            <p:nvPr/>
          </p:nvSpPr>
          <p:spPr bwMode="auto">
            <a:xfrm flipH="1">
              <a:off x="864" y="2880"/>
              <a:ext cx="192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080" name="Rectangle 72"/>
            <p:cNvSpPr>
              <a:spLocks noChangeArrowheads="1"/>
            </p:cNvSpPr>
            <p:nvPr/>
          </p:nvSpPr>
          <p:spPr bwMode="auto">
            <a:xfrm>
              <a:off x="3229" y="2772"/>
              <a:ext cx="851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de-DE" sz="2000" b="1">
                  <a:solidFill>
                    <a:srgbClr val="CC0000"/>
                  </a:solidFill>
                  <a:latin typeface="Verdana" pitchFamily="34" charset="0"/>
                </a:rPr>
                <a:t>1-5 ms</a:t>
              </a:r>
              <a:endParaRPr lang="de-DE" sz="2000" b="1">
                <a:solidFill>
                  <a:srgbClr val="3333CC"/>
                </a:solidFill>
                <a:latin typeface="Verdana" pitchFamily="34" charset="0"/>
              </a:endParaRPr>
            </a:p>
          </p:txBody>
        </p:sp>
      </p:grpSp>
      <p:grpSp>
        <p:nvGrpSpPr>
          <p:cNvPr id="43087" name="Group 79"/>
          <p:cNvGrpSpPr>
            <a:grpSpLocks/>
          </p:cNvGrpSpPr>
          <p:nvPr/>
        </p:nvGrpSpPr>
        <p:grpSpPr bwMode="auto">
          <a:xfrm>
            <a:off x="6705603" y="3461642"/>
            <a:ext cx="2316163" cy="400050"/>
            <a:chOff x="4224" y="2736"/>
            <a:chExt cx="1459" cy="252"/>
          </a:xfrm>
        </p:grpSpPr>
        <p:sp>
          <p:nvSpPr>
            <p:cNvPr id="43082" name="Text Box 74"/>
            <p:cNvSpPr txBox="1">
              <a:spLocks noChangeArrowheads="1"/>
            </p:cNvSpPr>
            <p:nvPr/>
          </p:nvSpPr>
          <p:spPr bwMode="auto">
            <a:xfrm>
              <a:off x="4848" y="2736"/>
              <a:ext cx="83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de-CH" sz="2000">
                  <a:solidFill>
                    <a:srgbClr val="3333CC"/>
                  </a:solidFill>
                  <a:latin typeface="Verdana" pitchFamily="34" charset="0"/>
                </a:rPr>
                <a:t>(10 000)</a:t>
              </a:r>
              <a:endParaRPr lang="de-DE" sz="2000">
                <a:solidFill>
                  <a:srgbClr val="3333CC"/>
                </a:solidFill>
                <a:latin typeface="Verdana" pitchFamily="34" charset="0"/>
              </a:endParaRPr>
            </a:p>
          </p:txBody>
        </p:sp>
        <p:sp>
          <p:nvSpPr>
            <p:cNvPr id="43083" name="Line 75"/>
            <p:cNvSpPr>
              <a:spLocks noChangeShapeType="1"/>
            </p:cNvSpPr>
            <p:nvPr/>
          </p:nvSpPr>
          <p:spPr bwMode="auto">
            <a:xfrm>
              <a:off x="4224" y="2880"/>
              <a:ext cx="528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31" name="Picture 17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362" y="5215069"/>
            <a:ext cx="1377315" cy="1468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3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/>
          <a:srcRect l="31473" t="56780" r="30739" b="1463"/>
          <a:stretch>
            <a:fillRect/>
          </a:stretch>
        </p:blipFill>
        <p:spPr bwMode="auto">
          <a:xfrm rot="16200000">
            <a:off x="4038183" y="5561684"/>
            <a:ext cx="1445763" cy="82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3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56" grpId="0" animBg="1"/>
      <p:bldP spid="430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7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7660" y="1631771"/>
            <a:ext cx="1377315" cy="1468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3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/>
          <a:srcRect l="31473" t="56780" r="30739" b="1463"/>
          <a:stretch>
            <a:fillRect/>
          </a:stretch>
        </p:blipFill>
        <p:spPr bwMode="auto">
          <a:xfrm>
            <a:off x="5618409" y="1886327"/>
            <a:ext cx="1829956" cy="1038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6" name="Litebulb"/>
          <p:cNvSpPr>
            <a:spLocks noEditPoints="1" noChangeArrowheads="1"/>
          </p:cNvSpPr>
          <p:nvPr/>
        </p:nvSpPr>
        <p:spPr bwMode="auto">
          <a:xfrm>
            <a:off x="6124304" y="4371195"/>
            <a:ext cx="1026658" cy="1340984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FFFFCC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27" name="Picture 3" descr="C:\Users\LNA Medical\AppData\Local\Microsoft\Windows\Temporary Internet Files\Content.IE5\CFVPYOFU\MPj03165590000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079631">
            <a:off x="1377083" y="4635417"/>
            <a:ext cx="1863037" cy="125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7" name="Picture 15" descr="Gewitter_001"/>
          <p:cNvPicPr>
            <a:picLocks noChangeAspect="1" noChangeArrowheads="1"/>
          </p:cNvPicPr>
          <p:nvPr/>
        </p:nvPicPr>
        <p:blipFill>
          <a:blip r:embed="rId3"/>
          <a:srcRect l="7143" t="6264" r="6122" b="9029"/>
          <a:stretch>
            <a:fillRect/>
          </a:stretch>
        </p:blipFill>
        <p:spPr bwMode="auto">
          <a:xfrm>
            <a:off x="838205" y="1284517"/>
            <a:ext cx="3701156" cy="2472140"/>
          </a:xfrm>
          <a:prstGeom prst="rect">
            <a:avLst/>
          </a:prstGeom>
          <a:noFill/>
        </p:spPr>
      </p:pic>
      <p:sp>
        <p:nvSpPr>
          <p:cNvPr id="23568" name="Freeform 16">
            <a:hlinkClick r:id="rId4" action="ppaction://hlinkpres?slideindex=1&amp;slidetitle="/>
          </p:cNvPr>
          <p:cNvSpPr>
            <a:spLocks/>
          </p:cNvSpPr>
          <p:nvPr/>
        </p:nvSpPr>
        <p:spPr bwMode="auto">
          <a:xfrm>
            <a:off x="261232" y="3886220"/>
            <a:ext cx="3024188" cy="2592388"/>
          </a:xfrm>
          <a:custGeom>
            <a:avLst/>
            <a:gdLst/>
            <a:ahLst/>
            <a:cxnLst>
              <a:cxn ang="0">
                <a:pos x="7634" y="5456"/>
              </a:cxn>
              <a:cxn ang="0">
                <a:pos x="7489" y="5407"/>
              </a:cxn>
              <a:cxn ang="0">
                <a:pos x="7334" y="5400"/>
              </a:cxn>
              <a:cxn ang="0">
                <a:pos x="7189" y="5444"/>
              </a:cxn>
              <a:cxn ang="0">
                <a:pos x="7045" y="5534"/>
              </a:cxn>
              <a:cxn ang="0">
                <a:pos x="6853" y="5677"/>
              </a:cxn>
              <a:cxn ang="0">
                <a:pos x="6708" y="5739"/>
              </a:cxn>
              <a:cxn ang="0">
                <a:pos x="6555" y="5746"/>
              </a:cxn>
              <a:cxn ang="0">
                <a:pos x="6409" y="5689"/>
              </a:cxn>
              <a:cxn ang="0">
                <a:pos x="6266" y="5575"/>
              </a:cxn>
              <a:cxn ang="0">
                <a:pos x="6121" y="5436"/>
              </a:cxn>
              <a:cxn ang="0">
                <a:pos x="5977" y="5340"/>
              </a:cxn>
              <a:cxn ang="0">
                <a:pos x="5825" y="5308"/>
              </a:cxn>
              <a:cxn ang="0">
                <a:pos x="5677" y="5355"/>
              </a:cxn>
              <a:cxn ang="0">
                <a:pos x="5533" y="5472"/>
              </a:cxn>
              <a:cxn ang="0">
                <a:pos x="5388" y="5639"/>
              </a:cxn>
              <a:cxn ang="0">
                <a:pos x="5245" y="5772"/>
              </a:cxn>
              <a:cxn ang="0">
                <a:pos x="5109" y="5835"/>
              </a:cxn>
              <a:cxn ang="0">
                <a:pos x="5032" y="5838"/>
              </a:cxn>
              <a:cxn ang="0">
                <a:pos x="4945" y="5813"/>
              </a:cxn>
              <a:cxn ang="0">
                <a:pos x="4801" y="5701"/>
              </a:cxn>
              <a:cxn ang="0">
                <a:pos x="4656" y="5518"/>
              </a:cxn>
              <a:cxn ang="0">
                <a:pos x="4513" y="5340"/>
              </a:cxn>
              <a:cxn ang="0">
                <a:pos x="4378" y="5242"/>
              </a:cxn>
              <a:cxn ang="0">
                <a:pos x="4302" y="5220"/>
              </a:cxn>
              <a:cxn ang="0">
                <a:pos x="4225" y="5226"/>
              </a:cxn>
              <a:cxn ang="0">
                <a:pos x="4152" y="5259"/>
              </a:cxn>
              <a:cxn ang="0">
                <a:pos x="4020" y="5381"/>
              </a:cxn>
              <a:cxn ang="0">
                <a:pos x="3877" y="5591"/>
              </a:cxn>
              <a:cxn ang="0">
                <a:pos x="3732" y="5793"/>
              </a:cxn>
              <a:cxn ang="0">
                <a:pos x="3599" y="5903"/>
              </a:cxn>
              <a:cxn ang="0">
                <a:pos x="3523" y="5926"/>
              </a:cxn>
              <a:cxn ang="0">
                <a:pos x="3446" y="5920"/>
              </a:cxn>
              <a:cxn ang="0">
                <a:pos x="3371" y="5882"/>
              </a:cxn>
              <a:cxn ang="0">
                <a:pos x="3239" y="5744"/>
              </a:cxn>
              <a:cxn ang="0">
                <a:pos x="3094" y="5507"/>
              </a:cxn>
              <a:cxn ang="0">
                <a:pos x="2951" y="5281"/>
              </a:cxn>
              <a:cxn ang="0">
                <a:pos x="2843" y="5174"/>
              </a:cxn>
              <a:cxn ang="0">
                <a:pos x="2769" y="5137"/>
              </a:cxn>
              <a:cxn ang="0">
                <a:pos x="2690" y="5133"/>
              </a:cxn>
              <a:cxn ang="0">
                <a:pos x="2616" y="5165"/>
              </a:cxn>
              <a:cxn ang="0">
                <a:pos x="2507" y="5269"/>
              </a:cxn>
              <a:cxn ang="0">
                <a:pos x="2364" y="5503"/>
              </a:cxn>
              <a:cxn ang="0">
                <a:pos x="2219" y="5778"/>
              </a:cxn>
              <a:cxn ang="0">
                <a:pos x="2087" y="5950"/>
              </a:cxn>
              <a:cxn ang="0">
                <a:pos x="2014" y="6001"/>
              </a:cxn>
              <a:cxn ang="0">
                <a:pos x="1936" y="6017"/>
              </a:cxn>
              <a:cxn ang="0">
                <a:pos x="1859" y="5994"/>
              </a:cxn>
              <a:cxn ang="0">
                <a:pos x="1783" y="5931"/>
              </a:cxn>
              <a:cxn ang="0">
                <a:pos x="1671" y="5778"/>
              </a:cxn>
              <a:cxn ang="0">
                <a:pos x="1525" y="5487"/>
              </a:cxn>
              <a:cxn ang="0">
                <a:pos x="1409" y="5181"/>
              </a:cxn>
              <a:cxn ang="0">
                <a:pos x="1267" y="4596"/>
              </a:cxn>
              <a:cxn ang="0">
                <a:pos x="956" y="2884"/>
              </a:cxn>
              <a:cxn ang="0">
                <a:pos x="621" y="935"/>
              </a:cxn>
              <a:cxn ang="0">
                <a:pos x="449" y="18"/>
              </a:cxn>
              <a:cxn ang="0">
                <a:pos x="400" y="1"/>
              </a:cxn>
              <a:cxn ang="0">
                <a:pos x="360" y="38"/>
              </a:cxn>
              <a:cxn ang="0">
                <a:pos x="310" y="1273"/>
              </a:cxn>
              <a:cxn ang="0">
                <a:pos x="244" y="3771"/>
              </a:cxn>
              <a:cxn ang="0">
                <a:pos x="182" y="4863"/>
              </a:cxn>
              <a:cxn ang="0">
                <a:pos x="76" y="5475"/>
              </a:cxn>
            </a:cxnLst>
            <a:rect l="0" t="0" r="r" b="b"/>
            <a:pathLst>
              <a:path w="7803" h="6017">
                <a:moveTo>
                  <a:pt x="7803" y="5552"/>
                </a:moveTo>
                <a:lnTo>
                  <a:pt x="7754" y="5521"/>
                </a:lnTo>
                <a:lnTo>
                  <a:pt x="7706" y="5493"/>
                </a:lnTo>
                <a:lnTo>
                  <a:pt x="7682" y="5481"/>
                </a:lnTo>
                <a:lnTo>
                  <a:pt x="7659" y="5467"/>
                </a:lnTo>
                <a:lnTo>
                  <a:pt x="7634" y="5456"/>
                </a:lnTo>
                <a:lnTo>
                  <a:pt x="7611" y="5445"/>
                </a:lnTo>
                <a:lnTo>
                  <a:pt x="7586" y="5436"/>
                </a:lnTo>
                <a:lnTo>
                  <a:pt x="7562" y="5427"/>
                </a:lnTo>
                <a:lnTo>
                  <a:pt x="7537" y="5420"/>
                </a:lnTo>
                <a:lnTo>
                  <a:pt x="7513" y="5412"/>
                </a:lnTo>
                <a:lnTo>
                  <a:pt x="7489" y="5407"/>
                </a:lnTo>
                <a:lnTo>
                  <a:pt x="7463" y="5403"/>
                </a:lnTo>
                <a:lnTo>
                  <a:pt x="7437" y="5399"/>
                </a:lnTo>
                <a:lnTo>
                  <a:pt x="7411" y="5398"/>
                </a:lnTo>
                <a:lnTo>
                  <a:pt x="7386" y="5396"/>
                </a:lnTo>
                <a:lnTo>
                  <a:pt x="7360" y="5398"/>
                </a:lnTo>
                <a:lnTo>
                  <a:pt x="7334" y="5400"/>
                </a:lnTo>
                <a:lnTo>
                  <a:pt x="7310" y="5404"/>
                </a:lnTo>
                <a:lnTo>
                  <a:pt x="7285" y="5410"/>
                </a:lnTo>
                <a:lnTo>
                  <a:pt x="7261" y="5416"/>
                </a:lnTo>
                <a:lnTo>
                  <a:pt x="7236" y="5425"/>
                </a:lnTo>
                <a:lnTo>
                  <a:pt x="7213" y="5433"/>
                </a:lnTo>
                <a:lnTo>
                  <a:pt x="7189" y="5444"/>
                </a:lnTo>
                <a:lnTo>
                  <a:pt x="7165" y="5456"/>
                </a:lnTo>
                <a:lnTo>
                  <a:pt x="7141" y="5470"/>
                </a:lnTo>
                <a:lnTo>
                  <a:pt x="7118" y="5485"/>
                </a:lnTo>
                <a:lnTo>
                  <a:pt x="7093" y="5499"/>
                </a:lnTo>
                <a:lnTo>
                  <a:pt x="7070" y="5516"/>
                </a:lnTo>
                <a:lnTo>
                  <a:pt x="7045" y="5534"/>
                </a:lnTo>
                <a:lnTo>
                  <a:pt x="7021" y="5552"/>
                </a:lnTo>
                <a:lnTo>
                  <a:pt x="6973" y="5592"/>
                </a:lnTo>
                <a:lnTo>
                  <a:pt x="6925" y="5629"/>
                </a:lnTo>
                <a:lnTo>
                  <a:pt x="6901" y="5646"/>
                </a:lnTo>
                <a:lnTo>
                  <a:pt x="6878" y="5662"/>
                </a:lnTo>
                <a:lnTo>
                  <a:pt x="6853" y="5677"/>
                </a:lnTo>
                <a:lnTo>
                  <a:pt x="6830" y="5690"/>
                </a:lnTo>
                <a:lnTo>
                  <a:pt x="6806" y="5702"/>
                </a:lnTo>
                <a:lnTo>
                  <a:pt x="6781" y="5713"/>
                </a:lnTo>
                <a:lnTo>
                  <a:pt x="6758" y="5723"/>
                </a:lnTo>
                <a:lnTo>
                  <a:pt x="6733" y="5732"/>
                </a:lnTo>
                <a:lnTo>
                  <a:pt x="6708" y="5739"/>
                </a:lnTo>
                <a:lnTo>
                  <a:pt x="6683" y="5744"/>
                </a:lnTo>
                <a:lnTo>
                  <a:pt x="6657" y="5749"/>
                </a:lnTo>
                <a:lnTo>
                  <a:pt x="6632" y="5750"/>
                </a:lnTo>
                <a:lnTo>
                  <a:pt x="6606" y="5751"/>
                </a:lnTo>
                <a:lnTo>
                  <a:pt x="6580" y="5750"/>
                </a:lnTo>
                <a:lnTo>
                  <a:pt x="6555" y="5746"/>
                </a:lnTo>
                <a:lnTo>
                  <a:pt x="6530" y="5740"/>
                </a:lnTo>
                <a:lnTo>
                  <a:pt x="6506" y="5734"/>
                </a:lnTo>
                <a:lnTo>
                  <a:pt x="6481" y="5724"/>
                </a:lnTo>
                <a:lnTo>
                  <a:pt x="6457" y="5715"/>
                </a:lnTo>
                <a:lnTo>
                  <a:pt x="6433" y="5702"/>
                </a:lnTo>
                <a:lnTo>
                  <a:pt x="6409" y="5689"/>
                </a:lnTo>
                <a:lnTo>
                  <a:pt x="6386" y="5673"/>
                </a:lnTo>
                <a:lnTo>
                  <a:pt x="6361" y="5656"/>
                </a:lnTo>
                <a:lnTo>
                  <a:pt x="6338" y="5639"/>
                </a:lnTo>
                <a:lnTo>
                  <a:pt x="6315" y="5619"/>
                </a:lnTo>
                <a:lnTo>
                  <a:pt x="6290" y="5598"/>
                </a:lnTo>
                <a:lnTo>
                  <a:pt x="6266" y="5575"/>
                </a:lnTo>
                <a:lnTo>
                  <a:pt x="6241" y="5552"/>
                </a:lnTo>
                <a:lnTo>
                  <a:pt x="6217" y="5527"/>
                </a:lnTo>
                <a:lnTo>
                  <a:pt x="6194" y="5503"/>
                </a:lnTo>
                <a:lnTo>
                  <a:pt x="6169" y="5480"/>
                </a:lnTo>
                <a:lnTo>
                  <a:pt x="6146" y="5458"/>
                </a:lnTo>
                <a:lnTo>
                  <a:pt x="6121" y="5436"/>
                </a:lnTo>
                <a:lnTo>
                  <a:pt x="6098" y="5416"/>
                </a:lnTo>
                <a:lnTo>
                  <a:pt x="6074" y="5399"/>
                </a:lnTo>
                <a:lnTo>
                  <a:pt x="6050" y="5382"/>
                </a:lnTo>
                <a:lnTo>
                  <a:pt x="6026" y="5366"/>
                </a:lnTo>
                <a:lnTo>
                  <a:pt x="6001" y="5352"/>
                </a:lnTo>
                <a:lnTo>
                  <a:pt x="5977" y="5340"/>
                </a:lnTo>
                <a:lnTo>
                  <a:pt x="5952" y="5330"/>
                </a:lnTo>
                <a:lnTo>
                  <a:pt x="5928" y="5322"/>
                </a:lnTo>
                <a:lnTo>
                  <a:pt x="5903" y="5316"/>
                </a:lnTo>
                <a:lnTo>
                  <a:pt x="5878" y="5311"/>
                </a:lnTo>
                <a:lnTo>
                  <a:pt x="5852" y="5308"/>
                </a:lnTo>
                <a:lnTo>
                  <a:pt x="5825" y="5308"/>
                </a:lnTo>
                <a:lnTo>
                  <a:pt x="5799" y="5311"/>
                </a:lnTo>
                <a:lnTo>
                  <a:pt x="5775" y="5314"/>
                </a:lnTo>
                <a:lnTo>
                  <a:pt x="5749" y="5322"/>
                </a:lnTo>
                <a:lnTo>
                  <a:pt x="5725" y="5330"/>
                </a:lnTo>
                <a:lnTo>
                  <a:pt x="5700" y="5341"/>
                </a:lnTo>
                <a:lnTo>
                  <a:pt x="5677" y="5355"/>
                </a:lnTo>
                <a:lnTo>
                  <a:pt x="5653" y="5370"/>
                </a:lnTo>
                <a:lnTo>
                  <a:pt x="5628" y="5387"/>
                </a:lnTo>
                <a:lnTo>
                  <a:pt x="5605" y="5405"/>
                </a:lnTo>
                <a:lnTo>
                  <a:pt x="5580" y="5426"/>
                </a:lnTo>
                <a:lnTo>
                  <a:pt x="5557" y="5448"/>
                </a:lnTo>
                <a:lnTo>
                  <a:pt x="5533" y="5472"/>
                </a:lnTo>
                <a:lnTo>
                  <a:pt x="5509" y="5497"/>
                </a:lnTo>
                <a:lnTo>
                  <a:pt x="5485" y="5524"/>
                </a:lnTo>
                <a:lnTo>
                  <a:pt x="5460" y="5552"/>
                </a:lnTo>
                <a:lnTo>
                  <a:pt x="5436" y="5582"/>
                </a:lnTo>
                <a:lnTo>
                  <a:pt x="5413" y="5612"/>
                </a:lnTo>
                <a:lnTo>
                  <a:pt x="5388" y="5639"/>
                </a:lnTo>
                <a:lnTo>
                  <a:pt x="5365" y="5666"/>
                </a:lnTo>
                <a:lnTo>
                  <a:pt x="5340" y="5690"/>
                </a:lnTo>
                <a:lnTo>
                  <a:pt x="5317" y="5713"/>
                </a:lnTo>
                <a:lnTo>
                  <a:pt x="5293" y="5735"/>
                </a:lnTo>
                <a:lnTo>
                  <a:pt x="5269" y="5755"/>
                </a:lnTo>
                <a:lnTo>
                  <a:pt x="5245" y="5772"/>
                </a:lnTo>
                <a:lnTo>
                  <a:pt x="5222" y="5789"/>
                </a:lnTo>
                <a:lnTo>
                  <a:pt x="5197" y="5803"/>
                </a:lnTo>
                <a:lnTo>
                  <a:pt x="5173" y="5815"/>
                </a:lnTo>
                <a:lnTo>
                  <a:pt x="5147" y="5825"/>
                </a:lnTo>
                <a:lnTo>
                  <a:pt x="5123" y="5832"/>
                </a:lnTo>
                <a:lnTo>
                  <a:pt x="5109" y="5835"/>
                </a:lnTo>
                <a:lnTo>
                  <a:pt x="5097" y="5837"/>
                </a:lnTo>
                <a:lnTo>
                  <a:pt x="5083" y="5838"/>
                </a:lnTo>
                <a:lnTo>
                  <a:pt x="5071" y="5840"/>
                </a:lnTo>
                <a:lnTo>
                  <a:pt x="5058" y="5840"/>
                </a:lnTo>
                <a:lnTo>
                  <a:pt x="5045" y="5840"/>
                </a:lnTo>
                <a:lnTo>
                  <a:pt x="5032" y="5838"/>
                </a:lnTo>
                <a:lnTo>
                  <a:pt x="5020" y="5837"/>
                </a:lnTo>
                <a:lnTo>
                  <a:pt x="5007" y="5835"/>
                </a:lnTo>
                <a:lnTo>
                  <a:pt x="4994" y="5831"/>
                </a:lnTo>
                <a:lnTo>
                  <a:pt x="4982" y="5827"/>
                </a:lnTo>
                <a:lnTo>
                  <a:pt x="4970" y="5824"/>
                </a:lnTo>
                <a:lnTo>
                  <a:pt x="4945" y="5813"/>
                </a:lnTo>
                <a:lnTo>
                  <a:pt x="4921" y="5799"/>
                </a:lnTo>
                <a:lnTo>
                  <a:pt x="4896" y="5784"/>
                </a:lnTo>
                <a:lnTo>
                  <a:pt x="4873" y="5766"/>
                </a:lnTo>
                <a:lnTo>
                  <a:pt x="4848" y="5746"/>
                </a:lnTo>
                <a:lnTo>
                  <a:pt x="4824" y="5724"/>
                </a:lnTo>
                <a:lnTo>
                  <a:pt x="4801" y="5701"/>
                </a:lnTo>
                <a:lnTo>
                  <a:pt x="4776" y="5674"/>
                </a:lnTo>
                <a:lnTo>
                  <a:pt x="4753" y="5647"/>
                </a:lnTo>
                <a:lnTo>
                  <a:pt x="4728" y="5617"/>
                </a:lnTo>
                <a:lnTo>
                  <a:pt x="4704" y="5586"/>
                </a:lnTo>
                <a:lnTo>
                  <a:pt x="4681" y="5552"/>
                </a:lnTo>
                <a:lnTo>
                  <a:pt x="4656" y="5518"/>
                </a:lnTo>
                <a:lnTo>
                  <a:pt x="4632" y="5483"/>
                </a:lnTo>
                <a:lnTo>
                  <a:pt x="4607" y="5452"/>
                </a:lnTo>
                <a:lnTo>
                  <a:pt x="4584" y="5421"/>
                </a:lnTo>
                <a:lnTo>
                  <a:pt x="4560" y="5392"/>
                </a:lnTo>
                <a:lnTo>
                  <a:pt x="4536" y="5365"/>
                </a:lnTo>
                <a:lnTo>
                  <a:pt x="4513" y="5340"/>
                </a:lnTo>
                <a:lnTo>
                  <a:pt x="4489" y="5317"/>
                </a:lnTo>
                <a:lnTo>
                  <a:pt x="4464" y="5296"/>
                </a:lnTo>
                <a:lnTo>
                  <a:pt x="4441" y="5278"/>
                </a:lnTo>
                <a:lnTo>
                  <a:pt x="4416" y="5262"/>
                </a:lnTo>
                <a:lnTo>
                  <a:pt x="4392" y="5248"/>
                </a:lnTo>
                <a:lnTo>
                  <a:pt x="4378" y="5242"/>
                </a:lnTo>
                <a:lnTo>
                  <a:pt x="4366" y="5236"/>
                </a:lnTo>
                <a:lnTo>
                  <a:pt x="4354" y="5232"/>
                </a:lnTo>
                <a:lnTo>
                  <a:pt x="4342" y="5229"/>
                </a:lnTo>
                <a:lnTo>
                  <a:pt x="4328" y="5225"/>
                </a:lnTo>
                <a:lnTo>
                  <a:pt x="4316" y="5223"/>
                </a:lnTo>
                <a:lnTo>
                  <a:pt x="4302" y="5220"/>
                </a:lnTo>
                <a:lnTo>
                  <a:pt x="4290" y="5220"/>
                </a:lnTo>
                <a:lnTo>
                  <a:pt x="4277" y="5219"/>
                </a:lnTo>
                <a:lnTo>
                  <a:pt x="4265" y="5220"/>
                </a:lnTo>
                <a:lnTo>
                  <a:pt x="4251" y="5221"/>
                </a:lnTo>
                <a:lnTo>
                  <a:pt x="4239" y="5224"/>
                </a:lnTo>
                <a:lnTo>
                  <a:pt x="4225" y="5226"/>
                </a:lnTo>
                <a:lnTo>
                  <a:pt x="4213" y="5230"/>
                </a:lnTo>
                <a:lnTo>
                  <a:pt x="4201" y="5234"/>
                </a:lnTo>
                <a:lnTo>
                  <a:pt x="4189" y="5240"/>
                </a:lnTo>
                <a:lnTo>
                  <a:pt x="4176" y="5245"/>
                </a:lnTo>
                <a:lnTo>
                  <a:pt x="4164" y="5252"/>
                </a:lnTo>
                <a:lnTo>
                  <a:pt x="4152" y="5259"/>
                </a:lnTo>
                <a:lnTo>
                  <a:pt x="4140" y="5267"/>
                </a:lnTo>
                <a:lnTo>
                  <a:pt x="4115" y="5284"/>
                </a:lnTo>
                <a:lnTo>
                  <a:pt x="4092" y="5305"/>
                </a:lnTo>
                <a:lnTo>
                  <a:pt x="4067" y="5328"/>
                </a:lnTo>
                <a:lnTo>
                  <a:pt x="4044" y="5354"/>
                </a:lnTo>
                <a:lnTo>
                  <a:pt x="4020" y="5381"/>
                </a:lnTo>
                <a:lnTo>
                  <a:pt x="3996" y="5411"/>
                </a:lnTo>
                <a:lnTo>
                  <a:pt x="3972" y="5443"/>
                </a:lnTo>
                <a:lnTo>
                  <a:pt x="3949" y="5477"/>
                </a:lnTo>
                <a:lnTo>
                  <a:pt x="3924" y="5513"/>
                </a:lnTo>
                <a:lnTo>
                  <a:pt x="3900" y="5551"/>
                </a:lnTo>
                <a:lnTo>
                  <a:pt x="3877" y="5591"/>
                </a:lnTo>
                <a:lnTo>
                  <a:pt x="3852" y="5629"/>
                </a:lnTo>
                <a:lnTo>
                  <a:pt x="3828" y="5666"/>
                </a:lnTo>
                <a:lnTo>
                  <a:pt x="3804" y="5701"/>
                </a:lnTo>
                <a:lnTo>
                  <a:pt x="3780" y="5734"/>
                </a:lnTo>
                <a:lnTo>
                  <a:pt x="3757" y="5765"/>
                </a:lnTo>
                <a:lnTo>
                  <a:pt x="3732" y="5793"/>
                </a:lnTo>
                <a:lnTo>
                  <a:pt x="3708" y="5819"/>
                </a:lnTo>
                <a:lnTo>
                  <a:pt x="3684" y="5842"/>
                </a:lnTo>
                <a:lnTo>
                  <a:pt x="3660" y="5863"/>
                </a:lnTo>
                <a:lnTo>
                  <a:pt x="3635" y="5881"/>
                </a:lnTo>
                <a:lnTo>
                  <a:pt x="3611" y="5897"/>
                </a:lnTo>
                <a:lnTo>
                  <a:pt x="3599" y="5903"/>
                </a:lnTo>
                <a:lnTo>
                  <a:pt x="3586" y="5909"/>
                </a:lnTo>
                <a:lnTo>
                  <a:pt x="3573" y="5914"/>
                </a:lnTo>
                <a:lnTo>
                  <a:pt x="3561" y="5919"/>
                </a:lnTo>
                <a:lnTo>
                  <a:pt x="3548" y="5923"/>
                </a:lnTo>
                <a:lnTo>
                  <a:pt x="3535" y="5925"/>
                </a:lnTo>
                <a:lnTo>
                  <a:pt x="3523" y="5926"/>
                </a:lnTo>
                <a:lnTo>
                  <a:pt x="3509" y="5928"/>
                </a:lnTo>
                <a:lnTo>
                  <a:pt x="3496" y="5929"/>
                </a:lnTo>
                <a:lnTo>
                  <a:pt x="3484" y="5928"/>
                </a:lnTo>
                <a:lnTo>
                  <a:pt x="3470" y="5926"/>
                </a:lnTo>
                <a:lnTo>
                  <a:pt x="3458" y="5924"/>
                </a:lnTo>
                <a:lnTo>
                  <a:pt x="3446" y="5920"/>
                </a:lnTo>
                <a:lnTo>
                  <a:pt x="3433" y="5917"/>
                </a:lnTo>
                <a:lnTo>
                  <a:pt x="3420" y="5911"/>
                </a:lnTo>
                <a:lnTo>
                  <a:pt x="3408" y="5906"/>
                </a:lnTo>
                <a:lnTo>
                  <a:pt x="3395" y="5898"/>
                </a:lnTo>
                <a:lnTo>
                  <a:pt x="3383" y="5891"/>
                </a:lnTo>
                <a:lnTo>
                  <a:pt x="3371" y="5882"/>
                </a:lnTo>
                <a:lnTo>
                  <a:pt x="3359" y="5874"/>
                </a:lnTo>
                <a:lnTo>
                  <a:pt x="3334" y="5853"/>
                </a:lnTo>
                <a:lnTo>
                  <a:pt x="3311" y="5830"/>
                </a:lnTo>
                <a:lnTo>
                  <a:pt x="3287" y="5804"/>
                </a:lnTo>
                <a:lnTo>
                  <a:pt x="3263" y="5775"/>
                </a:lnTo>
                <a:lnTo>
                  <a:pt x="3239" y="5744"/>
                </a:lnTo>
                <a:lnTo>
                  <a:pt x="3216" y="5710"/>
                </a:lnTo>
                <a:lnTo>
                  <a:pt x="3191" y="5673"/>
                </a:lnTo>
                <a:lnTo>
                  <a:pt x="3168" y="5635"/>
                </a:lnTo>
                <a:lnTo>
                  <a:pt x="3143" y="5594"/>
                </a:lnTo>
                <a:lnTo>
                  <a:pt x="3119" y="5551"/>
                </a:lnTo>
                <a:lnTo>
                  <a:pt x="3094" y="5507"/>
                </a:lnTo>
                <a:lnTo>
                  <a:pt x="3071" y="5463"/>
                </a:lnTo>
                <a:lnTo>
                  <a:pt x="3047" y="5422"/>
                </a:lnTo>
                <a:lnTo>
                  <a:pt x="3023" y="5383"/>
                </a:lnTo>
                <a:lnTo>
                  <a:pt x="2999" y="5346"/>
                </a:lnTo>
                <a:lnTo>
                  <a:pt x="2976" y="5312"/>
                </a:lnTo>
                <a:lnTo>
                  <a:pt x="2951" y="5281"/>
                </a:lnTo>
                <a:lnTo>
                  <a:pt x="2928" y="5252"/>
                </a:lnTo>
                <a:lnTo>
                  <a:pt x="2903" y="5226"/>
                </a:lnTo>
                <a:lnTo>
                  <a:pt x="2880" y="5203"/>
                </a:lnTo>
                <a:lnTo>
                  <a:pt x="2868" y="5192"/>
                </a:lnTo>
                <a:lnTo>
                  <a:pt x="2856" y="5182"/>
                </a:lnTo>
                <a:lnTo>
                  <a:pt x="2843" y="5174"/>
                </a:lnTo>
                <a:lnTo>
                  <a:pt x="2831" y="5165"/>
                </a:lnTo>
                <a:lnTo>
                  <a:pt x="2819" y="5158"/>
                </a:lnTo>
                <a:lnTo>
                  <a:pt x="2806" y="5152"/>
                </a:lnTo>
                <a:lnTo>
                  <a:pt x="2793" y="5146"/>
                </a:lnTo>
                <a:lnTo>
                  <a:pt x="2781" y="5141"/>
                </a:lnTo>
                <a:lnTo>
                  <a:pt x="2769" y="5137"/>
                </a:lnTo>
                <a:lnTo>
                  <a:pt x="2755" y="5135"/>
                </a:lnTo>
                <a:lnTo>
                  <a:pt x="2743" y="5132"/>
                </a:lnTo>
                <a:lnTo>
                  <a:pt x="2730" y="5131"/>
                </a:lnTo>
                <a:lnTo>
                  <a:pt x="2716" y="5131"/>
                </a:lnTo>
                <a:lnTo>
                  <a:pt x="2704" y="5132"/>
                </a:lnTo>
                <a:lnTo>
                  <a:pt x="2690" y="5133"/>
                </a:lnTo>
                <a:lnTo>
                  <a:pt x="2678" y="5137"/>
                </a:lnTo>
                <a:lnTo>
                  <a:pt x="2666" y="5141"/>
                </a:lnTo>
                <a:lnTo>
                  <a:pt x="2653" y="5144"/>
                </a:lnTo>
                <a:lnTo>
                  <a:pt x="2640" y="5150"/>
                </a:lnTo>
                <a:lnTo>
                  <a:pt x="2628" y="5157"/>
                </a:lnTo>
                <a:lnTo>
                  <a:pt x="2616" y="5165"/>
                </a:lnTo>
                <a:lnTo>
                  <a:pt x="2604" y="5172"/>
                </a:lnTo>
                <a:lnTo>
                  <a:pt x="2591" y="5182"/>
                </a:lnTo>
                <a:lnTo>
                  <a:pt x="2579" y="5192"/>
                </a:lnTo>
                <a:lnTo>
                  <a:pt x="2555" y="5215"/>
                </a:lnTo>
                <a:lnTo>
                  <a:pt x="2531" y="5241"/>
                </a:lnTo>
                <a:lnTo>
                  <a:pt x="2507" y="5269"/>
                </a:lnTo>
                <a:lnTo>
                  <a:pt x="2484" y="5302"/>
                </a:lnTo>
                <a:lnTo>
                  <a:pt x="2459" y="5336"/>
                </a:lnTo>
                <a:lnTo>
                  <a:pt x="2436" y="5374"/>
                </a:lnTo>
                <a:lnTo>
                  <a:pt x="2411" y="5415"/>
                </a:lnTo>
                <a:lnTo>
                  <a:pt x="2388" y="5458"/>
                </a:lnTo>
                <a:lnTo>
                  <a:pt x="2364" y="5503"/>
                </a:lnTo>
                <a:lnTo>
                  <a:pt x="2339" y="5551"/>
                </a:lnTo>
                <a:lnTo>
                  <a:pt x="2315" y="5601"/>
                </a:lnTo>
                <a:lnTo>
                  <a:pt x="2291" y="5649"/>
                </a:lnTo>
                <a:lnTo>
                  <a:pt x="2267" y="5694"/>
                </a:lnTo>
                <a:lnTo>
                  <a:pt x="2244" y="5737"/>
                </a:lnTo>
                <a:lnTo>
                  <a:pt x="2219" y="5778"/>
                </a:lnTo>
                <a:lnTo>
                  <a:pt x="2196" y="5816"/>
                </a:lnTo>
                <a:lnTo>
                  <a:pt x="2171" y="5851"/>
                </a:lnTo>
                <a:lnTo>
                  <a:pt x="2148" y="5884"/>
                </a:lnTo>
                <a:lnTo>
                  <a:pt x="2124" y="5912"/>
                </a:lnTo>
                <a:lnTo>
                  <a:pt x="2099" y="5937"/>
                </a:lnTo>
                <a:lnTo>
                  <a:pt x="2087" y="5950"/>
                </a:lnTo>
                <a:lnTo>
                  <a:pt x="2075" y="5961"/>
                </a:lnTo>
                <a:lnTo>
                  <a:pt x="2063" y="5970"/>
                </a:lnTo>
                <a:lnTo>
                  <a:pt x="2050" y="5979"/>
                </a:lnTo>
                <a:lnTo>
                  <a:pt x="2038" y="5988"/>
                </a:lnTo>
                <a:lnTo>
                  <a:pt x="2026" y="5995"/>
                </a:lnTo>
                <a:lnTo>
                  <a:pt x="2014" y="6001"/>
                </a:lnTo>
                <a:lnTo>
                  <a:pt x="2000" y="6006"/>
                </a:lnTo>
                <a:lnTo>
                  <a:pt x="1988" y="6010"/>
                </a:lnTo>
                <a:lnTo>
                  <a:pt x="1974" y="6013"/>
                </a:lnTo>
                <a:lnTo>
                  <a:pt x="1962" y="6016"/>
                </a:lnTo>
                <a:lnTo>
                  <a:pt x="1949" y="6017"/>
                </a:lnTo>
                <a:lnTo>
                  <a:pt x="1936" y="6017"/>
                </a:lnTo>
                <a:lnTo>
                  <a:pt x="1923" y="6016"/>
                </a:lnTo>
                <a:lnTo>
                  <a:pt x="1910" y="6013"/>
                </a:lnTo>
                <a:lnTo>
                  <a:pt x="1897" y="6010"/>
                </a:lnTo>
                <a:lnTo>
                  <a:pt x="1884" y="6006"/>
                </a:lnTo>
                <a:lnTo>
                  <a:pt x="1872" y="6000"/>
                </a:lnTo>
                <a:lnTo>
                  <a:pt x="1859" y="5994"/>
                </a:lnTo>
                <a:lnTo>
                  <a:pt x="1846" y="5985"/>
                </a:lnTo>
                <a:lnTo>
                  <a:pt x="1834" y="5977"/>
                </a:lnTo>
                <a:lnTo>
                  <a:pt x="1820" y="5967"/>
                </a:lnTo>
                <a:lnTo>
                  <a:pt x="1808" y="5956"/>
                </a:lnTo>
                <a:lnTo>
                  <a:pt x="1796" y="5944"/>
                </a:lnTo>
                <a:lnTo>
                  <a:pt x="1783" y="5931"/>
                </a:lnTo>
                <a:lnTo>
                  <a:pt x="1770" y="5918"/>
                </a:lnTo>
                <a:lnTo>
                  <a:pt x="1758" y="5903"/>
                </a:lnTo>
                <a:lnTo>
                  <a:pt x="1746" y="5887"/>
                </a:lnTo>
                <a:lnTo>
                  <a:pt x="1721" y="5854"/>
                </a:lnTo>
                <a:lnTo>
                  <a:pt x="1695" y="5817"/>
                </a:lnTo>
                <a:lnTo>
                  <a:pt x="1671" y="5778"/>
                </a:lnTo>
                <a:lnTo>
                  <a:pt x="1646" y="5735"/>
                </a:lnTo>
                <a:lnTo>
                  <a:pt x="1622" y="5689"/>
                </a:lnTo>
                <a:lnTo>
                  <a:pt x="1597" y="5641"/>
                </a:lnTo>
                <a:lnTo>
                  <a:pt x="1573" y="5591"/>
                </a:lnTo>
                <a:lnTo>
                  <a:pt x="1550" y="5538"/>
                </a:lnTo>
                <a:lnTo>
                  <a:pt x="1525" y="5487"/>
                </a:lnTo>
                <a:lnTo>
                  <a:pt x="1503" y="5434"/>
                </a:lnTo>
                <a:lnTo>
                  <a:pt x="1481" y="5383"/>
                </a:lnTo>
                <a:lnTo>
                  <a:pt x="1462" y="5332"/>
                </a:lnTo>
                <a:lnTo>
                  <a:pt x="1443" y="5280"/>
                </a:lnTo>
                <a:lnTo>
                  <a:pt x="1425" y="5230"/>
                </a:lnTo>
                <a:lnTo>
                  <a:pt x="1409" y="5181"/>
                </a:lnTo>
                <a:lnTo>
                  <a:pt x="1394" y="5132"/>
                </a:lnTo>
                <a:lnTo>
                  <a:pt x="1367" y="5040"/>
                </a:lnTo>
                <a:lnTo>
                  <a:pt x="1345" y="4956"/>
                </a:lnTo>
                <a:lnTo>
                  <a:pt x="1327" y="4882"/>
                </a:lnTo>
                <a:lnTo>
                  <a:pt x="1313" y="4820"/>
                </a:lnTo>
                <a:lnTo>
                  <a:pt x="1267" y="4596"/>
                </a:lnTo>
                <a:lnTo>
                  <a:pt x="1219" y="4350"/>
                </a:lnTo>
                <a:lnTo>
                  <a:pt x="1169" y="4084"/>
                </a:lnTo>
                <a:lnTo>
                  <a:pt x="1118" y="3803"/>
                </a:lnTo>
                <a:lnTo>
                  <a:pt x="1065" y="3508"/>
                </a:lnTo>
                <a:lnTo>
                  <a:pt x="1011" y="3199"/>
                </a:lnTo>
                <a:lnTo>
                  <a:pt x="956" y="2884"/>
                </a:lnTo>
                <a:lnTo>
                  <a:pt x="900" y="2561"/>
                </a:lnTo>
                <a:lnTo>
                  <a:pt x="845" y="2233"/>
                </a:lnTo>
                <a:lnTo>
                  <a:pt x="788" y="1905"/>
                </a:lnTo>
                <a:lnTo>
                  <a:pt x="732" y="1577"/>
                </a:lnTo>
                <a:lnTo>
                  <a:pt x="676" y="1252"/>
                </a:lnTo>
                <a:lnTo>
                  <a:pt x="621" y="935"/>
                </a:lnTo>
                <a:lnTo>
                  <a:pt x="566" y="625"/>
                </a:lnTo>
                <a:lnTo>
                  <a:pt x="513" y="327"/>
                </a:lnTo>
                <a:lnTo>
                  <a:pt x="460" y="43"/>
                </a:lnTo>
                <a:lnTo>
                  <a:pt x="458" y="34"/>
                </a:lnTo>
                <a:lnTo>
                  <a:pt x="454" y="26"/>
                </a:lnTo>
                <a:lnTo>
                  <a:pt x="449" y="18"/>
                </a:lnTo>
                <a:lnTo>
                  <a:pt x="443" y="12"/>
                </a:lnTo>
                <a:lnTo>
                  <a:pt x="436" y="7"/>
                </a:lnTo>
                <a:lnTo>
                  <a:pt x="427" y="3"/>
                </a:lnTo>
                <a:lnTo>
                  <a:pt x="419" y="1"/>
                </a:lnTo>
                <a:lnTo>
                  <a:pt x="410" y="0"/>
                </a:lnTo>
                <a:lnTo>
                  <a:pt x="400" y="1"/>
                </a:lnTo>
                <a:lnTo>
                  <a:pt x="391" y="4"/>
                </a:lnTo>
                <a:lnTo>
                  <a:pt x="382" y="7"/>
                </a:lnTo>
                <a:lnTo>
                  <a:pt x="375" y="14"/>
                </a:lnTo>
                <a:lnTo>
                  <a:pt x="369" y="21"/>
                </a:lnTo>
                <a:lnTo>
                  <a:pt x="364" y="28"/>
                </a:lnTo>
                <a:lnTo>
                  <a:pt x="360" y="38"/>
                </a:lnTo>
                <a:lnTo>
                  <a:pt x="359" y="47"/>
                </a:lnTo>
                <a:lnTo>
                  <a:pt x="348" y="230"/>
                </a:lnTo>
                <a:lnTo>
                  <a:pt x="339" y="424"/>
                </a:lnTo>
                <a:lnTo>
                  <a:pt x="331" y="625"/>
                </a:lnTo>
                <a:lnTo>
                  <a:pt x="323" y="835"/>
                </a:lnTo>
                <a:lnTo>
                  <a:pt x="310" y="1273"/>
                </a:lnTo>
                <a:lnTo>
                  <a:pt x="298" y="1727"/>
                </a:lnTo>
                <a:lnTo>
                  <a:pt x="287" y="2192"/>
                </a:lnTo>
                <a:lnTo>
                  <a:pt x="276" y="2657"/>
                </a:lnTo>
                <a:lnTo>
                  <a:pt x="263" y="3116"/>
                </a:lnTo>
                <a:lnTo>
                  <a:pt x="251" y="3558"/>
                </a:lnTo>
                <a:lnTo>
                  <a:pt x="244" y="3771"/>
                </a:lnTo>
                <a:lnTo>
                  <a:pt x="235" y="3977"/>
                </a:lnTo>
                <a:lnTo>
                  <a:pt x="227" y="4174"/>
                </a:lnTo>
                <a:lnTo>
                  <a:pt x="217" y="4362"/>
                </a:lnTo>
                <a:lnTo>
                  <a:pt x="207" y="4541"/>
                </a:lnTo>
                <a:lnTo>
                  <a:pt x="195" y="4709"/>
                </a:lnTo>
                <a:lnTo>
                  <a:pt x="182" y="4863"/>
                </a:lnTo>
                <a:lnTo>
                  <a:pt x="168" y="5005"/>
                </a:lnTo>
                <a:lnTo>
                  <a:pt x="153" y="5131"/>
                </a:lnTo>
                <a:lnTo>
                  <a:pt x="136" y="5243"/>
                </a:lnTo>
                <a:lnTo>
                  <a:pt x="118" y="5338"/>
                </a:lnTo>
                <a:lnTo>
                  <a:pt x="98" y="5416"/>
                </a:lnTo>
                <a:lnTo>
                  <a:pt x="76" y="5475"/>
                </a:lnTo>
                <a:lnTo>
                  <a:pt x="53" y="5515"/>
                </a:lnTo>
                <a:lnTo>
                  <a:pt x="27" y="5534"/>
                </a:lnTo>
                <a:lnTo>
                  <a:pt x="0" y="5531"/>
                </a:lnTo>
              </a:path>
            </a:pathLst>
          </a:custGeom>
          <a:noFill/>
          <a:ln w="28575" cmpd="sng">
            <a:solidFill>
              <a:srgbClr val="DA251D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5" name="Picture 20" descr="plain breaking the sound barrier 2"/>
          <p:cNvPicPr>
            <a:picLocks noChangeAspect="1" noChangeArrowheads="1"/>
          </p:cNvPicPr>
          <p:nvPr/>
        </p:nvPicPr>
        <p:blipFill>
          <a:blip r:embed="rId5"/>
          <a:srcRect l="11905" t="10390" r="21212" b="7648"/>
          <a:stretch>
            <a:fillRect/>
          </a:stretch>
        </p:blipFill>
        <p:spPr bwMode="auto">
          <a:xfrm>
            <a:off x="5127167" y="3276596"/>
            <a:ext cx="3363686" cy="3091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9" name="Freeform 33"/>
          <p:cNvSpPr>
            <a:spLocks/>
          </p:cNvSpPr>
          <p:nvPr/>
        </p:nvSpPr>
        <p:spPr bwMode="auto">
          <a:xfrm>
            <a:off x="1362060" y="1814514"/>
            <a:ext cx="5838825" cy="4503737"/>
          </a:xfrm>
          <a:custGeom>
            <a:avLst/>
            <a:gdLst/>
            <a:ahLst/>
            <a:cxnLst>
              <a:cxn ang="0">
                <a:pos x="3598" y="2572"/>
              </a:cxn>
              <a:cxn ang="0">
                <a:pos x="3530" y="2549"/>
              </a:cxn>
              <a:cxn ang="0">
                <a:pos x="3457" y="2546"/>
              </a:cxn>
              <a:cxn ang="0">
                <a:pos x="3389" y="2567"/>
              </a:cxn>
              <a:cxn ang="0">
                <a:pos x="3321" y="2609"/>
              </a:cxn>
              <a:cxn ang="0">
                <a:pos x="3230" y="2677"/>
              </a:cxn>
              <a:cxn ang="0">
                <a:pos x="3162" y="2706"/>
              </a:cxn>
              <a:cxn ang="0">
                <a:pos x="3090" y="2709"/>
              </a:cxn>
              <a:cxn ang="0">
                <a:pos x="3021" y="2682"/>
              </a:cxn>
              <a:cxn ang="0">
                <a:pos x="2954" y="2629"/>
              </a:cxn>
              <a:cxn ang="0">
                <a:pos x="2885" y="2563"/>
              </a:cxn>
              <a:cxn ang="0">
                <a:pos x="2817" y="2518"/>
              </a:cxn>
              <a:cxn ang="0">
                <a:pos x="2746" y="2503"/>
              </a:cxn>
              <a:cxn ang="0">
                <a:pos x="2676" y="2525"/>
              </a:cxn>
              <a:cxn ang="0">
                <a:pos x="2608" y="2580"/>
              </a:cxn>
              <a:cxn ang="0">
                <a:pos x="2540" y="2659"/>
              </a:cxn>
              <a:cxn ang="0">
                <a:pos x="2472" y="2721"/>
              </a:cxn>
              <a:cxn ang="0">
                <a:pos x="2408" y="2751"/>
              </a:cxn>
              <a:cxn ang="0">
                <a:pos x="2372" y="2753"/>
              </a:cxn>
              <a:cxn ang="0">
                <a:pos x="2331" y="2741"/>
              </a:cxn>
              <a:cxn ang="0">
                <a:pos x="2263" y="2688"/>
              </a:cxn>
              <a:cxn ang="0">
                <a:pos x="2195" y="2602"/>
              </a:cxn>
              <a:cxn ang="0">
                <a:pos x="2127" y="2518"/>
              </a:cxn>
              <a:cxn ang="0">
                <a:pos x="2064" y="2472"/>
              </a:cxn>
              <a:cxn ang="0">
                <a:pos x="2028" y="2461"/>
              </a:cxn>
              <a:cxn ang="0">
                <a:pos x="1991" y="2464"/>
              </a:cxn>
              <a:cxn ang="0">
                <a:pos x="1957" y="2480"/>
              </a:cxn>
              <a:cxn ang="0">
                <a:pos x="1895" y="2537"/>
              </a:cxn>
              <a:cxn ang="0">
                <a:pos x="1827" y="2636"/>
              </a:cxn>
              <a:cxn ang="0">
                <a:pos x="1759" y="2731"/>
              </a:cxn>
              <a:cxn ang="0">
                <a:pos x="1696" y="2783"/>
              </a:cxn>
              <a:cxn ang="0">
                <a:pos x="1661" y="2794"/>
              </a:cxn>
              <a:cxn ang="0">
                <a:pos x="1624" y="2791"/>
              </a:cxn>
              <a:cxn ang="0">
                <a:pos x="1589" y="2773"/>
              </a:cxn>
              <a:cxn ang="0">
                <a:pos x="1527" y="2708"/>
              </a:cxn>
              <a:cxn ang="0">
                <a:pos x="1458" y="2597"/>
              </a:cxn>
              <a:cxn ang="0">
                <a:pos x="1391" y="2490"/>
              </a:cxn>
              <a:cxn ang="0">
                <a:pos x="1340" y="2440"/>
              </a:cxn>
              <a:cxn ang="0">
                <a:pos x="1305" y="2422"/>
              </a:cxn>
              <a:cxn ang="0">
                <a:pos x="1268" y="2420"/>
              </a:cxn>
              <a:cxn ang="0">
                <a:pos x="1233" y="2435"/>
              </a:cxn>
              <a:cxn ang="0">
                <a:pos x="1182" y="2484"/>
              </a:cxn>
              <a:cxn ang="0">
                <a:pos x="1114" y="2595"/>
              </a:cxn>
              <a:cxn ang="0">
                <a:pos x="1046" y="2724"/>
              </a:cxn>
              <a:cxn ang="0">
                <a:pos x="984" y="2805"/>
              </a:cxn>
              <a:cxn ang="0">
                <a:pos x="949" y="2829"/>
              </a:cxn>
              <a:cxn ang="0">
                <a:pos x="913" y="2837"/>
              </a:cxn>
              <a:cxn ang="0">
                <a:pos x="876" y="2826"/>
              </a:cxn>
              <a:cxn ang="0">
                <a:pos x="840" y="2796"/>
              </a:cxn>
              <a:cxn ang="0">
                <a:pos x="788" y="2724"/>
              </a:cxn>
              <a:cxn ang="0">
                <a:pos x="719" y="2587"/>
              </a:cxn>
              <a:cxn ang="0">
                <a:pos x="664" y="2443"/>
              </a:cxn>
              <a:cxn ang="0">
                <a:pos x="597" y="2167"/>
              </a:cxn>
              <a:cxn ang="0">
                <a:pos x="451" y="1360"/>
              </a:cxn>
              <a:cxn ang="0">
                <a:pos x="293" y="441"/>
              </a:cxn>
              <a:cxn ang="0">
                <a:pos x="212" y="8"/>
              </a:cxn>
              <a:cxn ang="0">
                <a:pos x="189" y="0"/>
              </a:cxn>
              <a:cxn ang="0">
                <a:pos x="170" y="18"/>
              </a:cxn>
              <a:cxn ang="0">
                <a:pos x="145" y="632"/>
              </a:cxn>
              <a:cxn ang="0">
                <a:pos x="115" y="1778"/>
              </a:cxn>
              <a:cxn ang="0">
                <a:pos x="86" y="2293"/>
              </a:cxn>
              <a:cxn ang="0">
                <a:pos x="36" y="2581"/>
              </a:cxn>
            </a:cxnLst>
            <a:rect l="0" t="0" r="r" b="b"/>
            <a:pathLst>
              <a:path w="3678" h="2837">
                <a:moveTo>
                  <a:pt x="3678" y="2618"/>
                </a:moveTo>
                <a:lnTo>
                  <a:pt x="3655" y="2603"/>
                </a:lnTo>
                <a:lnTo>
                  <a:pt x="3632" y="2590"/>
                </a:lnTo>
                <a:lnTo>
                  <a:pt x="3621" y="2584"/>
                </a:lnTo>
                <a:lnTo>
                  <a:pt x="3610" y="2578"/>
                </a:lnTo>
                <a:lnTo>
                  <a:pt x="3598" y="2572"/>
                </a:lnTo>
                <a:lnTo>
                  <a:pt x="3587" y="2567"/>
                </a:lnTo>
                <a:lnTo>
                  <a:pt x="3576" y="2563"/>
                </a:lnTo>
                <a:lnTo>
                  <a:pt x="3564" y="2559"/>
                </a:lnTo>
                <a:lnTo>
                  <a:pt x="3553" y="2556"/>
                </a:lnTo>
                <a:lnTo>
                  <a:pt x="3541" y="2552"/>
                </a:lnTo>
                <a:lnTo>
                  <a:pt x="3530" y="2549"/>
                </a:lnTo>
                <a:lnTo>
                  <a:pt x="3518" y="2548"/>
                </a:lnTo>
                <a:lnTo>
                  <a:pt x="3505" y="2546"/>
                </a:lnTo>
                <a:lnTo>
                  <a:pt x="3493" y="2545"/>
                </a:lnTo>
                <a:lnTo>
                  <a:pt x="3481" y="2544"/>
                </a:lnTo>
                <a:lnTo>
                  <a:pt x="3469" y="2545"/>
                </a:lnTo>
                <a:lnTo>
                  <a:pt x="3457" y="2546"/>
                </a:lnTo>
                <a:lnTo>
                  <a:pt x="3446" y="2548"/>
                </a:lnTo>
                <a:lnTo>
                  <a:pt x="3434" y="2551"/>
                </a:lnTo>
                <a:lnTo>
                  <a:pt x="3423" y="2554"/>
                </a:lnTo>
                <a:lnTo>
                  <a:pt x="3411" y="2558"/>
                </a:lnTo>
                <a:lnTo>
                  <a:pt x="3400" y="2562"/>
                </a:lnTo>
                <a:lnTo>
                  <a:pt x="3389" y="2567"/>
                </a:lnTo>
                <a:lnTo>
                  <a:pt x="3377" y="2572"/>
                </a:lnTo>
                <a:lnTo>
                  <a:pt x="3366" y="2579"/>
                </a:lnTo>
                <a:lnTo>
                  <a:pt x="3355" y="2586"/>
                </a:lnTo>
                <a:lnTo>
                  <a:pt x="3343" y="2593"/>
                </a:lnTo>
                <a:lnTo>
                  <a:pt x="3332" y="2601"/>
                </a:lnTo>
                <a:lnTo>
                  <a:pt x="3321" y="2609"/>
                </a:lnTo>
                <a:lnTo>
                  <a:pt x="3309" y="2618"/>
                </a:lnTo>
                <a:lnTo>
                  <a:pt x="3287" y="2637"/>
                </a:lnTo>
                <a:lnTo>
                  <a:pt x="3264" y="2654"/>
                </a:lnTo>
                <a:lnTo>
                  <a:pt x="3253" y="2662"/>
                </a:lnTo>
                <a:lnTo>
                  <a:pt x="3242" y="2670"/>
                </a:lnTo>
                <a:lnTo>
                  <a:pt x="3230" y="2677"/>
                </a:lnTo>
                <a:lnTo>
                  <a:pt x="3219" y="2683"/>
                </a:lnTo>
                <a:lnTo>
                  <a:pt x="3208" y="2688"/>
                </a:lnTo>
                <a:lnTo>
                  <a:pt x="3196" y="2694"/>
                </a:lnTo>
                <a:lnTo>
                  <a:pt x="3185" y="2698"/>
                </a:lnTo>
                <a:lnTo>
                  <a:pt x="3174" y="2703"/>
                </a:lnTo>
                <a:lnTo>
                  <a:pt x="3162" y="2706"/>
                </a:lnTo>
                <a:lnTo>
                  <a:pt x="3150" y="2708"/>
                </a:lnTo>
                <a:lnTo>
                  <a:pt x="3138" y="2711"/>
                </a:lnTo>
                <a:lnTo>
                  <a:pt x="3126" y="2711"/>
                </a:lnTo>
                <a:lnTo>
                  <a:pt x="3114" y="2712"/>
                </a:lnTo>
                <a:lnTo>
                  <a:pt x="3102" y="2711"/>
                </a:lnTo>
                <a:lnTo>
                  <a:pt x="3090" y="2709"/>
                </a:lnTo>
                <a:lnTo>
                  <a:pt x="3078" y="2706"/>
                </a:lnTo>
                <a:lnTo>
                  <a:pt x="3067" y="2704"/>
                </a:lnTo>
                <a:lnTo>
                  <a:pt x="3055" y="2699"/>
                </a:lnTo>
                <a:lnTo>
                  <a:pt x="3044" y="2695"/>
                </a:lnTo>
                <a:lnTo>
                  <a:pt x="3032" y="2688"/>
                </a:lnTo>
                <a:lnTo>
                  <a:pt x="3021" y="2682"/>
                </a:lnTo>
                <a:lnTo>
                  <a:pt x="3010" y="2675"/>
                </a:lnTo>
                <a:lnTo>
                  <a:pt x="2998" y="2667"/>
                </a:lnTo>
                <a:lnTo>
                  <a:pt x="2987" y="2659"/>
                </a:lnTo>
                <a:lnTo>
                  <a:pt x="2977" y="2649"/>
                </a:lnTo>
                <a:lnTo>
                  <a:pt x="2965" y="2639"/>
                </a:lnTo>
                <a:lnTo>
                  <a:pt x="2954" y="2629"/>
                </a:lnTo>
                <a:lnTo>
                  <a:pt x="2942" y="2618"/>
                </a:lnTo>
                <a:lnTo>
                  <a:pt x="2930" y="2606"/>
                </a:lnTo>
                <a:lnTo>
                  <a:pt x="2920" y="2595"/>
                </a:lnTo>
                <a:lnTo>
                  <a:pt x="2908" y="2584"/>
                </a:lnTo>
                <a:lnTo>
                  <a:pt x="2897" y="2573"/>
                </a:lnTo>
                <a:lnTo>
                  <a:pt x="2885" y="2563"/>
                </a:lnTo>
                <a:lnTo>
                  <a:pt x="2874" y="2554"/>
                </a:lnTo>
                <a:lnTo>
                  <a:pt x="2863" y="2546"/>
                </a:lnTo>
                <a:lnTo>
                  <a:pt x="2852" y="2538"/>
                </a:lnTo>
                <a:lnTo>
                  <a:pt x="2840" y="2530"/>
                </a:lnTo>
                <a:lnTo>
                  <a:pt x="2829" y="2523"/>
                </a:lnTo>
                <a:lnTo>
                  <a:pt x="2817" y="2518"/>
                </a:lnTo>
                <a:lnTo>
                  <a:pt x="2806" y="2513"/>
                </a:lnTo>
                <a:lnTo>
                  <a:pt x="2794" y="2509"/>
                </a:lnTo>
                <a:lnTo>
                  <a:pt x="2782" y="2506"/>
                </a:lnTo>
                <a:lnTo>
                  <a:pt x="2771" y="2504"/>
                </a:lnTo>
                <a:lnTo>
                  <a:pt x="2758" y="2503"/>
                </a:lnTo>
                <a:lnTo>
                  <a:pt x="2746" y="2503"/>
                </a:lnTo>
                <a:lnTo>
                  <a:pt x="2733" y="2504"/>
                </a:lnTo>
                <a:lnTo>
                  <a:pt x="2722" y="2506"/>
                </a:lnTo>
                <a:lnTo>
                  <a:pt x="2710" y="2509"/>
                </a:lnTo>
                <a:lnTo>
                  <a:pt x="2699" y="2513"/>
                </a:lnTo>
                <a:lnTo>
                  <a:pt x="2687" y="2518"/>
                </a:lnTo>
                <a:lnTo>
                  <a:pt x="2676" y="2525"/>
                </a:lnTo>
                <a:lnTo>
                  <a:pt x="2665" y="2532"/>
                </a:lnTo>
                <a:lnTo>
                  <a:pt x="2653" y="2540"/>
                </a:lnTo>
                <a:lnTo>
                  <a:pt x="2642" y="2548"/>
                </a:lnTo>
                <a:lnTo>
                  <a:pt x="2630" y="2558"/>
                </a:lnTo>
                <a:lnTo>
                  <a:pt x="2619" y="2569"/>
                </a:lnTo>
                <a:lnTo>
                  <a:pt x="2608" y="2580"/>
                </a:lnTo>
                <a:lnTo>
                  <a:pt x="2597" y="2592"/>
                </a:lnTo>
                <a:lnTo>
                  <a:pt x="2585" y="2605"/>
                </a:lnTo>
                <a:lnTo>
                  <a:pt x="2574" y="2618"/>
                </a:lnTo>
                <a:lnTo>
                  <a:pt x="2562" y="2632"/>
                </a:lnTo>
                <a:lnTo>
                  <a:pt x="2551" y="2646"/>
                </a:lnTo>
                <a:lnTo>
                  <a:pt x="2540" y="2659"/>
                </a:lnTo>
                <a:lnTo>
                  <a:pt x="2529" y="2672"/>
                </a:lnTo>
                <a:lnTo>
                  <a:pt x="2517" y="2683"/>
                </a:lnTo>
                <a:lnTo>
                  <a:pt x="2506" y="2694"/>
                </a:lnTo>
                <a:lnTo>
                  <a:pt x="2495" y="2704"/>
                </a:lnTo>
                <a:lnTo>
                  <a:pt x="2484" y="2713"/>
                </a:lnTo>
                <a:lnTo>
                  <a:pt x="2472" y="2721"/>
                </a:lnTo>
                <a:lnTo>
                  <a:pt x="2461" y="2729"/>
                </a:lnTo>
                <a:lnTo>
                  <a:pt x="2450" y="2736"/>
                </a:lnTo>
                <a:lnTo>
                  <a:pt x="2438" y="2742"/>
                </a:lnTo>
                <a:lnTo>
                  <a:pt x="2426" y="2746"/>
                </a:lnTo>
                <a:lnTo>
                  <a:pt x="2415" y="2750"/>
                </a:lnTo>
                <a:lnTo>
                  <a:pt x="2408" y="2751"/>
                </a:lnTo>
                <a:lnTo>
                  <a:pt x="2403" y="2752"/>
                </a:lnTo>
                <a:lnTo>
                  <a:pt x="2396" y="2753"/>
                </a:lnTo>
                <a:lnTo>
                  <a:pt x="2390" y="2754"/>
                </a:lnTo>
                <a:lnTo>
                  <a:pt x="2384" y="2754"/>
                </a:lnTo>
                <a:lnTo>
                  <a:pt x="2378" y="2754"/>
                </a:lnTo>
                <a:lnTo>
                  <a:pt x="2372" y="2753"/>
                </a:lnTo>
                <a:lnTo>
                  <a:pt x="2366" y="2752"/>
                </a:lnTo>
                <a:lnTo>
                  <a:pt x="2360" y="2751"/>
                </a:lnTo>
                <a:lnTo>
                  <a:pt x="2354" y="2749"/>
                </a:lnTo>
                <a:lnTo>
                  <a:pt x="2348" y="2747"/>
                </a:lnTo>
                <a:lnTo>
                  <a:pt x="2343" y="2746"/>
                </a:lnTo>
                <a:lnTo>
                  <a:pt x="2331" y="2741"/>
                </a:lnTo>
                <a:lnTo>
                  <a:pt x="2320" y="2734"/>
                </a:lnTo>
                <a:lnTo>
                  <a:pt x="2308" y="2727"/>
                </a:lnTo>
                <a:lnTo>
                  <a:pt x="2297" y="2719"/>
                </a:lnTo>
                <a:lnTo>
                  <a:pt x="2285" y="2709"/>
                </a:lnTo>
                <a:lnTo>
                  <a:pt x="2274" y="2699"/>
                </a:lnTo>
                <a:lnTo>
                  <a:pt x="2263" y="2688"/>
                </a:lnTo>
                <a:lnTo>
                  <a:pt x="2251" y="2675"/>
                </a:lnTo>
                <a:lnTo>
                  <a:pt x="2240" y="2663"/>
                </a:lnTo>
                <a:lnTo>
                  <a:pt x="2229" y="2648"/>
                </a:lnTo>
                <a:lnTo>
                  <a:pt x="2217" y="2634"/>
                </a:lnTo>
                <a:lnTo>
                  <a:pt x="2206" y="2618"/>
                </a:lnTo>
                <a:lnTo>
                  <a:pt x="2195" y="2602"/>
                </a:lnTo>
                <a:lnTo>
                  <a:pt x="2183" y="2585"/>
                </a:lnTo>
                <a:lnTo>
                  <a:pt x="2172" y="2571"/>
                </a:lnTo>
                <a:lnTo>
                  <a:pt x="2161" y="2556"/>
                </a:lnTo>
                <a:lnTo>
                  <a:pt x="2149" y="2542"/>
                </a:lnTo>
                <a:lnTo>
                  <a:pt x="2138" y="2530"/>
                </a:lnTo>
                <a:lnTo>
                  <a:pt x="2127" y="2518"/>
                </a:lnTo>
                <a:lnTo>
                  <a:pt x="2116" y="2507"/>
                </a:lnTo>
                <a:lnTo>
                  <a:pt x="2104" y="2497"/>
                </a:lnTo>
                <a:lnTo>
                  <a:pt x="2093" y="2489"/>
                </a:lnTo>
                <a:lnTo>
                  <a:pt x="2082" y="2481"/>
                </a:lnTo>
                <a:lnTo>
                  <a:pt x="2070" y="2474"/>
                </a:lnTo>
                <a:lnTo>
                  <a:pt x="2064" y="2472"/>
                </a:lnTo>
                <a:lnTo>
                  <a:pt x="2058" y="2469"/>
                </a:lnTo>
                <a:lnTo>
                  <a:pt x="2052" y="2467"/>
                </a:lnTo>
                <a:lnTo>
                  <a:pt x="2047" y="2465"/>
                </a:lnTo>
                <a:lnTo>
                  <a:pt x="2040" y="2464"/>
                </a:lnTo>
                <a:lnTo>
                  <a:pt x="2034" y="2463"/>
                </a:lnTo>
                <a:lnTo>
                  <a:pt x="2028" y="2461"/>
                </a:lnTo>
                <a:lnTo>
                  <a:pt x="2022" y="2461"/>
                </a:lnTo>
                <a:lnTo>
                  <a:pt x="2016" y="2461"/>
                </a:lnTo>
                <a:lnTo>
                  <a:pt x="2010" y="2461"/>
                </a:lnTo>
                <a:lnTo>
                  <a:pt x="2004" y="2462"/>
                </a:lnTo>
                <a:lnTo>
                  <a:pt x="1998" y="2463"/>
                </a:lnTo>
                <a:lnTo>
                  <a:pt x="1991" y="2464"/>
                </a:lnTo>
                <a:lnTo>
                  <a:pt x="1986" y="2466"/>
                </a:lnTo>
                <a:lnTo>
                  <a:pt x="1980" y="2468"/>
                </a:lnTo>
                <a:lnTo>
                  <a:pt x="1975" y="2471"/>
                </a:lnTo>
                <a:lnTo>
                  <a:pt x="1968" y="2473"/>
                </a:lnTo>
                <a:lnTo>
                  <a:pt x="1963" y="2476"/>
                </a:lnTo>
                <a:lnTo>
                  <a:pt x="1957" y="2480"/>
                </a:lnTo>
                <a:lnTo>
                  <a:pt x="1951" y="2483"/>
                </a:lnTo>
                <a:lnTo>
                  <a:pt x="1940" y="2491"/>
                </a:lnTo>
                <a:lnTo>
                  <a:pt x="1929" y="2501"/>
                </a:lnTo>
                <a:lnTo>
                  <a:pt x="1917" y="2512"/>
                </a:lnTo>
                <a:lnTo>
                  <a:pt x="1906" y="2524"/>
                </a:lnTo>
                <a:lnTo>
                  <a:pt x="1895" y="2537"/>
                </a:lnTo>
                <a:lnTo>
                  <a:pt x="1884" y="2551"/>
                </a:lnTo>
                <a:lnTo>
                  <a:pt x="1872" y="2566"/>
                </a:lnTo>
                <a:lnTo>
                  <a:pt x="1861" y="2582"/>
                </a:lnTo>
                <a:lnTo>
                  <a:pt x="1850" y="2599"/>
                </a:lnTo>
                <a:lnTo>
                  <a:pt x="1838" y="2617"/>
                </a:lnTo>
                <a:lnTo>
                  <a:pt x="1827" y="2636"/>
                </a:lnTo>
                <a:lnTo>
                  <a:pt x="1816" y="2654"/>
                </a:lnTo>
                <a:lnTo>
                  <a:pt x="1804" y="2672"/>
                </a:lnTo>
                <a:lnTo>
                  <a:pt x="1793" y="2688"/>
                </a:lnTo>
                <a:lnTo>
                  <a:pt x="1782" y="2704"/>
                </a:lnTo>
                <a:lnTo>
                  <a:pt x="1771" y="2718"/>
                </a:lnTo>
                <a:lnTo>
                  <a:pt x="1759" y="2731"/>
                </a:lnTo>
                <a:lnTo>
                  <a:pt x="1748" y="2744"/>
                </a:lnTo>
                <a:lnTo>
                  <a:pt x="1736" y="2754"/>
                </a:lnTo>
                <a:lnTo>
                  <a:pt x="1725" y="2764"/>
                </a:lnTo>
                <a:lnTo>
                  <a:pt x="1713" y="2773"/>
                </a:lnTo>
                <a:lnTo>
                  <a:pt x="1702" y="2780"/>
                </a:lnTo>
                <a:lnTo>
                  <a:pt x="1696" y="2783"/>
                </a:lnTo>
                <a:lnTo>
                  <a:pt x="1690" y="2786"/>
                </a:lnTo>
                <a:lnTo>
                  <a:pt x="1684" y="2788"/>
                </a:lnTo>
                <a:lnTo>
                  <a:pt x="1679" y="2791"/>
                </a:lnTo>
                <a:lnTo>
                  <a:pt x="1672" y="2793"/>
                </a:lnTo>
                <a:lnTo>
                  <a:pt x="1666" y="2794"/>
                </a:lnTo>
                <a:lnTo>
                  <a:pt x="1661" y="2794"/>
                </a:lnTo>
                <a:lnTo>
                  <a:pt x="1654" y="2795"/>
                </a:lnTo>
                <a:lnTo>
                  <a:pt x="1648" y="2796"/>
                </a:lnTo>
                <a:lnTo>
                  <a:pt x="1642" y="2795"/>
                </a:lnTo>
                <a:lnTo>
                  <a:pt x="1636" y="2794"/>
                </a:lnTo>
                <a:lnTo>
                  <a:pt x="1630" y="2793"/>
                </a:lnTo>
                <a:lnTo>
                  <a:pt x="1624" y="2791"/>
                </a:lnTo>
                <a:lnTo>
                  <a:pt x="1618" y="2790"/>
                </a:lnTo>
                <a:lnTo>
                  <a:pt x="1612" y="2787"/>
                </a:lnTo>
                <a:lnTo>
                  <a:pt x="1606" y="2785"/>
                </a:lnTo>
                <a:lnTo>
                  <a:pt x="1600" y="2781"/>
                </a:lnTo>
                <a:lnTo>
                  <a:pt x="1595" y="2778"/>
                </a:lnTo>
                <a:lnTo>
                  <a:pt x="1589" y="2773"/>
                </a:lnTo>
                <a:lnTo>
                  <a:pt x="1583" y="2770"/>
                </a:lnTo>
                <a:lnTo>
                  <a:pt x="1572" y="2760"/>
                </a:lnTo>
                <a:lnTo>
                  <a:pt x="1561" y="2749"/>
                </a:lnTo>
                <a:lnTo>
                  <a:pt x="1549" y="2737"/>
                </a:lnTo>
                <a:lnTo>
                  <a:pt x="1538" y="2723"/>
                </a:lnTo>
                <a:lnTo>
                  <a:pt x="1527" y="2708"/>
                </a:lnTo>
                <a:lnTo>
                  <a:pt x="1516" y="2692"/>
                </a:lnTo>
                <a:lnTo>
                  <a:pt x="1504" y="2675"/>
                </a:lnTo>
                <a:lnTo>
                  <a:pt x="1493" y="2657"/>
                </a:lnTo>
                <a:lnTo>
                  <a:pt x="1481" y="2638"/>
                </a:lnTo>
                <a:lnTo>
                  <a:pt x="1470" y="2617"/>
                </a:lnTo>
                <a:lnTo>
                  <a:pt x="1458" y="2597"/>
                </a:lnTo>
                <a:lnTo>
                  <a:pt x="1448" y="2576"/>
                </a:lnTo>
                <a:lnTo>
                  <a:pt x="1436" y="2556"/>
                </a:lnTo>
                <a:lnTo>
                  <a:pt x="1425" y="2538"/>
                </a:lnTo>
                <a:lnTo>
                  <a:pt x="1414" y="2521"/>
                </a:lnTo>
                <a:lnTo>
                  <a:pt x="1403" y="2505"/>
                </a:lnTo>
                <a:lnTo>
                  <a:pt x="1391" y="2490"/>
                </a:lnTo>
                <a:lnTo>
                  <a:pt x="1380" y="2476"/>
                </a:lnTo>
                <a:lnTo>
                  <a:pt x="1368" y="2464"/>
                </a:lnTo>
                <a:lnTo>
                  <a:pt x="1358" y="2453"/>
                </a:lnTo>
                <a:lnTo>
                  <a:pt x="1352" y="2448"/>
                </a:lnTo>
                <a:lnTo>
                  <a:pt x="1346" y="2443"/>
                </a:lnTo>
                <a:lnTo>
                  <a:pt x="1340" y="2440"/>
                </a:lnTo>
                <a:lnTo>
                  <a:pt x="1334" y="2435"/>
                </a:lnTo>
                <a:lnTo>
                  <a:pt x="1329" y="2432"/>
                </a:lnTo>
                <a:lnTo>
                  <a:pt x="1323" y="2429"/>
                </a:lnTo>
                <a:lnTo>
                  <a:pt x="1317" y="2426"/>
                </a:lnTo>
                <a:lnTo>
                  <a:pt x="1311" y="2424"/>
                </a:lnTo>
                <a:lnTo>
                  <a:pt x="1305" y="2422"/>
                </a:lnTo>
                <a:lnTo>
                  <a:pt x="1299" y="2421"/>
                </a:lnTo>
                <a:lnTo>
                  <a:pt x="1293" y="2420"/>
                </a:lnTo>
                <a:lnTo>
                  <a:pt x="1287" y="2419"/>
                </a:lnTo>
                <a:lnTo>
                  <a:pt x="1280" y="2419"/>
                </a:lnTo>
                <a:lnTo>
                  <a:pt x="1275" y="2420"/>
                </a:lnTo>
                <a:lnTo>
                  <a:pt x="1268" y="2420"/>
                </a:lnTo>
                <a:lnTo>
                  <a:pt x="1262" y="2422"/>
                </a:lnTo>
                <a:lnTo>
                  <a:pt x="1257" y="2424"/>
                </a:lnTo>
                <a:lnTo>
                  <a:pt x="1251" y="2425"/>
                </a:lnTo>
                <a:lnTo>
                  <a:pt x="1244" y="2428"/>
                </a:lnTo>
                <a:lnTo>
                  <a:pt x="1239" y="2432"/>
                </a:lnTo>
                <a:lnTo>
                  <a:pt x="1233" y="2435"/>
                </a:lnTo>
                <a:lnTo>
                  <a:pt x="1227" y="2439"/>
                </a:lnTo>
                <a:lnTo>
                  <a:pt x="1221" y="2443"/>
                </a:lnTo>
                <a:lnTo>
                  <a:pt x="1216" y="2448"/>
                </a:lnTo>
                <a:lnTo>
                  <a:pt x="1204" y="2459"/>
                </a:lnTo>
                <a:lnTo>
                  <a:pt x="1193" y="2471"/>
                </a:lnTo>
                <a:lnTo>
                  <a:pt x="1182" y="2484"/>
                </a:lnTo>
                <a:lnTo>
                  <a:pt x="1171" y="2500"/>
                </a:lnTo>
                <a:lnTo>
                  <a:pt x="1159" y="2516"/>
                </a:lnTo>
                <a:lnTo>
                  <a:pt x="1148" y="2534"/>
                </a:lnTo>
                <a:lnTo>
                  <a:pt x="1136" y="2553"/>
                </a:lnTo>
                <a:lnTo>
                  <a:pt x="1126" y="2573"/>
                </a:lnTo>
                <a:lnTo>
                  <a:pt x="1114" y="2595"/>
                </a:lnTo>
                <a:lnTo>
                  <a:pt x="1103" y="2617"/>
                </a:lnTo>
                <a:lnTo>
                  <a:pt x="1091" y="2641"/>
                </a:lnTo>
                <a:lnTo>
                  <a:pt x="1080" y="2663"/>
                </a:lnTo>
                <a:lnTo>
                  <a:pt x="1069" y="2685"/>
                </a:lnTo>
                <a:lnTo>
                  <a:pt x="1058" y="2705"/>
                </a:lnTo>
                <a:lnTo>
                  <a:pt x="1046" y="2724"/>
                </a:lnTo>
                <a:lnTo>
                  <a:pt x="1035" y="2742"/>
                </a:lnTo>
                <a:lnTo>
                  <a:pt x="1023" y="2759"/>
                </a:lnTo>
                <a:lnTo>
                  <a:pt x="1012" y="2774"/>
                </a:lnTo>
                <a:lnTo>
                  <a:pt x="1001" y="2787"/>
                </a:lnTo>
                <a:lnTo>
                  <a:pt x="989" y="2799"/>
                </a:lnTo>
                <a:lnTo>
                  <a:pt x="984" y="2805"/>
                </a:lnTo>
                <a:lnTo>
                  <a:pt x="978" y="2811"/>
                </a:lnTo>
                <a:lnTo>
                  <a:pt x="972" y="2815"/>
                </a:lnTo>
                <a:lnTo>
                  <a:pt x="966" y="2819"/>
                </a:lnTo>
                <a:lnTo>
                  <a:pt x="961" y="2823"/>
                </a:lnTo>
                <a:lnTo>
                  <a:pt x="955" y="2827"/>
                </a:lnTo>
                <a:lnTo>
                  <a:pt x="949" y="2829"/>
                </a:lnTo>
                <a:lnTo>
                  <a:pt x="943" y="2832"/>
                </a:lnTo>
                <a:lnTo>
                  <a:pt x="937" y="2834"/>
                </a:lnTo>
                <a:lnTo>
                  <a:pt x="930" y="2835"/>
                </a:lnTo>
                <a:lnTo>
                  <a:pt x="925" y="2837"/>
                </a:lnTo>
                <a:lnTo>
                  <a:pt x="919" y="2837"/>
                </a:lnTo>
                <a:lnTo>
                  <a:pt x="913" y="2837"/>
                </a:lnTo>
                <a:lnTo>
                  <a:pt x="906" y="2837"/>
                </a:lnTo>
                <a:lnTo>
                  <a:pt x="900" y="2835"/>
                </a:lnTo>
                <a:lnTo>
                  <a:pt x="894" y="2834"/>
                </a:lnTo>
                <a:lnTo>
                  <a:pt x="888" y="2832"/>
                </a:lnTo>
                <a:lnTo>
                  <a:pt x="882" y="2829"/>
                </a:lnTo>
                <a:lnTo>
                  <a:pt x="876" y="2826"/>
                </a:lnTo>
                <a:lnTo>
                  <a:pt x="870" y="2822"/>
                </a:lnTo>
                <a:lnTo>
                  <a:pt x="864" y="2818"/>
                </a:lnTo>
                <a:lnTo>
                  <a:pt x="858" y="2813"/>
                </a:lnTo>
                <a:lnTo>
                  <a:pt x="852" y="2808"/>
                </a:lnTo>
                <a:lnTo>
                  <a:pt x="847" y="2803"/>
                </a:lnTo>
                <a:lnTo>
                  <a:pt x="840" y="2796"/>
                </a:lnTo>
                <a:lnTo>
                  <a:pt x="834" y="2790"/>
                </a:lnTo>
                <a:lnTo>
                  <a:pt x="829" y="2783"/>
                </a:lnTo>
                <a:lnTo>
                  <a:pt x="823" y="2776"/>
                </a:lnTo>
                <a:lnTo>
                  <a:pt x="811" y="2760"/>
                </a:lnTo>
                <a:lnTo>
                  <a:pt x="799" y="2743"/>
                </a:lnTo>
                <a:lnTo>
                  <a:pt x="788" y="2724"/>
                </a:lnTo>
                <a:lnTo>
                  <a:pt x="776" y="2704"/>
                </a:lnTo>
                <a:lnTo>
                  <a:pt x="765" y="2682"/>
                </a:lnTo>
                <a:lnTo>
                  <a:pt x="753" y="2660"/>
                </a:lnTo>
                <a:lnTo>
                  <a:pt x="741" y="2636"/>
                </a:lnTo>
                <a:lnTo>
                  <a:pt x="731" y="2611"/>
                </a:lnTo>
                <a:lnTo>
                  <a:pt x="719" y="2587"/>
                </a:lnTo>
                <a:lnTo>
                  <a:pt x="708" y="2562"/>
                </a:lnTo>
                <a:lnTo>
                  <a:pt x="698" y="2538"/>
                </a:lnTo>
                <a:lnTo>
                  <a:pt x="689" y="2514"/>
                </a:lnTo>
                <a:lnTo>
                  <a:pt x="680" y="2490"/>
                </a:lnTo>
                <a:lnTo>
                  <a:pt x="672" y="2466"/>
                </a:lnTo>
                <a:lnTo>
                  <a:pt x="664" y="2443"/>
                </a:lnTo>
                <a:lnTo>
                  <a:pt x="657" y="2420"/>
                </a:lnTo>
                <a:lnTo>
                  <a:pt x="644" y="2376"/>
                </a:lnTo>
                <a:lnTo>
                  <a:pt x="634" y="2337"/>
                </a:lnTo>
                <a:lnTo>
                  <a:pt x="625" y="2302"/>
                </a:lnTo>
                <a:lnTo>
                  <a:pt x="619" y="2273"/>
                </a:lnTo>
                <a:lnTo>
                  <a:pt x="597" y="2167"/>
                </a:lnTo>
                <a:lnTo>
                  <a:pt x="575" y="2051"/>
                </a:lnTo>
                <a:lnTo>
                  <a:pt x="551" y="1926"/>
                </a:lnTo>
                <a:lnTo>
                  <a:pt x="527" y="1793"/>
                </a:lnTo>
                <a:lnTo>
                  <a:pt x="502" y="1654"/>
                </a:lnTo>
                <a:lnTo>
                  <a:pt x="477" y="1508"/>
                </a:lnTo>
                <a:lnTo>
                  <a:pt x="451" y="1360"/>
                </a:lnTo>
                <a:lnTo>
                  <a:pt x="424" y="1208"/>
                </a:lnTo>
                <a:lnTo>
                  <a:pt x="398" y="1053"/>
                </a:lnTo>
                <a:lnTo>
                  <a:pt x="371" y="898"/>
                </a:lnTo>
                <a:lnTo>
                  <a:pt x="345" y="744"/>
                </a:lnTo>
                <a:lnTo>
                  <a:pt x="319" y="590"/>
                </a:lnTo>
                <a:lnTo>
                  <a:pt x="293" y="441"/>
                </a:lnTo>
                <a:lnTo>
                  <a:pt x="267" y="295"/>
                </a:lnTo>
                <a:lnTo>
                  <a:pt x="242" y="154"/>
                </a:lnTo>
                <a:lnTo>
                  <a:pt x="217" y="20"/>
                </a:lnTo>
                <a:lnTo>
                  <a:pt x="216" y="16"/>
                </a:lnTo>
                <a:lnTo>
                  <a:pt x="214" y="12"/>
                </a:lnTo>
                <a:lnTo>
                  <a:pt x="212" y="8"/>
                </a:lnTo>
                <a:lnTo>
                  <a:pt x="209" y="6"/>
                </a:lnTo>
                <a:lnTo>
                  <a:pt x="206" y="3"/>
                </a:lnTo>
                <a:lnTo>
                  <a:pt x="201" y="1"/>
                </a:lnTo>
                <a:lnTo>
                  <a:pt x="197" y="0"/>
                </a:lnTo>
                <a:lnTo>
                  <a:pt x="193" y="0"/>
                </a:lnTo>
                <a:lnTo>
                  <a:pt x="189" y="0"/>
                </a:lnTo>
                <a:lnTo>
                  <a:pt x="184" y="2"/>
                </a:lnTo>
                <a:lnTo>
                  <a:pt x="180" y="3"/>
                </a:lnTo>
                <a:lnTo>
                  <a:pt x="177" y="7"/>
                </a:lnTo>
                <a:lnTo>
                  <a:pt x="174" y="10"/>
                </a:lnTo>
                <a:lnTo>
                  <a:pt x="172" y="13"/>
                </a:lnTo>
                <a:lnTo>
                  <a:pt x="170" y="18"/>
                </a:lnTo>
                <a:lnTo>
                  <a:pt x="169" y="22"/>
                </a:lnTo>
                <a:lnTo>
                  <a:pt x="164" y="108"/>
                </a:lnTo>
                <a:lnTo>
                  <a:pt x="160" y="200"/>
                </a:lnTo>
                <a:lnTo>
                  <a:pt x="156" y="295"/>
                </a:lnTo>
                <a:lnTo>
                  <a:pt x="152" y="394"/>
                </a:lnTo>
                <a:lnTo>
                  <a:pt x="145" y="632"/>
                </a:lnTo>
                <a:lnTo>
                  <a:pt x="140" y="814"/>
                </a:lnTo>
                <a:lnTo>
                  <a:pt x="135" y="1034"/>
                </a:lnTo>
                <a:lnTo>
                  <a:pt x="130" y="1253"/>
                </a:lnTo>
                <a:lnTo>
                  <a:pt x="124" y="1469"/>
                </a:lnTo>
                <a:lnTo>
                  <a:pt x="118" y="1678"/>
                </a:lnTo>
                <a:lnTo>
                  <a:pt x="115" y="1778"/>
                </a:lnTo>
                <a:lnTo>
                  <a:pt x="111" y="1875"/>
                </a:lnTo>
                <a:lnTo>
                  <a:pt x="107" y="1968"/>
                </a:lnTo>
                <a:lnTo>
                  <a:pt x="102" y="2057"/>
                </a:lnTo>
                <a:lnTo>
                  <a:pt x="98" y="2141"/>
                </a:lnTo>
                <a:lnTo>
                  <a:pt x="92" y="2220"/>
                </a:lnTo>
                <a:lnTo>
                  <a:pt x="86" y="2293"/>
                </a:lnTo>
                <a:lnTo>
                  <a:pt x="79" y="2360"/>
                </a:lnTo>
                <a:lnTo>
                  <a:pt x="72" y="2419"/>
                </a:lnTo>
                <a:lnTo>
                  <a:pt x="64" y="2472"/>
                </a:lnTo>
                <a:lnTo>
                  <a:pt x="56" y="2517"/>
                </a:lnTo>
                <a:lnTo>
                  <a:pt x="46" y="2554"/>
                </a:lnTo>
                <a:lnTo>
                  <a:pt x="36" y="2581"/>
                </a:lnTo>
                <a:lnTo>
                  <a:pt x="25" y="2600"/>
                </a:lnTo>
                <a:lnTo>
                  <a:pt x="13" y="2609"/>
                </a:lnTo>
                <a:lnTo>
                  <a:pt x="0" y="2608"/>
                </a:lnTo>
              </a:path>
            </a:pathLst>
          </a:custGeom>
          <a:noFill/>
          <a:ln w="57150" cmpd="sng">
            <a:solidFill>
              <a:srgbClr val="DA251D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19470" name="Group 14"/>
          <p:cNvGrpSpPr>
            <a:grpSpLocks/>
          </p:cNvGrpSpPr>
          <p:nvPr/>
        </p:nvGrpSpPr>
        <p:grpSpPr bwMode="auto">
          <a:xfrm>
            <a:off x="889456" y="1447803"/>
            <a:ext cx="7724776" cy="4864101"/>
            <a:chOff x="676" y="969"/>
            <a:chExt cx="4866" cy="3064"/>
          </a:xfrm>
        </p:grpSpPr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>
              <a:off x="960" y="3826"/>
              <a:ext cx="45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9472" name="Line 16"/>
            <p:cNvSpPr>
              <a:spLocks noChangeShapeType="1"/>
            </p:cNvSpPr>
            <p:nvPr/>
          </p:nvSpPr>
          <p:spPr bwMode="auto">
            <a:xfrm flipV="1">
              <a:off x="960" y="969"/>
              <a:ext cx="0" cy="28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9473" name="Text Box 17"/>
            <p:cNvSpPr txBox="1">
              <a:spLocks noChangeArrowheads="1"/>
            </p:cNvSpPr>
            <p:nvPr/>
          </p:nvSpPr>
          <p:spPr bwMode="auto">
            <a:xfrm rot="16200000">
              <a:off x="431" y="1321"/>
              <a:ext cx="72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de-CH" dirty="0" smtClean="0">
                  <a:latin typeface="Verdana" pitchFamily="34" charset="0"/>
                </a:rPr>
                <a:t>Pression</a:t>
              </a:r>
              <a:endParaRPr lang="de-DE" dirty="0">
                <a:latin typeface="Verdana" pitchFamily="34" charset="0"/>
              </a:endParaRPr>
            </a:p>
          </p:txBody>
        </p:sp>
        <p:sp>
          <p:nvSpPr>
            <p:cNvPr id="19474" name="Text Box 18"/>
            <p:cNvSpPr txBox="1">
              <a:spLocks noChangeArrowheads="1"/>
            </p:cNvSpPr>
            <p:nvPr/>
          </p:nvSpPr>
          <p:spPr bwMode="auto">
            <a:xfrm>
              <a:off x="4752" y="3845"/>
              <a:ext cx="492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r>
                <a:rPr lang="de-CH" dirty="0" err="1" smtClean="0">
                  <a:latin typeface="Verdana" pitchFamily="34" charset="0"/>
                </a:rPr>
                <a:t>Temps</a:t>
              </a:r>
              <a:endParaRPr lang="de-DE" dirty="0">
                <a:latin typeface="Verdana" pitchFamily="34" charset="0"/>
              </a:endParaRPr>
            </a:p>
          </p:txBody>
        </p:sp>
      </p:grpSp>
      <p:grpSp>
        <p:nvGrpSpPr>
          <p:cNvPr id="19502" name="Group 46"/>
          <p:cNvGrpSpPr>
            <a:grpSpLocks/>
          </p:cNvGrpSpPr>
          <p:nvPr/>
        </p:nvGrpSpPr>
        <p:grpSpPr bwMode="auto">
          <a:xfrm>
            <a:off x="4005281" y="4773212"/>
            <a:ext cx="3910026" cy="920751"/>
            <a:chOff x="2523" y="2657"/>
            <a:chExt cx="2463" cy="580"/>
          </a:xfrm>
        </p:grpSpPr>
        <p:sp>
          <p:nvSpPr>
            <p:cNvPr id="19487" name="Text Box 31"/>
            <p:cNvSpPr txBox="1">
              <a:spLocks noChangeArrowheads="1"/>
            </p:cNvSpPr>
            <p:nvPr/>
          </p:nvSpPr>
          <p:spPr bwMode="auto">
            <a:xfrm>
              <a:off x="3546" y="2657"/>
              <a:ext cx="1440" cy="363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lIns="18000" tIns="10800" rIns="18000" bIns="10800">
              <a:spAutoFit/>
            </a:bodyPr>
            <a:lstStyle/>
            <a:p>
              <a:pPr algn="ctr"/>
              <a:r>
                <a:rPr lang="nl-BE" dirty="0" smtClean="0">
                  <a:solidFill>
                    <a:schemeClr val="accent2"/>
                  </a:solidFill>
                  <a:latin typeface="Times New Roman" pitchFamily="18" charset="0"/>
                </a:rPr>
                <a:t>Low </a:t>
              </a:r>
              <a:r>
                <a:rPr lang="nl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tensile</a:t>
              </a:r>
              <a:r>
                <a:rPr lang="nl-BE" dirty="0" smtClean="0">
                  <a:solidFill>
                    <a:schemeClr val="accent2"/>
                  </a:solidFill>
                  <a:latin typeface="Times New Roman" pitchFamily="18" charset="0"/>
                </a:rPr>
                <a:t> wave component</a:t>
              </a:r>
              <a:endParaRPr lang="en-GB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cxnSp>
          <p:nvCxnSpPr>
            <p:cNvPr id="19490" name="AutoShape 34"/>
            <p:cNvCxnSpPr>
              <a:cxnSpLocks noChangeShapeType="1"/>
              <a:stCxn id="19487" idx="2"/>
            </p:cNvCxnSpPr>
            <p:nvPr/>
          </p:nvCxnSpPr>
          <p:spPr bwMode="auto">
            <a:xfrm rot="5400000">
              <a:off x="3286" y="2257"/>
              <a:ext cx="217" cy="174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19508" name="Group 52"/>
          <p:cNvGrpSpPr>
            <a:grpSpLocks/>
          </p:cNvGrpSpPr>
          <p:nvPr/>
        </p:nvGrpSpPr>
        <p:grpSpPr bwMode="auto">
          <a:xfrm>
            <a:off x="1645137" y="1668463"/>
            <a:ext cx="6257949" cy="298449"/>
            <a:chOff x="858" y="1051"/>
            <a:chExt cx="3942" cy="188"/>
          </a:xfrm>
        </p:grpSpPr>
        <p:sp>
          <p:nvSpPr>
            <p:cNvPr id="19477" name="Text Box 21"/>
            <p:cNvSpPr txBox="1">
              <a:spLocks noChangeArrowheads="1"/>
            </p:cNvSpPr>
            <p:nvPr/>
          </p:nvSpPr>
          <p:spPr bwMode="auto">
            <a:xfrm>
              <a:off x="3354" y="1051"/>
              <a:ext cx="1446" cy="188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lIns="18000" tIns="10800" rIns="18000" bIns="10800">
              <a:spAutoFit/>
            </a:bodyPr>
            <a:lstStyle/>
            <a:p>
              <a:pPr algn="ctr"/>
              <a:r>
                <a:rPr lang="nl-BE" dirty="0" smtClean="0">
                  <a:solidFill>
                    <a:schemeClr val="accent2"/>
                  </a:solidFill>
                  <a:latin typeface="Times New Roman" pitchFamily="18" charset="0"/>
                </a:rPr>
                <a:t>High </a:t>
              </a:r>
              <a:r>
                <a:rPr lang="nl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Peak</a:t>
              </a:r>
              <a:endParaRPr lang="en-GB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cxnSp>
          <p:nvCxnSpPr>
            <p:cNvPr id="19494" name="AutoShape 38"/>
            <p:cNvCxnSpPr>
              <a:cxnSpLocks noChangeShapeType="1"/>
              <a:stCxn id="19477" idx="1"/>
              <a:endCxn id="19489" idx="55"/>
            </p:cNvCxnSpPr>
            <p:nvPr/>
          </p:nvCxnSpPr>
          <p:spPr bwMode="auto">
            <a:xfrm rot="10800000">
              <a:off x="858" y="1143"/>
              <a:ext cx="2496" cy="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19506" name="Group 50"/>
          <p:cNvGrpSpPr>
            <a:grpSpLocks/>
          </p:cNvGrpSpPr>
          <p:nvPr/>
        </p:nvGrpSpPr>
        <p:grpSpPr bwMode="auto">
          <a:xfrm>
            <a:off x="1601548" y="3837893"/>
            <a:ext cx="6311935" cy="298450"/>
            <a:chOff x="1386" y="2301"/>
            <a:chExt cx="3976" cy="188"/>
          </a:xfrm>
        </p:grpSpPr>
        <p:sp>
          <p:nvSpPr>
            <p:cNvPr id="19483" name="AutoShape 27"/>
            <p:cNvSpPr>
              <a:spLocks noChangeArrowheads="1"/>
            </p:cNvSpPr>
            <p:nvPr/>
          </p:nvSpPr>
          <p:spPr bwMode="auto">
            <a:xfrm>
              <a:off x="1386" y="2354"/>
              <a:ext cx="288" cy="133"/>
            </a:xfrm>
            <a:prstGeom prst="leftRightArrow">
              <a:avLst>
                <a:gd name="adj1" fmla="val 50000"/>
                <a:gd name="adj2" fmla="val 43308"/>
              </a:avLst>
            </a:prstGeom>
            <a:solidFill>
              <a:schemeClr val="accent2"/>
            </a:solidFill>
            <a:ln w="9525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484" name="Text Box 28"/>
            <p:cNvSpPr txBox="1">
              <a:spLocks noChangeArrowheads="1"/>
            </p:cNvSpPr>
            <p:nvPr/>
          </p:nvSpPr>
          <p:spPr bwMode="auto">
            <a:xfrm>
              <a:off x="3916" y="2301"/>
              <a:ext cx="1446" cy="188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lIns="18000" tIns="10800" rIns="18000" bIns="10800">
              <a:spAutoFit/>
            </a:bodyPr>
            <a:lstStyle/>
            <a:p>
              <a:pPr algn="ctr"/>
              <a:r>
                <a:rPr lang="nl-BE" dirty="0" smtClean="0">
                  <a:solidFill>
                    <a:schemeClr val="accent2"/>
                  </a:solidFill>
                  <a:latin typeface="Times New Roman" pitchFamily="18" charset="0"/>
                </a:rPr>
                <a:t>Short impuls</a:t>
              </a:r>
              <a:endParaRPr lang="en-GB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cxnSp>
          <p:nvCxnSpPr>
            <p:cNvPr id="19495" name="AutoShape 39"/>
            <p:cNvCxnSpPr>
              <a:cxnSpLocks noChangeShapeType="1"/>
              <a:stCxn id="19484" idx="1"/>
              <a:endCxn id="19483" idx="7"/>
            </p:cNvCxnSpPr>
            <p:nvPr/>
          </p:nvCxnSpPr>
          <p:spPr bwMode="auto">
            <a:xfrm rot="10800000" flipV="1">
              <a:off x="1674" y="2395"/>
              <a:ext cx="2242" cy="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19507" name="Group 51"/>
          <p:cNvGrpSpPr>
            <a:grpSpLocks/>
          </p:cNvGrpSpPr>
          <p:nvPr/>
        </p:nvGrpSpPr>
        <p:grpSpPr bwMode="auto">
          <a:xfrm>
            <a:off x="1567300" y="2870435"/>
            <a:ext cx="6335687" cy="298449"/>
            <a:chOff x="809" y="1671"/>
            <a:chExt cx="3991" cy="188"/>
          </a:xfrm>
        </p:grpSpPr>
        <p:sp>
          <p:nvSpPr>
            <p:cNvPr id="19480" name="Text Box 24"/>
            <p:cNvSpPr txBox="1">
              <a:spLocks noChangeArrowheads="1"/>
            </p:cNvSpPr>
            <p:nvPr/>
          </p:nvSpPr>
          <p:spPr bwMode="auto">
            <a:xfrm>
              <a:off x="3354" y="1671"/>
              <a:ext cx="1446" cy="188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lIns="18000" tIns="10800" rIns="18000" bIns="10800">
              <a:spAutoFit/>
            </a:bodyPr>
            <a:lstStyle/>
            <a:p>
              <a:pPr algn="ctr"/>
              <a:r>
                <a:rPr lang="nl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Steep</a:t>
              </a:r>
              <a:r>
                <a:rPr lang="nl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nl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rise</a:t>
              </a:r>
              <a:endParaRPr lang="en-GB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cxnSp>
          <p:nvCxnSpPr>
            <p:cNvPr id="19496" name="AutoShape 40"/>
            <p:cNvCxnSpPr>
              <a:cxnSpLocks noChangeShapeType="1"/>
              <a:stCxn id="19480" idx="1"/>
            </p:cNvCxnSpPr>
            <p:nvPr/>
          </p:nvCxnSpPr>
          <p:spPr bwMode="auto">
            <a:xfrm rot="10800000">
              <a:off x="809" y="1673"/>
              <a:ext cx="2545" cy="9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sp>
        <p:nvSpPr>
          <p:cNvPr id="21" name="ZoneTexte 20"/>
          <p:cNvSpPr txBox="1"/>
          <p:nvPr/>
        </p:nvSpPr>
        <p:spPr>
          <a:xfrm>
            <a:off x="2547265" y="968824"/>
            <a:ext cx="4027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err="1" smtClean="0">
                <a:hlinkClick r:id="rId3" action="ppaction://hlinkpres?slideindex=1&amp;slidetitle="/>
              </a:rPr>
              <a:t>Shockwave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685800" y="1947867"/>
            <a:ext cx="8153400" cy="533400"/>
            <a:chOff x="432" y="1227"/>
            <a:chExt cx="5136" cy="336"/>
          </a:xfrm>
        </p:grpSpPr>
        <p:sp>
          <p:nvSpPr>
            <p:cNvPr id="16454" name="Rectangle 70"/>
            <p:cNvSpPr>
              <a:spLocks noChangeArrowheads="1"/>
            </p:cNvSpPr>
            <p:nvPr/>
          </p:nvSpPr>
          <p:spPr bwMode="auto">
            <a:xfrm>
              <a:off x="432" y="1296"/>
              <a:ext cx="1296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2</a:t>
              </a:r>
              <a:r>
                <a:rPr lang="fr-BE" baseline="30000" dirty="0" smtClean="0">
                  <a:solidFill>
                    <a:schemeClr val="accent2"/>
                  </a:solidFill>
                  <a:latin typeface="Times New Roman" pitchFamily="18" charset="0"/>
                </a:rPr>
                <a:t>nd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world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war</a:t>
              </a:r>
              <a:endParaRPr lang="en-US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6455" name="Rectangle 71"/>
            <p:cNvSpPr>
              <a:spLocks noChangeArrowheads="1"/>
            </p:cNvSpPr>
            <p:nvPr/>
          </p:nvSpPr>
          <p:spPr bwMode="auto">
            <a:xfrm>
              <a:off x="2064" y="1227"/>
              <a:ext cx="3504" cy="336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Discovered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by « accident » </a:t>
              </a:r>
            </a:p>
          </p:txBody>
        </p:sp>
        <p:cxnSp>
          <p:nvCxnSpPr>
            <p:cNvPr id="16456" name="AutoShape 72"/>
            <p:cNvCxnSpPr>
              <a:cxnSpLocks noChangeShapeType="1"/>
              <a:stCxn id="16454" idx="3"/>
              <a:endCxn id="16455" idx="1"/>
            </p:cNvCxnSpPr>
            <p:nvPr/>
          </p:nvCxnSpPr>
          <p:spPr bwMode="auto">
            <a:xfrm>
              <a:off x="1728" y="1392"/>
              <a:ext cx="336" cy="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1295400" y="2819400"/>
            <a:ext cx="7543800" cy="304800"/>
            <a:chOff x="816" y="1776"/>
            <a:chExt cx="4752" cy="192"/>
          </a:xfrm>
        </p:grpSpPr>
        <p:sp>
          <p:nvSpPr>
            <p:cNvPr id="16457" name="Rectangle 73"/>
            <p:cNvSpPr>
              <a:spLocks noChangeArrowheads="1"/>
            </p:cNvSpPr>
            <p:nvPr/>
          </p:nvSpPr>
          <p:spPr bwMode="auto">
            <a:xfrm>
              <a:off x="816" y="1776"/>
              <a:ext cx="336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'</a:t>
              </a:r>
              <a:r>
                <a:rPr lang="fr-BE">
                  <a:solidFill>
                    <a:schemeClr val="accent2"/>
                  </a:solidFill>
                  <a:latin typeface="Times New Roman" pitchFamily="18" charset="0"/>
                </a:rPr>
                <a:t>60</a:t>
              </a:r>
              <a:endParaRPr lang="en-US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6458" name="Rectangle 74"/>
            <p:cNvSpPr>
              <a:spLocks noChangeArrowheads="1"/>
            </p:cNvSpPr>
            <p:nvPr/>
          </p:nvSpPr>
          <p:spPr bwMode="auto">
            <a:xfrm>
              <a:off x="2064" y="1776"/>
              <a:ext cx="3504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First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« 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evidence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based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 »</a:t>
              </a:r>
              <a:endParaRPr lang="en-US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cxnSp>
          <p:nvCxnSpPr>
            <p:cNvPr id="16459" name="AutoShape 75"/>
            <p:cNvCxnSpPr>
              <a:cxnSpLocks noChangeShapeType="1"/>
              <a:stCxn id="16457" idx="3"/>
              <a:endCxn id="16458" idx="1"/>
            </p:cNvCxnSpPr>
            <p:nvPr/>
          </p:nvCxnSpPr>
          <p:spPr bwMode="auto">
            <a:xfrm>
              <a:off x="1152" y="1872"/>
              <a:ext cx="91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1295400" y="3462336"/>
            <a:ext cx="7543800" cy="566738"/>
            <a:chOff x="816" y="2181"/>
            <a:chExt cx="4752" cy="357"/>
          </a:xfrm>
        </p:grpSpPr>
        <p:sp>
          <p:nvSpPr>
            <p:cNvPr id="16460" name="Rectangle 76"/>
            <p:cNvSpPr>
              <a:spLocks noChangeArrowheads="1"/>
            </p:cNvSpPr>
            <p:nvPr/>
          </p:nvSpPr>
          <p:spPr bwMode="auto">
            <a:xfrm>
              <a:off x="816" y="2256"/>
              <a:ext cx="336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'70</a:t>
              </a:r>
            </a:p>
          </p:txBody>
        </p:sp>
        <p:sp>
          <p:nvSpPr>
            <p:cNvPr id="16461" name="Rectangle 77"/>
            <p:cNvSpPr>
              <a:spLocks noChangeArrowheads="1"/>
            </p:cNvSpPr>
            <p:nvPr/>
          </p:nvSpPr>
          <p:spPr bwMode="auto">
            <a:xfrm>
              <a:off x="2064" y="2181"/>
              <a:ext cx="3504" cy="357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Desintegration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of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kidney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stone : LITHOTRIPSY</a:t>
              </a:r>
            </a:p>
          </p:txBody>
        </p:sp>
        <p:cxnSp>
          <p:nvCxnSpPr>
            <p:cNvPr id="16462" name="AutoShape 78"/>
            <p:cNvCxnSpPr>
              <a:cxnSpLocks noChangeShapeType="1"/>
              <a:stCxn id="16460" idx="3"/>
              <a:endCxn id="16461" idx="1"/>
            </p:cNvCxnSpPr>
            <p:nvPr/>
          </p:nvCxnSpPr>
          <p:spPr bwMode="auto">
            <a:xfrm>
              <a:off x="1152" y="2352"/>
              <a:ext cx="912" cy="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5" name="Group 90"/>
          <p:cNvGrpSpPr>
            <a:grpSpLocks/>
          </p:cNvGrpSpPr>
          <p:nvPr/>
        </p:nvGrpSpPr>
        <p:grpSpPr bwMode="auto">
          <a:xfrm>
            <a:off x="1295400" y="4343400"/>
            <a:ext cx="7543800" cy="304800"/>
            <a:chOff x="816" y="2736"/>
            <a:chExt cx="4752" cy="192"/>
          </a:xfrm>
        </p:grpSpPr>
        <p:sp>
          <p:nvSpPr>
            <p:cNvPr id="16463" name="Rectangle 79"/>
            <p:cNvSpPr>
              <a:spLocks noChangeArrowheads="1"/>
            </p:cNvSpPr>
            <p:nvPr/>
          </p:nvSpPr>
          <p:spPr bwMode="auto">
            <a:xfrm>
              <a:off x="816" y="2736"/>
              <a:ext cx="336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'</a:t>
              </a:r>
              <a:r>
                <a:rPr lang="fr-BE">
                  <a:solidFill>
                    <a:schemeClr val="accent2"/>
                  </a:solidFill>
                  <a:latin typeface="Times New Roman" pitchFamily="18" charset="0"/>
                </a:rPr>
                <a:t>80</a:t>
              </a:r>
              <a:endParaRPr lang="en-US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6464" name="Rectangle 80"/>
            <p:cNvSpPr>
              <a:spLocks noChangeArrowheads="1"/>
            </p:cNvSpPr>
            <p:nvPr/>
          </p:nvSpPr>
          <p:spPr bwMode="auto">
            <a:xfrm>
              <a:off x="2064" y="2736"/>
              <a:ext cx="3504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First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lithotripter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(Dornier)</a:t>
              </a:r>
              <a:endParaRPr lang="en-US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cxnSp>
          <p:nvCxnSpPr>
            <p:cNvPr id="16465" name="AutoShape 81"/>
            <p:cNvCxnSpPr>
              <a:cxnSpLocks noChangeShapeType="1"/>
              <a:stCxn id="16463" idx="3"/>
              <a:endCxn id="16464" idx="1"/>
            </p:cNvCxnSpPr>
            <p:nvPr/>
          </p:nvCxnSpPr>
          <p:spPr bwMode="auto">
            <a:xfrm>
              <a:off x="1152" y="2832"/>
              <a:ext cx="91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6" name="Group 91"/>
          <p:cNvGrpSpPr>
            <a:grpSpLocks/>
          </p:cNvGrpSpPr>
          <p:nvPr/>
        </p:nvGrpSpPr>
        <p:grpSpPr bwMode="auto">
          <a:xfrm>
            <a:off x="1295400" y="5051427"/>
            <a:ext cx="7543800" cy="750888"/>
            <a:chOff x="816" y="3182"/>
            <a:chExt cx="4752" cy="473"/>
          </a:xfrm>
        </p:grpSpPr>
        <p:sp>
          <p:nvSpPr>
            <p:cNvPr id="16466" name="Rectangle 82"/>
            <p:cNvSpPr>
              <a:spLocks noChangeArrowheads="1"/>
            </p:cNvSpPr>
            <p:nvPr/>
          </p:nvSpPr>
          <p:spPr bwMode="auto">
            <a:xfrm>
              <a:off x="816" y="3312"/>
              <a:ext cx="336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'</a:t>
              </a:r>
              <a:r>
                <a:rPr lang="fr-BE">
                  <a:solidFill>
                    <a:schemeClr val="accent2"/>
                  </a:solidFill>
                  <a:latin typeface="Times New Roman" pitchFamily="18" charset="0"/>
                </a:rPr>
                <a:t>08</a:t>
              </a:r>
              <a:endParaRPr lang="en-US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6468" name="Rectangle 84"/>
            <p:cNvSpPr>
              <a:spLocks noChangeArrowheads="1"/>
            </p:cNvSpPr>
            <p:nvPr/>
          </p:nvSpPr>
          <p:spPr bwMode="auto">
            <a:xfrm>
              <a:off x="2064" y="3182"/>
              <a:ext cx="3504" cy="473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ESWT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is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often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the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first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choice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for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kidney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,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ureteral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and</a:t>
              </a:r>
              <a:endParaRPr lang="fr-BE" dirty="0" smtClean="0">
                <a:solidFill>
                  <a:schemeClr val="accent2"/>
                </a:solidFill>
                <a:latin typeface="Times New Roman" pitchFamily="18" charset="0"/>
              </a:endParaRPr>
            </a:p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Salivary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stones </a:t>
              </a:r>
              <a:endParaRPr lang="en-US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cxnSp>
          <p:nvCxnSpPr>
            <p:cNvPr id="16469" name="AutoShape 85"/>
            <p:cNvCxnSpPr>
              <a:cxnSpLocks noChangeShapeType="1"/>
              <a:stCxn id="16466" idx="3"/>
              <a:endCxn id="16468" idx="1"/>
            </p:cNvCxnSpPr>
            <p:nvPr/>
          </p:nvCxnSpPr>
          <p:spPr bwMode="auto">
            <a:xfrm>
              <a:off x="1152" y="3408"/>
              <a:ext cx="912" cy="1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sp>
        <p:nvSpPr>
          <p:cNvPr id="16470" name="AutoShape 86"/>
          <p:cNvSpPr>
            <a:spLocks noChangeArrowheads="1"/>
          </p:cNvSpPr>
          <p:nvPr/>
        </p:nvSpPr>
        <p:spPr bwMode="auto">
          <a:xfrm>
            <a:off x="228600" y="2057400"/>
            <a:ext cx="304800" cy="3352800"/>
          </a:xfrm>
          <a:prstGeom prst="downArrow">
            <a:avLst>
              <a:gd name="adj1" fmla="val 50000"/>
              <a:gd name="adj2" fmla="val 275000"/>
            </a:avLst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1066800" y="1349822"/>
            <a:ext cx="7543800" cy="838200"/>
            <a:chOff x="672" y="1008"/>
            <a:chExt cx="4752" cy="528"/>
          </a:xfrm>
        </p:grpSpPr>
        <p:sp>
          <p:nvSpPr>
            <p:cNvPr id="15374" name="Rectangle 14"/>
            <p:cNvSpPr>
              <a:spLocks noChangeArrowheads="1"/>
            </p:cNvSpPr>
            <p:nvPr/>
          </p:nvSpPr>
          <p:spPr bwMode="auto">
            <a:xfrm>
              <a:off x="672" y="1008"/>
              <a:ext cx="336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'</a:t>
              </a:r>
              <a:r>
                <a:rPr lang="fr-BE">
                  <a:solidFill>
                    <a:schemeClr val="accent2"/>
                  </a:solidFill>
                  <a:latin typeface="Times New Roman" pitchFamily="18" charset="0"/>
                </a:rPr>
                <a:t>85</a:t>
              </a:r>
              <a:endParaRPr lang="en-US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5375" name="Rectangle 15"/>
            <p:cNvSpPr>
              <a:spLocks noChangeArrowheads="1"/>
            </p:cNvSpPr>
            <p:nvPr/>
          </p:nvSpPr>
          <p:spPr bwMode="auto">
            <a:xfrm>
              <a:off x="1920" y="1008"/>
              <a:ext cx="3504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First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researches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outside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urology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field</a:t>
              </a:r>
              <a:endParaRPr lang="en-US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cxnSp>
          <p:nvCxnSpPr>
            <p:cNvPr id="15376" name="AutoShape 16"/>
            <p:cNvCxnSpPr>
              <a:cxnSpLocks noChangeShapeType="1"/>
              <a:stCxn id="15374" idx="3"/>
              <a:endCxn id="15375" idx="1"/>
            </p:cNvCxnSpPr>
            <p:nvPr/>
          </p:nvCxnSpPr>
          <p:spPr bwMode="auto">
            <a:xfrm>
              <a:off x="1008" y="1104"/>
              <a:ext cx="91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5377" name="Rectangle 17"/>
            <p:cNvSpPr>
              <a:spLocks noChangeArrowheads="1"/>
            </p:cNvSpPr>
            <p:nvPr/>
          </p:nvSpPr>
          <p:spPr bwMode="auto">
            <a:xfrm>
              <a:off x="1920" y="1344"/>
              <a:ext cx="3504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Osteogenetic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potential</a:t>
              </a:r>
              <a:endParaRPr lang="en-US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cxnSp>
          <p:nvCxnSpPr>
            <p:cNvPr id="15379" name="AutoShape 19"/>
            <p:cNvCxnSpPr>
              <a:cxnSpLocks noChangeShapeType="1"/>
              <a:stCxn id="15374" idx="3"/>
              <a:endCxn id="15377" idx="1"/>
            </p:cNvCxnSpPr>
            <p:nvPr/>
          </p:nvCxnSpPr>
          <p:spPr bwMode="auto">
            <a:xfrm>
              <a:off x="1008" y="1104"/>
              <a:ext cx="912" cy="336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1066800" y="2503485"/>
            <a:ext cx="7543800" cy="1077913"/>
            <a:chOff x="672" y="1673"/>
            <a:chExt cx="4752" cy="679"/>
          </a:xfrm>
        </p:grpSpPr>
        <p:sp>
          <p:nvSpPr>
            <p:cNvPr id="15380" name="Rectangle 20"/>
            <p:cNvSpPr>
              <a:spLocks noChangeArrowheads="1"/>
            </p:cNvSpPr>
            <p:nvPr/>
          </p:nvSpPr>
          <p:spPr bwMode="auto">
            <a:xfrm>
              <a:off x="672" y="1749"/>
              <a:ext cx="336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'</a:t>
              </a:r>
              <a:r>
                <a:rPr lang="fr-BE">
                  <a:solidFill>
                    <a:schemeClr val="accent2"/>
                  </a:solidFill>
                  <a:latin typeface="Times New Roman" pitchFamily="18" charset="0"/>
                </a:rPr>
                <a:t>88</a:t>
              </a:r>
              <a:endParaRPr lang="en-US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5381" name="Rectangle 21"/>
            <p:cNvSpPr>
              <a:spLocks noChangeArrowheads="1"/>
            </p:cNvSpPr>
            <p:nvPr/>
          </p:nvSpPr>
          <p:spPr bwMode="auto">
            <a:xfrm>
              <a:off x="1920" y="1673"/>
              <a:ext cx="3504" cy="343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Treatment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of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pseudarthrosis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, delay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and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non union</a:t>
              </a:r>
            </a:p>
            <a:p>
              <a:pPr algn="ctr"/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fracture</a:t>
              </a:r>
            </a:p>
          </p:txBody>
        </p:sp>
        <p:cxnSp>
          <p:nvCxnSpPr>
            <p:cNvPr id="15383" name="AutoShape 23"/>
            <p:cNvCxnSpPr>
              <a:cxnSpLocks noChangeShapeType="1"/>
              <a:stCxn id="15380" idx="3"/>
              <a:endCxn id="15381" idx="1"/>
            </p:cNvCxnSpPr>
            <p:nvPr/>
          </p:nvCxnSpPr>
          <p:spPr bwMode="auto">
            <a:xfrm>
              <a:off x="1008" y="1845"/>
              <a:ext cx="91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5384" name="Rectangle 24"/>
            <p:cNvSpPr>
              <a:spLocks noChangeArrowheads="1"/>
            </p:cNvSpPr>
            <p:nvPr/>
          </p:nvSpPr>
          <p:spPr bwMode="auto">
            <a:xfrm>
              <a:off x="3600" y="2160"/>
              <a:ext cx="1824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Efficacy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>
                  <a:solidFill>
                    <a:schemeClr val="accent2"/>
                  </a:solidFill>
                  <a:latin typeface="Times New Roman" pitchFamily="18" charset="0"/>
                </a:rPr>
                <a:t>: 60% - 90%</a:t>
              </a:r>
              <a:endParaRPr lang="en-US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5387" name="Line 27"/>
            <p:cNvSpPr>
              <a:spLocks noChangeShapeType="1"/>
            </p:cNvSpPr>
            <p:nvPr/>
          </p:nvSpPr>
          <p:spPr bwMode="auto">
            <a:xfrm>
              <a:off x="1440" y="2256"/>
              <a:ext cx="21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5388" name="Line 28"/>
            <p:cNvSpPr>
              <a:spLocks noChangeShapeType="1"/>
            </p:cNvSpPr>
            <p:nvPr/>
          </p:nvSpPr>
          <p:spPr bwMode="auto">
            <a:xfrm flipH="1" flipV="1">
              <a:off x="1418" y="1851"/>
              <a:ext cx="29" cy="4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1066800" y="3864202"/>
            <a:ext cx="7543800" cy="1044576"/>
            <a:chOff x="672" y="2537"/>
            <a:chExt cx="4752" cy="658"/>
          </a:xfrm>
        </p:grpSpPr>
        <p:sp>
          <p:nvSpPr>
            <p:cNvPr id="15389" name="Rectangle 29"/>
            <p:cNvSpPr>
              <a:spLocks noChangeArrowheads="1"/>
            </p:cNvSpPr>
            <p:nvPr/>
          </p:nvSpPr>
          <p:spPr bwMode="auto">
            <a:xfrm>
              <a:off x="672" y="2640"/>
              <a:ext cx="336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'</a:t>
              </a:r>
              <a:r>
                <a:rPr lang="fr-BE">
                  <a:solidFill>
                    <a:schemeClr val="accent2"/>
                  </a:solidFill>
                  <a:latin typeface="Times New Roman" pitchFamily="18" charset="0"/>
                </a:rPr>
                <a:t>90</a:t>
              </a:r>
              <a:endParaRPr lang="en-US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5392" name="Rectangle 32"/>
            <p:cNvSpPr>
              <a:spLocks noChangeArrowheads="1"/>
            </p:cNvSpPr>
            <p:nvPr/>
          </p:nvSpPr>
          <p:spPr bwMode="auto">
            <a:xfrm>
              <a:off x="1920" y="2537"/>
              <a:ext cx="3504" cy="405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First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treatment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in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heel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spur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and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epicondilitys</a:t>
              </a:r>
              <a:endParaRPr lang="fr-BE" dirty="0" smtClean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5393" name="Rectangle 33"/>
            <p:cNvSpPr>
              <a:spLocks noChangeArrowheads="1"/>
            </p:cNvSpPr>
            <p:nvPr/>
          </p:nvSpPr>
          <p:spPr bwMode="auto">
            <a:xfrm>
              <a:off x="3600" y="3003"/>
              <a:ext cx="1824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Efficacy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>
                  <a:solidFill>
                    <a:schemeClr val="accent2"/>
                  </a:solidFill>
                  <a:latin typeface="Times New Roman" pitchFamily="18" charset="0"/>
                </a:rPr>
                <a:t>: 70% - 80%</a:t>
              </a:r>
              <a:endParaRPr lang="en-US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5394" name="Line 34"/>
            <p:cNvSpPr>
              <a:spLocks noChangeShapeType="1"/>
            </p:cNvSpPr>
            <p:nvPr/>
          </p:nvSpPr>
          <p:spPr bwMode="auto">
            <a:xfrm>
              <a:off x="1440" y="3072"/>
              <a:ext cx="21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cxnSp>
          <p:nvCxnSpPr>
            <p:cNvPr id="15395" name="AutoShape 35"/>
            <p:cNvCxnSpPr>
              <a:cxnSpLocks noChangeShapeType="1"/>
              <a:stCxn id="15389" idx="3"/>
              <a:endCxn id="15392" idx="1"/>
            </p:cNvCxnSpPr>
            <p:nvPr/>
          </p:nvCxnSpPr>
          <p:spPr bwMode="auto">
            <a:xfrm>
              <a:off x="1008" y="2736"/>
              <a:ext cx="912" cy="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5396" name="Line 36"/>
            <p:cNvSpPr>
              <a:spLocks noChangeShapeType="1"/>
            </p:cNvSpPr>
            <p:nvPr/>
          </p:nvSpPr>
          <p:spPr bwMode="auto">
            <a:xfrm>
              <a:off x="1440" y="2736"/>
              <a:ext cx="0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5" name="Group 44"/>
          <p:cNvGrpSpPr>
            <a:grpSpLocks/>
          </p:cNvGrpSpPr>
          <p:nvPr/>
        </p:nvGrpSpPr>
        <p:grpSpPr bwMode="auto">
          <a:xfrm>
            <a:off x="1066800" y="5236027"/>
            <a:ext cx="7543800" cy="968376"/>
            <a:chOff x="672" y="3456"/>
            <a:chExt cx="4752" cy="610"/>
          </a:xfrm>
        </p:grpSpPr>
        <p:sp>
          <p:nvSpPr>
            <p:cNvPr id="15397" name="Rectangle 37"/>
            <p:cNvSpPr>
              <a:spLocks noChangeArrowheads="1"/>
            </p:cNvSpPr>
            <p:nvPr/>
          </p:nvSpPr>
          <p:spPr bwMode="auto">
            <a:xfrm>
              <a:off x="1920" y="3456"/>
              <a:ext cx="3504" cy="610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A lot of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studies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are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showing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the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efficay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of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the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shockwave</a:t>
              </a:r>
              <a:endParaRPr lang="fr-BE" dirty="0" smtClean="0">
                <a:solidFill>
                  <a:schemeClr val="accent2"/>
                </a:solidFill>
                <a:latin typeface="Times New Roman" pitchFamily="18" charset="0"/>
              </a:endParaRPr>
            </a:p>
            <a:p>
              <a:pPr algn="ctr"/>
              <a:r>
                <a:rPr lang="fr-BE" dirty="0" err="1" smtClean="0">
                  <a:solidFill>
                    <a:schemeClr val="accent2"/>
                  </a:solidFill>
                  <a:latin typeface="Times New Roman" pitchFamily="18" charset="0"/>
                </a:rPr>
                <a:t>therapy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in soft tissues</a:t>
              </a:r>
            </a:p>
            <a:p>
              <a:pPr algn="ctr"/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ISMST : 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  <a:hlinkClick r:id="rId3"/>
                </a:rPr>
                <a:t>http://www.ismst.com</a:t>
              </a:r>
              <a:r>
                <a:rPr lang="fr-BE" dirty="0" smtClean="0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endParaRPr lang="en-US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5398" name="Rectangle 38"/>
            <p:cNvSpPr>
              <a:spLocks noChangeArrowheads="1"/>
            </p:cNvSpPr>
            <p:nvPr/>
          </p:nvSpPr>
          <p:spPr bwMode="auto">
            <a:xfrm>
              <a:off x="672" y="3662"/>
              <a:ext cx="336" cy="19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'</a:t>
              </a:r>
              <a:r>
                <a:rPr lang="fr-BE">
                  <a:solidFill>
                    <a:schemeClr val="accent2"/>
                  </a:solidFill>
                  <a:latin typeface="Times New Roman" pitchFamily="18" charset="0"/>
                </a:rPr>
                <a:t>08</a:t>
              </a:r>
              <a:endParaRPr lang="en-US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cxnSp>
          <p:nvCxnSpPr>
            <p:cNvPr id="15399" name="AutoShape 39"/>
            <p:cNvCxnSpPr>
              <a:cxnSpLocks noChangeShapeType="1"/>
              <a:stCxn id="15398" idx="3"/>
              <a:endCxn id="15397" idx="1"/>
            </p:cNvCxnSpPr>
            <p:nvPr/>
          </p:nvCxnSpPr>
          <p:spPr bwMode="auto">
            <a:xfrm>
              <a:off x="1008" y="3758"/>
              <a:ext cx="912" cy="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sp>
        <p:nvSpPr>
          <p:cNvPr id="15400" name="AutoShape 40"/>
          <p:cNvSpPr>
            <a:spLocks noChangeArrowheads="1"/>
          </p:cNvSpPr>
          <p:nvPr/>
        </p:nvSpPr>
        <p:spPr bwMode="auto">
          <a:xfrm>
            <a:off x="381000" y="1600200"/>
            <a:ext cx="381000" cy="4191000"/>
          </a:xfrm>
          <a:prstGeom prst="downArrow">
            <a:avLst>
              <a:gd name="adj1" fmla="val 50000"/>
              <a:gd name="adj2" fmla="val 275000"/>
            </a:avLst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4876800" y="6096000"/>
            <a:ext cx="381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>
              <a:solidFill>
                <a:schemeClr val="bg2"/>
              </a:solidFill>
            </a:endParaRPr>
          </a:p>
        </p:txBody>
      </p:sp>
      <p:sp>
        <p:nvSpPr>
          <p:cNvPr id="24603" name="Text Box 27"/>
          <p:cNvSpPr txBox="1">
            <a:spLocks noChangeArrowheads="1"/>
          </p:cNvSpPr>
          <p:nvPr/>
        </p:nvSpPr>
        <p:spPr bwMode="auto">
          <a:xfrm>
            <a:off x="2590800" y="1371600"/>
            <a:ext cx="632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2133600" y="1600200"/>
            <a:ext cx="4789488" cy="298810"/>
          </a:xfrm>
          <a:prstGeom prst="rect">
            <a:avLst/>
          </a:prstGeom>
          <a:solidFill>
            <a:srgbClr val="003366">
              <a:alpha val="49804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18000" tIns="10800" rIns="18000" bIns="10800">
            <a:spAutoFit/>
          </a:bodyPr>
          <a:lstStyle/>
          <a:p>
            <a:pPr algn="ctr"/>
            <a:r>
              <a:rPr lang="nl-BE" dirty="0" err="1" smtClean="0">
                <a:solidFill>
                  <a:schemeClr val="bg1"/>
                </a:solidFill>
                <a:latin typeface="Times New Roman" pitchFamily="18" charset="0"/>
              </a:rPr>
              <a:t>Lithotripter</a:t>
            </a:r>
            <a:r>
              <a:rPr lang="nl-BE" dirty="0">
                <a:solidFill>
                  <a:schemeClr val="bg1"/>
                </a:solidFill>
                <a:latin typeface="Times New Roman" pitchFamily="18" charset="0"/>
              </a:rPr>
              <a:t>:  1,5 </a:t>
            </a:r>
            <a:r>
              <a:rPr lang="nl-BE" dirty="0" err="1">
                <a:solidFill>
                  <a:schemeClr val="bg1"/>
                </a:solidFill>
                <a:latin typeface="Times New Roman" pitchFamily="18" charset="0"/>
              </a:rPr>
              <a:t>mJ</a:t>
            </a:r>
            <a:r>
              <a:rPr lang="nl-BE" dirty="0">
                <a:solidFill>
                  <a:schemeClr val="bg1"/>
                </a:solidFill>
                <a:latin typeface="Times New Roman" pitchFamily="18" charset="0"/>
              </a:rPr>
              <a:t>/</a:t>
            </a:r>
            <a:r>
              <a:rPr lang="nl-BE" dirty="0" err="1">
                <a:solidFill>
                  <a:schemeClr val="bg1"/>
                </a:solidFill>
                <a:latin typeface="Times New Roman" pitchFamily="18" charset="0"/>
              </a:rPr>
              <a:t>mm²</a:t>
            </a:r>
            <a:endParaRPr lang="en-GB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4606" name="Text Box 30"/>
          <p:cNvSpPr txBox="1">
            <a:spLocks noChangeArrowheads="1"/>
          </p:cNvSpPr>
          <p:nvPr/>
        </p:nvSpPr>
        <p:spPr bwMode="auto">
          <a:xfrm>
            <a:off x="2144717" y="2132014"/>
            <a:ext cx="4789487" cy="298810"/>
          </a:xfrm>
          <a:prstGeom prst="rect">
            <a:avLst/>
          </a:prstGeom>
          <a:solidFill>
            <a:srgbClr val="003366">
              <a:alpha val="50000"/>
            </a:srgbClr>
          </a:solidFill>
          <a:ln w="9525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lIns="18000" tIns="10800" rIns="18000" bIns="10800">
            <a:spAutoFit/>
          </a:bodyPr>
          <a:lstStyle/>
          <a:p>
            <a:pPr algn="ctr"/>
            <a:r>
              <a:rPr lang="nl-BE" dirty="0">
                <a:solidFill>
                  <a:schemeClr val="bg1"/>
                </a:solidFill>
                <a:latin typeface="Times New Roman" pitchFamily="18" charset="0"/>
              </a:rPr>
              <a:t> &gt; </a:t>
            </a:r>
            <a:r>
              <a:rPr lang="nl-BE" dirty="0" smtClean="0">
                <a:solidFill>
                  <a:schemeClr val="bg1"/>
                </a:solidFill>
                <a:latin typeface="Times New Roman" pitchFamily="18" charset="0"/>
              </a:rPr>
              <a:t>0,26 </a:t>
            </a:r>
            <a:r>
              <a:rPr lang="nl-BE" dirty="0" err="1">
                <a:solidFill>
                  <a:schemeClr val="bg1"/>
                </a:solidFill>
                <a:latin typeface="Times New Roman" pitchFamily="18" charset="0"/>
              </a:rPr>
              <a:t>mJ</a:t>
            </a:r>
            <a:r>
              <a:rPr lang="nl-BE" dirty="0">
                <a:solidFill>
                  <a:schemeClr val="bg1"/>
                </a:solidFill>
                <a:latin typeface="Times New Roman" pitchFamily="18" charset="0"/>
              </a:rPr>
              <a:t>/</a:t>
            </a:r>
            <a:r>
              <a:rPr lang="nl-BE" dirty="0" err="1">
                <a:solidFill>
                  <a:schemeClr val="bg1"/>
                </a:solidFill>
                <a:latin typeface="Times New Roman" pitchFamily="18" charset="0"/>
              </a:rPr>
              <a:t>mm²</a:t>
            </a:r>
            <a:r>
              <a:rPr lang="nl-BE" dirty="0">
                <a:solidFill>
                  <a:schemeClr val="bg1"/>
                </a:solidFill>
                <a:latin typeface="Times New Roman" pitchFamily="18" charset="0"/>
              </a:rPr>
              <a:t> = </a:t>
            </a:r>
            <a:r>
              <a:rPr lang="nl-BE" dirty="0" err="1" smtClean="0">
                <a:solidFill>
                  <a:schemeClr val="bg1"/>
                </a:solidFill>
                <a:latin typeface="Times New Roman" pitchFamily="18" charset="0"/>
              </a:rPr>
              <a:t>bone</a:t>
            </a:r>
            <a:r>
              <a:rPr lang="nl-BE" dirty="0" smtClean="0">
                <a:solidFill>
                  <a:schemeClr val="bg1"/>
                </a:solidFill>
                <a:latin typeface="Times New Roman" pitchFamily="18" charset="0"/>
              </a:rPr>
              <a:t> limit!</a:t>
            </a:r>
            <a:endParaRPr lang="en-GB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grpSp>
        <p:nvGrpSpPr>
          <p:cNvPr id="24615" name="Group 39"/>
          <p:cNvGrpSpPr>
            <a:grpSpLocks/>
          </p:cNvGrpSpPr>
          <p:nvPr/>
        </p:nvGrpSpPr>
        <p:grpSpPr bwMode="auto">
          <a:xfrm>
            <a:off x="1828800" y="3048000"/>
            <a:ext cx="1828800" cy="2438400"/>
            <a:chOff x="1152" y="1920"/>
            <a:chExt cx="1152" cy="1536"/>
          </a:xfrm>
        </p:grpSpPr>
        <p:sp>
          <p:nvSpPr>
            <p:cNvPr id="24601" name="AutoShape 25"/>
            <p:cNvSpPr>
              <a:spLocks noChangeArrowheads="1"/>
            </p:cNvSpPr>
            <p:nvPr/>
          </p:nvSpPr>
          <p:spPr bwMode="auto">
            <a:xfrm rot="-5400000">
              <a:off x="1536" y="2688"/>
              <a:ext cx="384" cy="1152"/>
            </a:xfrm>
            <a:prstGeom prst="moon">
              <a:avLst>
                <a:gd name="adj" fmla="val 45833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602" name="AutoShape 26"/>
            <p:cNvSpPr>
              <a:spLocks noChangeArrowheads="1"/>
            </p:cNvSpPr>
            <p:nvPr/>
          </p:nvSpPr>
          <p:spPr bwMode="auto">
            <a:xfrm>
              <a:off x="1392" y="2304"/>
              <a:ext cx="672" cy="960"/>
            </a:xfrm>
            <a:prstGeom prst="upArrow">
              <a:avLst>
                <a:gd name="adj1" fmla="val 50000"/>
                <a:gd name="adj2" fmla="val 35714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fr-FR"/>
            </a:p>
          </p:txBody>
        </p:sp>
        <p:sp>
          <p:nvSpPr>
            <p:cNvPr id="24607" name="Text Box 31"/>
            <p:cNvSpPr txBox="1">
              <a:spLocks noChangeArrowheads="1"/>
            </p:cNvSpPr>
            <p:nvPr/>
          </p:nvSpPr>
          <p:spPr bwMode="auto">
            <a:xfrm>
              <a:off x="1303" y="1920"/>
              <a:ext cx="84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BE" dirty="0" smtClean="0"/>
                <a:t>1 </a:t>
              </a:r>
              <a:r>
                <a:rPr lang="fr-BE" dirty="0" err="1" smtClean="0"/>
                <a:t>beam</a:t>
              </a:r>
              <a:endParaRPr lang="en-US" dirty="0"/>
            </a:p>
          </p:txBody>
        </p:sp>
      </p:grpSp>
      <p:grpSp>
        <p:nvGrpSpPr>
          <p:cNvPr id="24613" name="Group 37"/>
          <p:cNvGrpSpPr>
            <a:grpSpLocks/>
          </p:cNvGrpSpPr>
          <p:nvPr/>
        </p:nvGrpSpPr>
        <p:grpSpPr bwMode="auto">
          <a:xfrm>
            <a:off x="5334004" y="3048000"/>
            <a:ext cx="1801813" cy="2590800"/>
            <a:chOff x="3360" y="1920"/>
            <a:chExt cx="1135" cy="1632"/>
          </a:xfrm>
        </p:grpSpPr>
        <p:pic>
          <p:nvPicPr>
            <p:cNvPr id="24593" name="Picture 1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60" y="2191"/>
              <a:ext cx="1135" cy="1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608" name="Text Box 32"/>
            <p:cNvSpPr txBox="1">
              <a:spLocks noChangeArrowheads="1"/>
            </p:cNvSpPr>
            <p:nvPr/>
          </p:nvSpPr>
          <p:spPr bwMode="auto">
            <a:xfrm>
              <a:off x="3374" y="1920"/>
              <a:ext cx="110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BE" dirty="0" smtClean="0">
                  <a:hlinkClick r:id="rId4" action="ppaction://hlinkpres?slideindex=1&amp;slidetitle="/>
                </a:rPr>
                <a:t>focalisation</a:t>
              </a:r>
              <a:endParaRPr lang="en-US" dirty="0"/>
            </a:p>
          </p:txBody>
        </p:sp>
      </p:grpSp>
      <p:sp>
        <p:nvSpPr>
          <p:cNvPr id="24616" name="Line 40"/>
          <p:cNvSpPr>
            <a:spLocks noChangeShapeType="1"/>
          </p:cNvSpPr>
          <p:nvPr/>
        </p:nvSpPr>
        <p:spPr bwMode="auto">
          <a:xfrm flipH="1">
            <a:off x="1828800" y="3657600"/>
            <a:ext cx="1828800" cy="1828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4617" name="Line 41"/>
          <p:cNvSpPr>
            <a:spLocks noChangeShapeType="1"/>
          </p:cNvSpPr>
          <p:nvPr/>
        </p:nvSpPr>
        <p:spPr bwMode="auto">
          <a:xfrm>
            <a:off x="1828800" y="3657600"/>
            <a:ext cx="1828800" cy="1828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5" grpId="0" animBg="1"/>
      <p:bldP spid="24606" grpId="0" animBg="1"/>
      <p:bldP spid="24616" grpId="0" animBg="1"/>
      <p:bldP spid="246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55" name="Picture 19" descr="Newton's Crad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" y="1143000"/>
            <a:ext cx="7896225" cy="5229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6" name="Oval 18"/>
          <p:cNvSpPr>
            <a:spLocks noChangeArrowheads="1"/>
          </p:cNvSpPr>
          <p:nvPr/>
        </p:nvSpPr>
        <p:spPr bwMode="auto">
          <a:xfrm>
            <a:off x="0" y="3733800"/>
            <a:ext cx="609600" cy="6096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7910" name="Oval 22"/>
          <p:cNvSpPr>
            <a:spLocks noChangeArrowheads="1"/>
          </p:cNvSpPr>
          <p:nvPr/>
        </p:nvSpPr>
        <p:spPr bwMode="auto">
          <a:xfrm>
            <a:off x="4495800" y="3276600"/>
            <a:ext cx="1524000" cy="1524000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7915" name="Rectangle 27"/>
          <p:cNvSpPr>
            <a:spLocks noChangeArrowheads="1"/>
          </p:cNvSpPr>
          <p:nvPr/>
        </p:nvSpPr>
        <p:spPr bwMode="auto">
          <a:xfrm>
            <a:off x="4419600" y="2286000"/>
            <a:ext cx="4419600" cy="381000"/>
          </a:xfrm>
          <a:prstGeom prst="rect">
            <a:avLst/>
          </a:prstGeom>
          <a:solidFill>
            <a:srgbClr val="3366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BE" dirty="0" err="1" smtClean="0">
                <a:solidFill>
                  <a:schemeClr val="bg1"/>
                </a:solidFill>
              </a:rPr>
              <a:t>Resting</a:t>
            </a:r>
            <a:r>
              <a:rPr lang="fr-BE" dirty="0" smtClean="0">
                <a:solidFill>
                  <a:schemeClr val="bg1"/>
                </a:solidFill>
              </a:rPr>
              <a:t> mass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37929" name="Group 41"/>
          <p:cNvGrpSpPr>
            <a:grpSpLocks/>
          </p:cNvGrpSpPr>
          <p:nvPr/>
        </p:nvGrpSpPr>
        <p:grpSpPr bwMode="auto">
          <a:xfrm>
            <a:off x="609600" y="3733797"/>
            <a:ext cx="4038600" cy="711200"/>
            <a:chOff x="384" y="2352"/>
            <a:chExt cx="2544" cy="448"/>
          </a:xfrm>
        </p:grpSpPr>
        <p:sp>
          <p:nvSpPr>
            <p:cNvPr id="37914" name="Oval 26"/>
            <p:cNvSpPr>
              <a:spLocks noChangeArrowheads="1"/>
            </p:cNvSpPr>
            <p:nvPr/>
          </p:nvSpPr>
          <p:spPr bwMode="auto">
            <a:xfrm>
              <a:off x="2544" y="2352"/>
              <a:ext cx="384" cy="38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cxnSp>
          <p:nvCxnSpPr>
            <p:cNvPr id="37916" name="AutoShape 28"/>
            <p:cNvCxnSpPr>
              <a:cxnSpLocks noChangeShapeType="1"/>
              <a:stCxn id="37906" idx="6"/>
              <a:endCxn id="37914" idx="2"/>
            </p:cNvCxnSpPr>
            <p:nvPr/>
          </p:nvCxnSpPr>
          <p:spPr bwMode="auto">
            <a:xfrm>
              <a:off x="384" y="2544"/>
              <a:ext cx="2160" cy="0"/>
            </a:xfrm>
            <a:prstGeom prst="straightConnector1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37926" name="Text Box 38"/>
            <p:cNvSpPr txBox="1">
              <a:spLocks noChangeArrowheads="1"/>
            </p:cNvSpPr>
            <p:nvPr/>
          </p:nvSpPr>
          <p:spPr bwMode="auto">
            <a:xfrm>
              <a:off x="964" y="2592"/>
              <a:ext cx="899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ctr"/>
              <a:r>
                <a:rPr lang="nl-BE" sz="2000" dirty="0" smtClean="0">
                  <a:latin typeface="Verdana" pitchFamily="34" charset="0"/>
                </a:rPr>
                <a:t>V &gt; </a:t>
              </a:r>
              <a:r>
                <a:rPr lang="nl-BE" sz="2000" dirty="0">
                  <a:latin typeface="Verdana" pitchFamily="34" charset="0"/>
                </a:rPr>
                <a:t>10m/s</a:t>
              </a:r>
              <a:endParaRPr lang="en-GB" sz="2000" dirty="0">
                <a:latin typeface="Verdana" pitchFamily="34" charset="0"/>
              </a:endParaRPr>
            </a:p>
          </p:txBody>
        </p:sp>
      </p:grpSp>
      <p:sp>
        <p:nvSpPr>
          <p:cNvPr id="37928" name="Rectangle 40"/>
          <p:cNvSpPr>
            <a:spLocks noChangeArrowheads="1"/>
          </p:cNvSpPr>
          <p:nvPr/>
        </p:nvSpPr>
        <p:spPr bwMode="auto">
          <a:xfrm>
            <a:off x="1371600" y="2286000"/>
            <a:ext cx="1828800" cy="381000"/>
          </a:xfrm>
          <a:prstGeom prst="rect">
            <a:avLst/>
          </a:prstGeom>
          <a:solidFill>
            <a:srgbClr val="3366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BE" dirty="0" err="1" smtClean="0">
                <a:solidFill>
                  <a:schemeClr val="bg1"/>
                </a:solidFill>
              </a:rPr>
              <a:t>Moving</a:t>
            </a:r>
            <a:r>
              <a:rPr lang="fr-BE" dirty="0" smtClean="0">
                <a:solidFill>
                  <a:schemeClr val="bg1"/>
                </a:solidFill>
              </a:rPr>
              <a:t> mass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941" name="Rectangle 53"/>
          <p:cNvSpPr>
            <a:spLocks noChangeArrowheads="1"/>
          </p:cNvSpPr>
          <p:nvPr/>
        </p:nvSpPr>
        <p:spPr bwMode="auto">
          <a:xfrm>
            <a:off x="4419600" y="4953000"/>
            <a:ext cx="3352800" cy="304800"/>
          </a:xfrm>
          <a:prstGeom prst="rect">
            <a:avLst/>
          </a:prstGeom>
          <a:solidFill>
            <a:srgbClr val="3366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BE" dirty="0" smtClean="0">
                <a:solidFill>
                  <a:schemeClr val="bg1"/>
                </a:solidFill>
              </a:rPr>
              <a:t>Skin </a:t>
            </a:r>
            <a:r>
              <a:rPr lang="fr-BE" dirty="0" err="1" smtClean="0">
                <a:solidFill>
                  <a:schemeClr val="bg1"/>
                </a:solidFill>
              </a:rPr>
              <a:t>stretched</a:t>
            </a:r>
            <a:r>
              <a:rPr lang="fr-BE" dirty="0" smtClean="0">
                <a:solidFill>
                  <a:schemeClr val="bg1"/>
                </a:solidFill>
              </a:rPr>
              <a:t> </a:t>
            </a:r>
            <a:r>
              <a:rPr lang="fr-BE" dirty="0" err="1" smtClean="0">
                <a:solidFill>
                  <a:schemeClr val="bg1"/>
                </a:solidFill>
              </a:rPr>
              <a:t>and</a:t>
            </a:r>
            <a:r>
              <a:rPr lang="fr-BE" dirty="0" smtClean="0">
                <a:solidFill>
                  <a:schemeClr val="bg1"/>
                </a:solidFill>
              </a:rPr>
              <a:t> </a:t>
            </a:r>
            <a:r>
              <a:rPr lang="fr-BE" dirty="0" err="1" smtClean="0">
                <a:solidFill>
                  <a:schemeClr val="bg1"/>
                </a:solidFill>
              </a:rPr>
              <a:t>deformed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37945" name="Group 57"/>
          <p:cNvGrpSpPr>
            <a:grpSpLocks/>
          </p:cNvGrpSpPr>
          <p:nvPr/>
        </p:nvGrpSpPr>
        <p:grpSpPr bwMode="auto">
          <a:xfrm>
            <a:off x="4495800" y="3657600"/>
            <a:ext cx="533400" cy="762000"/>
            <a:chOff x="2832" y="2304"/>
            <a:chExt cx="336" cy="480"/>
          </a:xfrm>
        </p:grpSpPr>
        <p:sp>
          <p:nvSpPr>
            <p:cNvPr id="37946" name="Line 58"/>
            <p:cNvSpPr>
              <a:spLocks noChangeShapeType="1"/>
            </p:cNvSpPr>
            <p:nvPr/>
          </p:nvSpPr>
          <p:spPr bwMode="auto">
            <a:xfrm>
              <a:off x="2832" y="2688"/>
              <a:ext cx="288" cy="96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7947" name="Line 59"/>
            <p:cNvSpPr>
              <a:spLocks noChangeShapeType="1"/>
            </p:cNvSpPr>
            <p:nvPr/>
          </p:nvSpPr>
          <p:spPr bwMode="auto">
            <a:xfrm>
              <a:off x="2880" y="2640"/>
              <a:ext cx="288" cy="48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7948" name="Line 60"/>
            <p:cNvSpPr>
              <a:spLocks noChangeShapeType="1"/>
            </p:cNvSpPr>
            <p:nvPr/>
          </p:nvSpPr>
          <p:spPr bwMode="auto">
            <a:xfrm>
              <a:off x="2928" y="2544"/>
              <a:ext cx="240" cy="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7949" name="Line 61"/>
            <p:cNvSpPr>
              <a:spLocks noChangeShapeType="1"/>
            </p:cNvSpPr>
            <p:nvPr/>
          </p:nvSpPr>
          <p:spPr bwMode="auto">
            <a:xfrm flipV="1">
              <a:off x="2832" y="2304"/>
              <a:ext cx="288" cy="96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7950" name="Line 62"/>
            <p:cNvSpPr>
              <a:spLocks noChangeShapeType="1"/>
            </p:cNvSpPr>
            <p:nvPr/>
          </p:nvSpPr>
          <p:spPr bwMode="auto">
            <a:xfrm flipV="1">
              <a:off x="2880" y="2400"/>
              <a:ext cx="288" cy="48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8" name="Rectangle 27"/>
          <p:cNvSpPr>
            <a:spLocks noChangeArrowheads="1"/>
          </p:cNvSpPr>
          <p:nvPr/>
        </p:nvSpPr>
        <p:spPr bwMode="auto">
          <a:xfrm>
            <a:off x="2362142" y="1371572"/>
            <a:ext cx="4419600" cy="381000"/>
          </a:xfrm>
          <a:prstGeom prst="rect">
            <a:avLst/>
          </a:prstGeom>
          <a:solidFill>
            <a:srgbClr val="3366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BE" dirty="0" err="1" smtClean="0">
                <a:solidFill>
                  <a:schemeClr val="bg1"/>
                </a:solidFill>
              </a:rPr>
              <a:t>Inelastic</a:t>
            </a:r>
            <a:r>
              <a:rPr lang="fr-BE" dirty="0" smtClean="0">
                <a:solidFill>
                  <a:schemeClr val="bg1"/>
                </a:solidFill>
              </a:rPr>
              <a:t> collision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2" dur="indefinite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6" grpId="0" animBg="1"/>
      <p:bldP spid="37906" grpId="1" animBg="1"/>
      <p:bldP spid="37910" grpId="0" animBg="1"/>
      <p:bldP spid="37915" grpId="0" animBg="1"/>
      <p:bldP spid="37928" grpId="0" animBg="1"/>
      <p:bldP spid="37941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0" name="Oval 16"/>
          <p:cNvSpPr>
            <a:spLocks noChangeArrowheads="1"/>
          </p:cNvSpPr>
          <p:nvPr/>
        </p:nvSpPr>
        <p:spPr bwMode="auto">
          <a:xfrm>
            <a:off x="0" y="3733800"/>
            <a:ext cx="609600" cy="6096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6883" name="Oval 19"/>
          <p:cNvSpPr>
            <a:spLocks noChangeArrowheads="1"/>
          </p:cNvSpPr>
          <p:nvPr/>
        </p:nvSpPr>
        <p:spPr bwMode="auto">
          <a:xfrm>
            <a:off x="4495800" y="3276600"/>
            <a:ext cx="1524000" cy="1524000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4343400" y="3429000"/>
            <a:ext cx="152400" cy="1219200"/>
          </a:xfrm>
          <a:prstGeom prst="rect">
            <a:avLst/>
          </a:prstGeom>
          <a:solidFill>
            <a:srgbClr val="0066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4419600" y="2286000"/>
            <a:ext cx="4267200" cy="381000"/>
          </a:xfrm>
          <a:prstGeom prst="rect">
            <a:avLst/>
          </a:prstGeom>
          <a:solidFill>
            <a:srgbClr val="3366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BE" dirty="0" err="1" smtClean="0">
                <a:solidFill>
                  <a:schemeClr val="bg1"/>
                </a:solidFill>
              </a:rPr>
              <a:t>Bounce</a:t>
            </a:r>
            <a:r>
              <a:rPr lang="fr-BE" dirty="0" smtClean="0">
                <a:solidFill>
                  <a:schemeClr val="bg1"/>
                </a:solidFill>
              </a:rPr>
              <a:t> plate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36896" name="Group 32"/>
          <p:cNvGrpSpPr>
            <a:grpSpLocks/>
          </p:cNvGrpSpPr>
          <p:nvPr/>
        </p:nvGrpSpPr>
        <p:grpSpPr bwMode="auto">
          <a:xfrm>
            <a:off x="609600" y="3733799"/>
            <a:ext cx="3733800" cy="688975"/>
            <a:chOff x="384" y="2352"/>
            <a:chExt cx="2352" cy="434"/>
          </a:xfrm>
        </p:grpSpPr>
        <p:sp>
          <p:nvSpPr>
            <p:cNvPr id="36889" name="Text Box 25"/>
            <p:cNvSpPr txBox="1">
              <a:spLocks noChangeArrowheads="1"/>
            </p:cNvSpPr>
            <p:nvPr/>
          </p:nvSpPr>
          <p:spPr bwMode="auto">
            <a:xfrm>
              <a:off x="1012" y="2578"/>
              <a:ext cx="899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8000" tIns="10800" rIns="18000" bIns="10800">
              <a:spAutoFit/>
            </a:bodyPr>
            <a:lstStyle/>
            <a:p>
              <a:pPr algn="ctr"/>
              <a:r>
                <a:rPr lang="nl-BE" sz="2000" dirty="0" smtClean="0">
                  <a:latin typeface="Verdana" pitchFamily="34" charset="0"/>
                </a:rPr>
                <a:t>V </a:t>
              </a:r>
              <a:r>
                <a:rPr lang="nl-BE" sz="2000" dirty="0">
                  <a:latin typeface="Verdana" pitchFamily="34" charset="0"/>
                </a:rPr>
                <a:t>= 10m/s</a:t>
              </a:r>
              <a:endParaRPr lang="en-GB" sz="2000" dirty="0">
                <a:latin typeface="Verdana" pitchFamily="34" charset="0"/>
              </a:endParaRPr>
            </a:p>
          </p:txBody>
        </p:sp>
        <p:sp>
          <p:nvSpPr>
            <p:cNvPr id="36891" name="Oval 27"/>
            <p:cNvSpPr>
              <a:spLocks noChangeArrowheads="1"/>
            </p:cNvSpPr>
            <p:nvPr/>
          </p:nvSpPr>
          <p:spPr bwMode="auto">
            <a:xfrm>
              <a:off x="2352" y="2352"/>
              <a:ext cx="384" cy="38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cxnSp>
          <p:nvCxnSpPr>
            <p:cNvPr id="36894" name="AutoShape 30"/>
            <p:cNvCxnSpPr>
              <a:cxnSpLocks noChangeShapeType="1"/>
              <a:stCxn id="36880" idx="6"/>
              <a:endCxn id="36891" idx="2"/>
            </p:cNvCxnSpPr>
            <p:nvPr/>
          </p:nvCxnSpPr>
          <p:spPr bwMode="auto">
            <a:xfrm>
              <a:off x="384" y="2544"/>
              <a:ext cx="1968" cy="0"/>
            </a:xfrm>
            <a:prstGeom prst="straightConnector1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</p:cxnSp>
      </p:grpSp>
      <p:sp>
        <p:nvSpPr>
          <p:cNvPr id="36901" name="Rectangle 37"/>
          <p:cNvSpPr>
            <a:spLocks noChangeArrowheads="1"/>
          </p:cNvSpPr>
          <p:nvPr/>
        </p:nvSpPr>
        <p:spPr bwMode="auto">
          <a:xfrm>
            <a:off x="4419600" y="5105404"/>
            <a:ext cx="2286000" cy="304800"/>
          </a:xfrm>
          <a:prstGeom prst="rect">
            <a:avLst/>
          </a:prstGeom>
          <a:solidFill>
            <a:srgbClr val="3366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BE" dirty="0" smtClean="0">
                <a:solidFill>
                  <a:schemeClr val="bg1"/>
                </a:solidFill>
              </a:rPr>
              <a:t>Skin </a:t>
            </a:r>
            <a:r>
              <a:rPr lang="fr-BE" dirty="0" err="1" smtClean="0">
                <a:solidFill>
                  <a:schemeClr val="bg1"/>
                </a:solidFill>
              </a:rPr>
              <a:t>protected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36905" name="Group 41"/>
          <p:cNvGrpSpPr>
            <a:grpSpLocks/>
          </p:cNvGrpSpPr>
          <p:nvPr/>
        </p:nvGrpSpPr>
        <p:grpSpPr bwMode="auto">
          <a:xfrm>
            <a:off x="4495800" y="3733800"/>
            <a:ext cx="457200" cy="609600"/>
            <a:chOff x="2832" y="2352"/>
            <a:chExt cx="288" cy="384"/>
          </a:xfrm>
        </p:grpSpPr>
        <p:sp>
          <p:nvSpPr>
            <p:cNvPr id="36906" name="Line 42"/>
            <p:cNvSpPr>
              <a:spLocks noChangeShapeType="1"/>
            </p:cNvSpPr>
            <p:nvPr/>
          </p:nvSpPr>
          <p:spPr bwMode="auto">
            <a:xfrm flipV="1">
              <a:off x="2832" y="2352"/>
              <a:ext cx="240" cy="192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6907" name="Line 43"/>
            <p:cNvSpPr>
              <a:spLocks noChangeShapeType="1"/>
            </p:cNvSpPr>
            <p:nvPr/>
          </p:nvSpPr>
          <p:spPr bwMode="auto">
            <a:xfrm>
              <a:off x="2832" y="2544"/>
              <a:ext cx="288" cy="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6908" name="Line 44"/>
            <p:cNvSpPr>
              <a:spLocks noChangeShapeType="1"/>
            </p:cNvSpPr>
            <p:nvPr/>
          </p:nvSpPr>
          <p:spPr bwMode="auto">
            <a:xfrm>
              <a:off x="2832" y="2544"/>
              <a:ext cx="192" cy="192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7" dur="indefinite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0" grpId="0" animBg="1"/>
      <p:bldP spid="36880" grpId="1" animBg="1"/>
      <p:bldP spid="36883" grpId="0" animBg="1"/>
      <p:bldP spid="36885" grpId="0" animBg="1"/>
      <p:bldP spid="36887" grpId="0" animBg="1"/>
      <p:bldP spid="36901" grpId="0" animBg="1"/>
    </p:bld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1045</TotalTime>
  <Words>223</Words>
  <Application>Microsoft Office PowerPoint</Application>
  <PresentationFormat>Affichage à l'écran (4:3)</PresentationFormat>
  <Paragraphs>82</Paragraphs>
  <Slides>13</Slides>
  <Notes>13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Blank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</vt:vector>
  </TitlesOfParts>
  <Company>GymnaUniphy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LNA Medical</dc:creator>
  <cp:lastModifiedBy>LNA Medical</cp:lastModifiedBy>
  <cp:revision>139</cp:revision>
  <dcterms:created xsi:type="dcterms:W3CDTF">2006-12-14T16:59:32Z</dcterms:created>
  <dcterms:modified xsi:type="dcterms:W3CDTF">2009-06-17T07:28:49Z</dcterms:modified>
</cp:coreProperties>
</file>