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49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22" name="Sottotito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20" name="Segnaposto piè di pagina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2A107-A6CD-0441-B3A6-E2B9BD6D73D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8647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olo, testo e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lipArt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7DDC155-AD7D-054A-800D-119C94EA1C10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366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Rettango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Rettango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 lang="en-US" dirty="0"/>
          </a:p>
        </p:txBody>
      </p:sp>
      <p:sp>
        <p:nvSpPr>
          <p:cNvPr id="9" name="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nello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66ECA93-E026-474C-B9E0-DC60B90AA879}" type="datetimeFigureOut">
              <a:rPr lang="it-IT" smtClean="0"/>
              <a:pPr/>
              <a:t>21/11/2014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EF33E71-2088-994B-8B8C-6F806288E2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5" name="Rettango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glio_di_lavoro_di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37363" y="1377413"/>
            <a:ext cx="8106637" cy="2368829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“Terapia Fisica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nel trattamento </a:t>
            </a:r>
            <a:br>
              <a:rPr lang="it-IT" dirty="0" smtClean="0"/>
            </a:br>
            <a:r>
              <a:rPr lang="it-IT" dirty="0" smtClean="0"/>
              <a:t>delle più comuni </a:t>
            </a:r>
            <a:r>
              <a:rPr lang="it-IT" dirty="0" smtClean="0"/>
              <a:t>Lombalgie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32560" y="4944536"/>
            <a:ext cx="7406640" cy="1752600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38961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alphaModFix amt="51000"/>
          </a:blip>
          <a:stretch>
            <a:fillRect/>
          </a:stretch>
        </p:blipFill>
        <p:spPr>
          <a:xfrm>
            <a:off x="1059652" y="1447799"/>
            <a:ext cx="8084347" cy="499205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863"/>
            <a:ext cx="7313613" cy="868362"/>
          </a:xfrm>
        </p:spPr>
        <p:txBody>
          <a:bodyPr/>
          <a:lstStyle/>
          <a:p>
            <a:r>
              <a:rPr lang="it-IT" dirty="0" smtClean="0">
                <a:solidFill>
                  <a:srgbClr val="800000"/>
                </a:solidFill>
              </a:rPr>
              <a:t>Laser</a:t>
            </a:r>
            <a:endParaRPr lang="it-IT" dirty="0">
              <a:solidFill>
                <a:srgbClr val="8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29933" y="1447799"/>
            <a:ext cx="7498080" cy="4800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rgbClr val="000090"/>
                </a:solidFill>
              </a:rPr>
              <a:t>La </a:t>
            </a:r>
            <a:r>
              <a:rPr lang="it-IT" sz="2800" dirty="0" smtClean="0">
                <a:solidFill>
                  <a:srgbClr val="000090"/>
                </a:solidFill>
              </a:rPr>
              <a:t>radiazione, </a:t>
            </a:r>
            <a:r>
              <a:rPr lang="it-IT" sz="2800" dirty="0">
                <a:solidFill>
                  <a:srgbClr val="000090"/>
                </a:solidFill>
              </a:rPr>
              <a:t>laser penetrando nei tessuti determina effetti biologici quali: </a:t>
            </a:r>
            <a:endParaRPr lang="it-IT" sz="2800" dirty="0" smtClean="0">
              <a:solidFill>
                <a:srgbClr val="000090"/>
              </a:solidFill>
            </a:endParaRPr>
          </a:p>
          <a:p>
            <a:pPr lvl="1"/>
            <a:r>
              <a:rPr lang="it-IT" sz="2400" dirty="0" smtClean="0">
                <a:solidFill>
                  <a:srgbClr val="000090"/>
                </a:solidFill>
              </a:rPr>
              <a:t>analgesia </a:t>
            </a:r>
            <a:r>
              <a:rPr lang="it-IT" sz="2400" dirty="0">
                <a:solidFill>
                  <a:srgbClr val="000090"/>
                </a:solidFill>
              </a:rPr>
              <a:t>e </a:t>
            </a:r>
            <a:r>
              <a:rPr lang="it-IT" sz="2400" dirty="0" err="1">
                <a:solidFill>
                  <a:srgbClr val="000090"/>
                </a:solidFill>
              </a:rPr>
              <a:t>biostimolazione</a:t>
            </a:r>
            <a:r>
              <a:rPr lang="it-IT" sz="2400" dirty="0">
                <a:solidFill>
                  <a:srgbClr val="000090"/>
                </a:solidFill>
              </a:rPr>
              <a:t> </a:t>
            </a:r>
            <a:endParaRPr lang="it-IT" sz="2400" dirty="0" smtClean="0">
              <a:solidFill>
                <a:srgbClr val="000090"/>
              </a:solidFill>
            </a:endParaRPr>
          </a:p>
          <a:p>
            <a:pPr lvl="1"/>
            <a:r>
              <a:rPr lang="it-IT" sz="2400" dirty="0" smtClean="0">
                <a:solidFill>
                  <a:srgbClr val="000090"/>
                </a:solidFill>
              </a:rPr>
              <a:t> </a:t>
            </a:r>
            <a:r>
              <a:rPr lang="it-IT" sz="2400" dirty="0">
                <a:solidFill>
                  <a:srgbClr val="000090"/>
                </a:solidFill>
              </a:rPr>
              <a:t>drenaggio linfatico </a:t>
            </a:r>
            <a:endParaRPr lang="it-IT" sz="2400" dirty="0" smtClean="0">
              <a:solidFill>
                <a:srgbClr val="000090"/>
              </a:solidFill>
            </a:endParaRPr>
          </a:p>
          <a:p>
            <a:pPr lvl="1"/>
            <a:r>
              <a:rPr lang="it-IT" sz="2400" dirty="0" smtClean="0">
                <a:solidFill>
                  <a:srgbClr val="000090"/>
                </a:solidFill>
              </a:rPr>
              <a:t>processi riparativi</a:t>
            </a:r>
          </a:p>
          <a:p>
            <a:r>
              <a:rPr lang="it-IT" sz="2800" dirty="0">
                <a:solidFill>
                  <a:srgbClr val="000090"/>
                </a:solidFill>
              </a:rPr>
              <a:t>La letteratura dimostra un’efficacia della laserterapia nel trattamento della lombalgia cronica, almeno in termini di riduzione del dolore, con scarsi risultati in termini di miglioramento funzionale</a:t>
            </a:r>
          </a:p>
        </p:txBody>
      </p:sp>
    </p:spTree>
    <p:extLst>
      <p:ext uri="{BB962C8B-B14F-4D97-AF65-F5344CB8AC3E}">
        <p14:creationId xmlns:p14="http://schemas.microsoft.com/office/powerpoint/2010/main" xmlns="" val="221489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990600" y="0"/>
            <a:ext cx="6411970" cy="87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it-IT" sz="2800" dirty="0">
                <a:solidFill>
                  <a:srgbClr val="800000"/>
                </a:solidFill>
              </a:rPr>
              <a:t>TENS: meccanismo d’azione</a:t>
            </a:r>
          </a:p>
        </p:txBody>
      </p:sp>
      <p:grpSp>
        <p:nvGrpSpPr>
          <p:cNvPr id="3" name="Gruppo 2"/>
          <p:cNvGrpSpPr/>
          <p:nvPr/>
        </p:nvGrpSpPr>
        <p:grpSpPr>
          <a:xfrm>
            <a:off x="1119071" y="1061995"/>
            <a:ext cx="7439027" cy="4747453"/>
            <a:chOff x="152400" y="1143000"/>
            <a:chExt cx="8458200" cy="5410200"/>
          </a:xfrm>
        </p:grpSpPr>
        <p:sp>
          <p:nvSpPr>
            <p:cNvPr id="47108" name="Rectangle 4"/>
            <p:cNvSpPr>
              <a:spLocks noChangeArrowheads="1"/>
            </p:cNvSpPr>
            <p:nvPr/>
          </p:nvSpPr>
          <p:spPr bwMode="auto">
            <a:xfrm>
              <a:off x="152400" y="3611563"/>
              <a:ext cx="21637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2200" b="1" dirty="0">
                  <a:solidFill>
                    <a:srgbClr val="00FFFF"/>
                  </a:solidFill>
                </a:rPr>
                <a:t>Azione antalgica</a:t>
              </a:r>
            </a:p>
          </p:txBody>
        </p:sp>
        <p:sp>
          <p:nvSpPr>
            <p:cNvPr id="47112" name="AutoShape 8"/>
            <p:cNvSpPr>
              <a:spLocks/>
            </p:cNvSpPr>
            <p:nvPr/>
          </p:nvSpPr>
          <p:spPr bwMode="auto">
            <a:xfrm>
              <a:off x="2362200" y="1143000"/>
              <a:ext cx="457200" cy="5410200"/>
            </a:xfrm>
            <a:prstGeom prst="leftBrace">
              <a:avLst>
                <a:gd name="adj1" fmla="val 98611"/>
                <a:gd name="adj2" fmla="val 50000"/>
              </a:avLst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7113" name="Rectangle 9"/>
            <p:cNvSpPr>
              <a:spLocks noChangeArrowheads="1"/>
            </p:cNvSpPr>
            <p:nvPr/>
          </p:nvSpPr>
          <p:spPr bwMode="auto">
            <a:xfrm>
              <a:off x="2878137" y="3717925"/>
              <a:ext cx="3053965" cy="455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2000" dirty="0">
                  <a:solidFill>
                    <a:srgbClr val="000090"/>
                  </a:solidFill>
                </a:rPr>
                <a:t>2) Liberazione endorfine</a:t>
              </a:r>
            </a:p>
          </p:txBody>
        </p:sp>
        <p:grpSp>
          <p:nvGrpSpPr>
            <p:cNvPr id="2" name="Gruppo 1"/>
            <p:cNvGrpSpPr/>
            <p:nvPr/>
          </p:nvGrpSpPr>
          <p:grpSpPr>
            <a:xfrm>
              <a:off x="2819400" y="1295400"/>
              <a:ext cx="5791200" cy="2605250"/>
              <a:chOff x="2819400" y="1295400"/>
              <a:chExt cx="5791200" cy="2605250"/>
            </a:xfrm>
          </p:grpSpPr>
          <p:sp>
            <p:nvSpPr>
              <p:cNvPr id="47109" name="Rectangle 5"/>
              <p:cNvSpPr>
                <a:spLocks noChangeArrowheads="1"/>
              </p:cNvSpPr>
              <p:nvPr/>
            </p:nvSpPr>
            <p:spPr bwMode="auto">
              <a:xfrm>
                <a:off x="2819400" y="1295400"/>
                <a:ext cx="5257800" cy="8067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it-IT" sz="2000" dirty="0">
                    <a:solidFill>
                      <a:srgbClr val="000090"/>
                    </a:solidFill>
                  </a:rPr>
                  <a:t>1) Attivazione fibre afferenti di grosso calibro</a:t>
                </a:r>
              </a:p>
            </p:txBody>
          </p:sp>
          <p:sp>
            <p:nvSpPr>
              <p:cNvPr id="47110" name="Rectangle 6"/>
              <p:cNvSpPr>
                <a:spLocks noChangeArrowheads="1"/>
              </p:cNvSpPr>
              <p:nvPr/>
            </p:nvSpPr>
            <p:spPr bwMode="auto">
              <a:xfrm>
                <a:off x="4114799" y="1981200"/>
                <a:ext cx="4190999" cy="8067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it-IT" sz="2000" dirty="0">
                    <a:solidFill>
                      <a:srgbClr val="000090"/>
                    </a:solidFill>
                  </a:rPr>
                  <a:t>Stimolazione neuroni inibitori spinali </a:t>
                </a:r>
              </a:p>
            </p:txBody>
          </p:sp>
          <p:sp>
            <p:nvSpPr>
              <p:cNvPr id="47111" name="Rectangle 7"/>
              <p:cNvSpPr>
                <a:spLocks noChangeArrowheads="1"/>
              </p:cNvSpPr>
              <p:nvPr/>
            </p:nvSpPr>
            <p:spPr bwMode="auto">
              <a:xfrm>
                <a:off x="5029200" y="2743200"/>
                <a:ext cx="3581400" cy="1157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it-IT" sz="2000" dirty="0">
                    <a:solidFill>
                      <a:srgbClr val="000090"/>
                    </a:solidFill>
                  </a:rPr>
                  <a:t>Soppressione neuroni lamine I, II e V attivati dai nocicettori</a:t>
                </a:r>
              </a:p>
            </p:txBody>
          </p:sp>
          <p:sp>
            <p:nvSpPr>
              <p:cNvPr id="47114" name="AutoShape 10"/>
              <p:cNvSpPr>
                <a:spLocks noChangeArrowheads="1"/>
              </p:cNvSpPr>
              <p:nvPr/>
            </p:nvSpPr>
            <p:spPr bwMode="auto">
              <a:xfrm rot="18900000">
                <a:off x="5130476" y="1676399"/>
                <a:ext cx="152401" cy="381000"/>
              </a:xfrm>
              <a:prstGeom prst="downArrow">
                <a:avLst>
                  <a:gd name="adj1" fmla="val 50000"/>
                  <a:gd name="adj2" fmla="val 62500"/>
                </a:avLst>
              </a:prstGeom>
              <a:solidFill>
                <a:srgbClr val="FF66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47116" name="AutoShape 12"/>
              <p:cNvSpPr>
                <a:spLocks noChangeArrowheads="1"/>
              </p:cNvSpPr>
              <p:nvPr/>
            </p:nvSpPr>
            <p:spPr bwMode="auto">
              <a:xfrm rot="18900000">
                <a:off x="5791200" y="2438400"/>
                <a:ext cx="152400" cy="381000"/>
              </a:xfrm>
              <a:prstGeom prst="downArrow">
                <a:avLst>
                  <a:gd name="adj1" fmla="val 50000"/>
                  <a:gd name="adj2" fmla="val 62500"/>
                </a:avLst>
              </a:prstGeom>
              <a:solidFill>
                <a:srgbClr val="FF66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2928777" y="4723606"/>
              <a:ext cx="5139299" cy="455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2000" dirty="0">
                  <a:solidFill>
                    <a:srgbClr val="000090"/>
                  </a:solidFill>
                </a:rPr>
                <a:t>3) Attivazione sistemi inibitori </a:t>
              </a:r>
              <a:r>
                <a:rPr lang="it-IT" sz="2000" dirty="0" err="1">
                  <a:solidFill>
                    <a:srgbClr val="000090"/>
                  </a:solidFill>
                </a:rPr>
                <a:t>sopraspinali</a:t>
              </a:r>
              <a:endParaRPr lang="it-IT" sz="2000" dirty="0">
                <a:solidFill>
                  <a:srgbClr val="000090"/>
                </a:solidFill>
              </a:endParaRPr>
            </a:p>
          </p:txBody>
        </p:sp>
        <p:sp>
          <p:nvSpPr>
            <p:cNvPr id="47118" name="Rectangle 14"/>
            <p:cNvSpPr>
              <a:spLocks noChangeArrowheads="1"/>
            </p:cNvSpPr>
            <p:nvPr/>
          </p:nvSpPr>
          <p:spPr bwMode="auto">
            <a:xfrm>
              <a:off x="4353595" y="5540246"/>
              <a:ext cx="4191000" cy="8067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it-IT" sz="2000" dirty="0">
                  <a:solidFill>
                    <a:srgbClr val="000090"/>
                  </a:solidFill>
                </a:rPr>
                <a:t>Soppressione neuroni lamine I, II e V attivati dai nocicettori</a:t>
              </a:r>
            </a:p>
          </p:txBody>
        </p:sp>
        <p:sp>
          <p:nvSpPr>
            <p:cNvPr id="47119" name="AutoShape 15"/>
            <p:cNvSpPr>
              <a:spLocks noChangeArrowheads="1"/>
            </p:cNvSpPr>
            <p:nvPr/>
          </p:nvSpPr>
          <p:spPr bwMode="auto">
            <a:xfrm rot="18900000">
              <a:off x="5318755" y="5185181"/>
              <a:ext cx="152401" cy="38100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66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4" name="CasellaDiTesto 3"/>
          <p:cNvSpPr txBox="1"/>
          <p:nvPr/>
        </p:nvSpPr>
        <p:spPr>
          <a:xfrm>
            <a:off x="990600" y="5920071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0090"/>
                </a:solidFill>
              </a:rPr>
              <a:t>Nonostante il frequente utilizzo, anche per quanto riguarda la TENS non ci sono evidenze scientifiche positive o negative sulla sua applicazione efficace nelle algie lombari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>
            <a:off x="267485" y="715515"/>
            <a:ext cx="4336128" cy="491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530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01856" y="1019644"/>
            <a:ext cx="7313613" cy="1549211"/>
          </a:xfrm>
        </p:spPr>
        <p:txBody>
          <a:bodyPr>
            <a:normAutofit fontScale="55000" lnSpcReduction="20000"/>
          </a:bodyPr>
          <a:lstStyle/>
          <a:p>
            <a:pPr lvl="0">
              <a:buFont typeface="Arial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Aumenta </a:t>
            </a:r>
            <a:r>
              <a:rPr lang="it-IT" dirty="0">
                <a:solidFill>
                  <a:srgbClr val="000090"/>
                </a:solidFill>
              </a:rPr>
              <a:t>la temperatura nei tessuti senza utilizzare energie esogene a qualsiasi profondità sfruttando l’impedenza del corpo </a:t>
            </a:r>
          </a:p>
          <a:p>
            <a:pPr lvl="0"/>
            <a:r>
              <a:rPr lang="it-IT" dirty="0">
                <a:solidFill>
                  <a:srgbClr val="000090"/>
                </a:solidFill>
              </a:rPr>
              <a:t>Accelera i normali processi metabolici </a:t>
            </a:r>
            <a:r>
              <a:rPr lang="it-IT" dirty="0" smtClean="0">
                <a:solidFill>
                  <a:srgbClr val="000090"/>
                </a:solidFill>
              </a:rPr>
              <a:t>; riduce i tempi riabilitativi.</a:t>
            </a:r>
            <a:endParaRPr lang="it-IT" dirty="0">
              <a:solidFill>
                <a:srgbClr val="000090"/>
              </a:solidFill>
            </a:endParaRPr>
          </a:p>
          <a:p>
            <a:pPr lvl="0"/>
            <a:r>
              <a:rPr lang="it-IT" dirty="0" smtClean="0">
                <a:solidFill>
                  <a:srgbClr val="000090"/>
                </a:solidFill>
              </a:rPr>
              <a:t>Ha </a:t>
            </a:r>
            <a:r>
              <a:rPr lang="it-IT" dirty="0">
                <a:solidFill>
                  <a:srgbClr val="000090"/>
                </a:solidFill>
              </a:rPr>
              <a:t>2 modalità di interazione con i </a:t>
            </a:r>
            <a:r>
              <a:rPr lang="it-IT" dirty="0" smtClean="0">
                <a:solidFill>
                  <a:srgbClr val="000090"/>
                </a:solidFill>
              </a:rPr>
              <a:t>tessuti: capacitiva e resistiva</a:t>
            </a:r>
          </a:p>
          <a:p>
            <a:pPr lvl="0"/>
            <a:endParaRPr lang="it-IT" dirty="0"/>
          </a:p>
          <a:p>
            <a:pPr lvl="0"/>
            <a:endParaRPr lang="it-IT" dirty="0" smtClean="0"/>
          </a:p>
          <a:p>
            <a:pPr lvl="0"/>
            <a:endParaRPr lang="it-IT" dirty="0" smtClean="0"/>
          </a:p>
          <a:p>
            <a:pPr lvl="0"/>
            <a:endParaRPr lang="it-IT" dirty="0"/>
          </a:p>
          <a:p>
            <a:pPr lvl="0"/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824328" y="2985629"/>
            <a:ext cx="5759155" cy="175432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it-IT" dirty="0" smtClean="0">
                <a:solidFill>
                  <a:srgbClr val="000090"/>
                </a:solidFill>
              </a:rPr>
              <a:t>Interazione resistiva: vasodilatazione dei muscoli profondi del rachide, il rilassamento di tali muscoli determina la  riduzione del dolore 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Interazione capacitiva; opera sui muscoli superficiali della colonna lombare per la preparazione al massaggio ed al trattamento mobilizzante vertebrale.</a:t>
            </a:r>
            <a:endParaRPr lang="it-IT" dirty="0">
              <a:solidFill>
                <a:srgbClr val="00009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101856" y="5477169"/>
            <a:ext cx="7638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90"/>
                </a:solidFill>
              </a:rPr>
              <a:t>Il calore ha inoltre un effetto antalgico grazie alla stimolazione di produzione di endorfine naturali.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Studi scientifici ci permettono di indicarla come valida alternativa nel trattamento dei pazienti con algie della colonna.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588698" y="2271557"/>
            <a:ext cx="272994" cy="714072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C32D2E"/>
          </a:solidFill>
          <a:ln w="9525">
            <a:solidFill>
              <a:srgbClr val="00009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5906844" y="2271557"/>
            <a:ext cx="272994" cy="714072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3"/>
          </a:solidFill>
          <a:ln w="9525">
            <a:solidFill>
              <a:srgbClr val="00009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11" name="Immagine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60" r="34644"/>
          <a:stretch/>
        </p:blipFill>
        <p:spPr bwMode="auto">
          <a:xfrm>
            <a:off x="0" y="2627869"/>
            <a:ext cx="1775433" cy="2491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075" r="36165"/>
          <a:stretch/>
        </p:blipFill>
        <p:spPr bwMode="auto">
          <a:xfrm>
            <a:off x="7489891" y="2609981"/>
            <a:ext cx="1699129" cy="249154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xfrm>
            <a:off x="917389" y="-136797"/>
            <a:ext cx="7498080" cy="1143000"/>
          </a:xfrm>
        </p:spPr>
        <p:txBody>
          <a:bodyPr/>
          <a:lstStyle/>
          <a:p>
            <a:r>
              <a:rPr lang="it-IT" dirty="0" err="1" smtClean="0"/>
              <a:t>Tecar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17635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42125" y="274638"/>
            <a:ext cx="7498080" cy="1143000"/>
          </a:xfrm>
        </p:spPr>
        <p:txBody>
          <a:bodyPr/>
          <a:lstStyle/>
          <a:p>
            <a:r>
              <a:rPr lang="it-IT" dirty="0" err="1" smtClean="0"/>
              <a:t>Idrokinesiterapia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0347" y="2067903"/>
            <a:ext cx="7313613" cy="4849126"/>
          </a:xfrm>
        </p:spPr>
        <p:txBody>
          <a:bodyPr>
            <a:normAutofit fontScale="85000" lnSpcReduction="20000"/>
          </a:bodyPr>
          <a:lstStyle/>
          <a:p>
            <a:endParaRPr lang="it-IT" dirty="0" smtClean="0">
              <a:solidFill>
                <a:srgbClr val="000090"/>
              </a:solidFill>
            </a:endParaRPr>
          </a:p>
          <a:p>
            <a:r>
              <a:rPr lang="it-IT" sz="2600" dirty="0" smtClean="0">
                <a:solidFill>
                  <a:srgbClr val="000090"/>
                </a:solidFill>
              </a:rPr>
              <a:t>Modello </a:t>
            </a:r>
            <a:r>
              <a:rPr lang="it-IT" sz="2600" dirty="0">
                <a:solidFill>
                  <a:srgbClr val="000090"/>
                </a:solidFill>
              </a:rPr>
              <a:t>riabilitativo </a:t>
            </a:r>
            <a:r>
              <a:rPr lang="it-IT" sz="2600" dirty="0" smtClean="0">
                <a:solidFill>
                  <a:srgbClr val="000090"/>
                </a:solidFill>
              </a:rPr>
              <a:t>basato </a:t>
            </a:r>
            <a:r>
              <a:rPr lang="it-IT" sz="2600" dirty="0">
                <a:solidFill>
                  <a:srgbClr val="000090"/>
                </a:solidFill>
              </a:rPr>
              <a:t>sul movimento in </a:t>
            </a:r>
            <a:r>
              <a:rPr lang="it-IT" sz="2600" dirty="0" smtClean="0">
                <a:solidFill>
                  <a:srgbClr val="000090"/>
                </a:solidFill>
              </a:rPr>
              <a:t>acqua.</a:t>
            </a:r>
            <a:endParaRPr lang="it-IT" sz="2600" dirty="0">
              <a:solidFill>
                <a:srgbClr val="000090"/>
              </a:solidFill>
            </a:endParaRPr>
          </a:p>
          <a:p>
            <a:r>
              <a:rPr lang="it-IT" sz="2600" dirty="0" smtClean="0">
                <a:solidFill>
                  <a:srgbClr val="000090"/>
                </a:solidFill>
              </a:rPr>
              <a:t>La metodica prevede esercizi </a:t>
            </a:r>
            <a:r>
              <a:rPr lang="it-IT" sz="2600" dirty="0">
                <a:solidFill>
                  <a:srgbClr val="000090"/>
                </a:solidFill>
              </a:rPr>
              <a:t>terapeutici, </a:t>
            </a:r>
            <a:r>
              <a:rPr lang="it-IT" sz="2600" dirty="0" smtClean="0">
                <a:solidFill>
                  <a:srgbClr val="000090"/>
                </a:solidFill>
              </a:rPr>
              <a:t>sfruttando </a:t>
            </a:r>
            <a:r>
              <a:rPr lang="it-IT" sz="2600" dirty="0">
                <a:solidFill>
                  <a:srgbClr val="000090"/>
                </a:solidFill>
              </a:rPr>
              <a:t>tutte le </a:t>
            </a:r>
            <a:r>
              <a:rPr lang="it-IT" sz="2600" dirty="0" smtClean="0">
                <a:solidFill>
                  <a:srgbClr val="000090"/>
                </a:solidFill>
              </a:rPr>
              <a:t>proprietà </a:t>
            </a:r>
            <a:r>
              <a:rPr lang="it-IT" sz="2600" dirty="0">
                <a:solidFill>
                  <a:srgbClr val="000090"/>
                </a:solidFill>
              </a:rPr>
              <a:t>intrinseche dell’acqua, turbolenza, attrito, resistenza frontale, temperatura, </a:t>
            </a:r>
            <a:r>
              <a:rPr lang="it-IT" sz="2600" dirty="0" smtClean="0">
                <a:solidFill>
                  <a:srgbClr val="000090"/>
                </a:solidFill>
              </a:rPr>
              <a:t>galleggiamento. </a:t>
            </a:r>
          </a:p>
          <a:p>
            <a:r>
              <a:rPr lang="it-IT" sz="2600" dirty="0">
                <a:solidFill>
                  <a:srgbClr val="000090"/>
                </a:solidFill>
              </a:rPr>
              <a:t>La riabilitazione in acqua consente una </a:t>
            </a:r>
            <a:r>
              <a:rPr lang="it-IT" sz="2600" dirty="0" smtClean="0">
                <a:solidFill>
                  <a:srgbClr val="000090"/>
                </a:solidFill>
              </a:rPr>
              <a:t>più </a:t>
            </a:r>
            <a:r>
              <a:rPr lang="it-IT" sz="2600" dirty="0">
                <a:solidFill>
                  <a:srgbClr val="000090"/>
                </a:solidFill>
              </a:rPr>
              <a:t>precoce attivazione del lavoro riabilitativo </a:t>
            </a:r>
            <a:r>
              <a:rPr lang="it-IT" sz="2600" dirty="0" smtClean="0">
                <a:solidFill>
                  <a:srgbClr val="000090"/>
                </a:solidFill>
              </a:rPr>
              <a:t>su</a:t>
            </a:r>
            <a:r>
              <a:rPr lang="it-IT" sz="2600" dirty="0">
                <a:solidFill>
                  <a:srgbClr val="000090"/>
                </a:solidFill>
              </a:rPr>
              <a:t>:</a:t>
            </a:r>
          </a:p>
          <a:p>
            <a:pPr lvl="1"/>
            <a:r>
              <a:rPr lang="it-IT" sz="2600" dirty="0">
                <a:solidFill>
                  <a:srgbClr val="000090"/>
                </a:solidFill>
              </a:rPr>
              <a:t>mobilita articolare</a:t>
            </a:r>
          </a:p>
          <a:p>
            <a:pPr lvl="1"/>
            <a:r>
              <a:rPr lang="it-IT" sz="2600" dirty="0">
                <a:solidFill>
                  <a:srgbClr val="000090"/>
                </a:solidFill>
              </a:rPr>
              <a:t>deambulazione e propriocezione</a:t>
            </a:r>
          </a:p>
          <a:p>
            <a:pPr lvl="1"/>
            <a:r>
              <a:rPr lang="it-IT" sz="2600" dirty="0">
                <a:solidFill>
                  <a:srgbClr val="000090"/>
                </a:solidFill>
              </a:rPr>
              <a:t>tono e trofismo muscolare</a:t>
            </a:r>
          </a:p>
          <a:p>
            <a:pPr lvl="1"/>
            <a:r>
              <a:rPr lang="it-IT" sz="2600" dirty="0">
                <a:solidFill>
                  <a:srgbClr val="000090"/>
                </a:solidFill>
              </a:rPr>
              <a:t>stati dolorosi e contratture </a:t>
            </a:r>
            <a:r>
              <a:rPr lang="it-IT" sz="2600" dirty="0" smtClean="0">
                <a:solidFill>
                  <a:srgbClr val="000090"/>
                </a:solidFill>
              </a:rPr>
              <a:t>muscolari</a:t>
            </a:r>
          </a:p>
          <a:p>
            <a:r>
              <a:rPr lang="it-IT" sz="2600" dirty="0" smtClean="0">
                <a:solidFill>
                  <a:srgbClr val="000090"/>
                </a:solidFill>
              </a:rPr>
              <a:t>Effetto benefico su pazienti con lombalgia cronica, ma non più di altri interventi</a:t>
            </a:r>
          </a:p>
          <a:p>
            <a:pPr marL="0" indent="0">
              <a:buNone/>
            </a:pPr>
            <a:endParaRPr lang="it-IT" sz="2600" dirty="0" smtClean="0"/>
          </a:p>
          <a:p>
            <a:endParaRPr lang="it-IT" sz="2600" dirty="0" smtClean="0"/>
          </a:p>
          <a:p>
            <a:endParaRPr lang="it-IT" sz="2600" dirty="0"/>
          </a:p>
        </p:txBody>
      </p:sp>
      <p:pic>
        <p:nvPicPr>
          <p:cNvPr id="5" name="Immagine 4" descr="IMG_085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3035" y="131208"/>
            <a:ext cx="2669422" cy="2249583"/>
          </a:xfrm>
          <a:prstGeom prst="rect">
            <a:avLst/>
          </a:prstGeom>
          <a:ln w="38100" cmpd="sng">
            <a:solidFill>
              <a:srgbClr val="00009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1563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073134" y="274638"/>
            <a:ext cx="7291725" cy="1143000"/>
          </a:xfrm>
        </p:spPr>
        <p:txBody>
          <a:bodyPr/>
          <a:lstStyle/>
          <a:p>
            <a:r>
              <a:rPr lang="it-IT" sz="4000" dirty="0" smtClean="0"/>
              <a:t>Massoterapia</a:t>
            </a:r>
            <a:endParaRPr lang="it-IT" sz="40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1073134" y="1600200"/>
            <a:ext cx="3575066" cy="4525963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it-IT" sz="2800" dirty="0" smtClean="0">
                <a:solidFill>
                  <a:srgbClr val="000090"/>
                </a:solidFill>
              </a:rPr>
              <a:t>I massaggi possono apportare beneficio ai pazienti con lombalgia subacuta e cronica, per dolore e funzionalità, specialmente se associati ad esercizi e programmi di educazione posturale</a:t>
            </a:r>
            <a:endParaRPr lang="it-IT" sz="2800" dirty="0">
              <a:solidFill>
                <a:srgbClr val="000090"/>
              </a:solidFill>
            </a:endParaRPr>
          </a:p>
        </p:txBody>
      </p:sp>
      <p:pic>
        <p:nvPicPr>
          <p:cNvPr id="7" name="Segnaposto immagine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7895" r="7895" b="6112"/>
          <a:stretch/>
        </p:blipFill>
        <p:spPr>
          <a:xfrm>
            <a:off x="4648200" y="1600201"/>
            <a:ext cx="4038600" cy="424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365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Segnaposto contenuto 19" descr="img.jpg"/>
          <p:cNvPicPr>
            <a:picLocks noGrp="1"/>
          </p:cNvPicPr>
          <p:nvPr>
            <p:ph sz="half"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67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72" b="9672"/>
          <a:stretch>
            <a:fillRect/>
          </a:stretch>
        </p:blipFill>
        <p:spPr>
          <a:xfrm>
            <a:off x="4703906" y="1650182"/>
            <a:ext cx="4015311" cy="4525963"/>
          </a:xfrm>
          <a:solidFill>
            <a:schemeClr val="bg1">
              <a:lumMod val="95000"/>
              <a:alpha val="40000"/>
            </a:schemeClr>
          </a:solidFill>
          <a:ln w="76200" cmpd="sng">
            <a:solidFill>
              <a:srgbClr val="000090"/>
            </a:solidFill>
            <a:prstDash val="solid"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3134" y="274638"/>
            <a:ext cx="4614479" cy="1143000"/>
          </a:xfrm>
        </p:spPr>
        <p:txBody>
          <a:bodyPr/>
          <a:lstStyle/>
          <a:p>
            <a:r>
              <a:rPr lang="it-IT" dirty="0" smtClean="0"/>
              <a:t>Back </a:t>
            </a:r>
            <a:r>
              <a:rPr lang="it-IT" dirty="0" err="1" smtClean="0"/>
              <a:t>school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>
          <a:xfrm>
            <a:off x="1073134" y="1417638"/>
            <a:ext cx="3630772" cy="5057996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it-IT" dirty="0">
                <a:solidFill>
                  <a:srgbClr val="000090"/>
                </a:solidFill>
              </a:rPr>
              <a:t>Back </a:t>
            </a:r>
            <a:r>
              <a:rPr lang="it-IT" dirty="0" err="1" smtClean="0">
                <a:solidFill>
                  <a:srgbClr val="000090"/>
                </a:solidFill>
              </a:rPr>
              <a:t>school</a:t>
            </a:r>
            <a:r>
              <a:rPr lang="it-IT" dirty="0">
                <a:solidFill>
                  <a:srgbClr val="000090"/>
                </a:solidFill>
                <a:latin typeface="Wingdings"/>
              </a:rPr>
              <a:t> </a:t>
            </a:r>
            <a:r>
              <a:rPr lang="it-IT" dirty="0" smtClean="0">
                <a:solidFill>
                  <a:srgbClr val="000090"/>
                </a:solidFill>
              </a:rPr>
              <a:t>Origine </a:t>
            </a:r>
            <a:r>
              <a:rPr lang="it-IT" dirty="0">
                <a:solidFill>
                  <a:srgbClr val="000090"/>
                </a:solidFill>
              </a:rPr>
              <a:t>in Svezia nel 1969. </a:t>
            </a:r>
          </a:p>
          <a:p>
            <a:pPr marL="82296" indent="0">
              <a:buNone/>
            </a:pPr>
            <a:r>
              <a:rPr lang="it-IT" dirty="0" smtClean="0">
                <a:solidFill>
                  <a:srgbClr val="000090"/>
                </a:solidFill>
              </a:rPr>
              <a:t>Maggiore </a:t>
            </a:r>
            <a:r>
              <a:rPr lang="it-IT" dirty="0">
                <a:solidFill>
                  <a:srgbClr val="000090"/>
                </a:solidFill>
              </a:rPr>
              <a:t>efficacia nel breve e medio termine delle BS specialmente in ambiente lavorativo, su dolore, funzione e ritorno al lavoro nei pazienti con lombalgia cronica vs esercizi, manipolazioni, consigli, placebo o controlli in lista di attesa. </a:t>
            </a:r>
          </a:p>
          <a:p>
            <a:endParaRPr lang="it-IT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026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28600"/>
            <a:ext cx="7772400" cy="1143000"/>
          </a:xfrm>
        </p:spPr>
        <p:txBody>
          <a:bodyPr>
            <a:normAutofit/>
          </a:bodyPr>
          <a:lstStyle/>
          <a:p>
            <a:r>
              <a:rPr lang="it-IT" sz="4000" dirty="0" smtClean="0">
                <a:solidFill>
                  <a:srgbClr val="611617"/>
                </a:solidFill>
              </a:rPr>
              <a:t>Conclusioni</a:t>
            </a:r>
            <a:endParaRPr lang="it-IT" sz="4000" dirty="0">
              <a:solidFill>
                <a:srgbClr val="611617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7970" y="1905000"/>
            <a:ext cx="6400800" cy="1752600"/>
          </a:xfrm>
        </p:spPr>
        <p:txBody>
          <a:bodyPr>
            <a:normAutofit fontScale="25000" lnSpcReduction="2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it-IT" sz="2000" dirty="0"/>
              <a:t> </a:t>
            </a:r>
            <a:r>
              <a:rPr lang="it-IT" sz="11200" dirty="0">
                <a:solidFill>
                  <a:srgbClr val="000090"/>
                </a:solidFill>
              </a:rPr>
              <a:t>Le Terapie Fisiche possono fornire un beneficio nel “</a:t>
            </a:r>
            <a:r>
              <a:rPr lang="it-IT" sz="11200" dirty="0" err="1">
                <a:solidFill>
                  <a:srgbClr val="000090"/>
                </a:solidFill>
              </a:rPr>
              <a:t>Low</a:t>
            </a:r>
            <a:r>
              <a:rPr lang="it-IT" sz="11200" dirty="0">
                <a:solidFill>
                  <a:srgbClr val="000090"/>
                </a:solidFill>
              </a:rPr>
              <a:t> Back </a:t>
            </a:r>
            <a:r>
              <a:rPr lang="it-IT" sz="11200" dirty="0" err="1">
                <a:solidFill>
                  <a:srgbClr val="000090"/>
                </a:solidFill>
              </a:rPr>
              <a:t>Pain</a:t>
            </a:r>
            <a:r>
              <a:rPr lang="it-IT" sz="11200" dirty="0">
                <a:solidFill>
                  <a:srgbClr val="000090"/>
                </a:solidFill>
              </a:rPr>
              <a:t>” subacuto e cronico;</a:t>
            </a:r>
          </a:p>
          <a:p>
            <a:pPr algn="l"/>
            <a:endParaRPr lang="it-IT" sz="11200" dirty="0"/>
          </a:p>
          <a:p>
            <a:pPr marL="1170432" indent="-1143000" algn="l">
              <a:buFont typeface="Arial"/>
              <a:buChar char="•"/>
            </a:pPr>
            <a:r>
              <a:rPr lang="it-IT" sz="11200" dirty="0" smtClean="0">
                <a:solidFill>
                  <a:srgbClr val="000090"/>
                </a:solidFill>
              </a:rPr>
              <a:t>I </a:t>
            </a:r>
            <a:r>
              <a:rPr lang="it-IT" sz="11200" dirty="0">
                <a:solidFill>
                  <a:srgbClr val="000090"/>
                </a:solidFill>
              </a:rPr>
              <a:t>risultati di recenti </a:t>
            </a:r>
            <a:r>
              <a:rPr lang="it-IT" sz="11200" dirty="0" err="1">
                <a:solidFill>
                  <a:srgbClr val="000090"/>
                </a:solidFill>
              </a:rPr>
              <a:t>metanalisi</a:t>
            </a:r>
            <a:r>
              <a:rPr lang="it-IT" sz="11200" dirty="0">
                <a:solidFill>
                  <a:srgbClr val="000090"/>
                </a:solidFill>
              </a:rPr>
              <a:t> non sono comunque univoci</a:t>
            </a:r>
            <a:r>
              <a:rPr lang="it-IT" sz="11200" dirty="0" smtClean="0">
                <a:solidFill>
                  <a:srgbClr val="000090"/>
                </a:solidFill>
              </a:rPr>
              <a:t>;</a:t>
            </a:r>
            <a:endParaRPr lang="it-IT" sz="11200" dirty="0">
              <a:solidFill>
                <a:srgbClr val="000090"/>
              </a:solidFill>
            </a:endParaRPr>
          </a:p>
          <a:p>
            <a:pPr algn="l"/>
            <a:endParaRPr lang="it-IT" sz="11200" dirty="0">
              <a:solidFill>
                <a:srgbClr val="000090"/>
              </a:solidFill>
            </a:endParaRPr>
          </a:p>
          <a:p>
            <a:pPr marL="1170432" indent="-1143000" algn="l">
              <a:buFont typeface="Arial"/>
              <a:buChar char="•"/>
            </a:pPr>
            <a:r>
              <a:rPr lang="it-IT" sz="11200" dirty="0" smtClean="0">
                <a:solidFill>
                  <a:srgbClr val="000090"/>
                </a:solidFill>
              </a:rPr>
              <a:t>E</a:t>
            </a:r>
            <a:r>
              <a:rPr lang="it-IT" sz="11200" dirty="0">
                <a:solidFill>
                  <a:srgbClr val="000090"/>
                </a:solidFill>
              </a:rPr>
              <a:t>’ importante un approccio </a:t>
            </a:r>
            <a:r>
              <a:rPr lang="it-IT" sz="11200" dirty="0" smtClean="0">
                <a:solidFill>
                  <a:srgbClr val="000090"/>
                </a:solidFill>
              </a:rPr>
              <a:t>integrativo multidisciplinare con utilizzo sia di  terapie fisiche che chinesiterapiche.</a:t>
            </a:r>
            <a:endParaRPr lang="it-IT" sz="112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9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3923890"/>
            <a:ext cx="7498080" cy="1143000"/>
          </a:xfrm>
        </p:spPr>
        <p:txBody>
          <a:bodyPr>
            <a:normAutofit/>
          </a:bodyPr>
          <a:lstStyle/>
          <a:p>
            <a:r>
              <a:rPr lang="it-IT" sz="3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1161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Grazie per l’attenzione</a:t>
            </a:r>
            <a:endParaRPr lang="it-IT" sz="36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11617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78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4000" dirty="0" smtClean="0">
                <a:solidFill>
                  <a:srgbClr val="860908"/>
                </a:solidFill>
              </a:rPr>
              <a:t>La lombalgia non è una malattia, </a:t>
            </a:r>
            <a:br>
              <a:rPr lang="it-IT" sz="4000" dirty="0" smtClean="0">
                <a:solidFill>
                  <a:srgbClr val="860908"/>
                </a:solidFill>
              </a:rPr>
            </a:br>
            <a:r>
              <a:rPr lang="it-IT" sz="4000" dirty="0" smtClean="0">
                <a:solidFill>
                  <a:srgbClr val="860908"/>
                </a:solidFill>
              </a:rPr>
              <a:t>ma un sintomo</a:t>
            </a:r>
            <a:endParaRPr lang="it-IT" sz="4000" dirty="0">
              <a:solidFill>
                <a:srgbClr val="860908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18174" y="1600200"/>
            <a:ext cx="4038600" cy="5075043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</a:rPr>
              <a:t>Disturbo muscolo – scheletrico più frequente     </a:t>
            </a:r>
          </a:p>
          <a:p>
            <a:pPr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</a:rPr>
              <a:t>La prima causa di disabilità al di sotto dei 45 anni</a:t>
            </a:r>
          </a:p>
          <a:p>
            <a:pPr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</a:rPr>
              <a:t>Il dolore lombare è uno dei più comuni motivi di visita nella pratica ambulatoriale</a:t>
            </a:r>
          </a:p>
          <a:p>
            <a:pPr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</a:rPr>
              <a:t>Circa </a:t>
            </a:r>
            <a:r>
              <a:rPr lang="it-IT" sz="2000" dirty="0" smtClean="0">
                <a:solidFill>
                  <a:srgbClr val="000090"/>
                </a:solidFill>
              </a:rPr>
              <a:t>l</a:t>
            </a:r>
            <a:r>
              <a:rPr lang="it-IT" sz="2000" dirty="0" smtClean="0">
                <a:solidFill>
                  <a:srgbClr val="000090"/>
                </a:solidFill>
                <a:latin typeface="Arial"/>
              </a:rPr>
              <a:t>’ </a:t>
            </a:r>
            <a:r>
              <a:rPr lang="it-IT" sz="2000" dirty="0" smtClean="0">
                <a:solidFill>
                  <a:srgbClr val="000090"/>
                </a:solidFill>
              </a:rPr>
              <a:t>80</a:t>
            </a:r>
            <a:r>
              <a:rPr lang="it-IT" sz="2000" dirty="0">
                <a:solidFill>
                  <a:srgbClr val="000090"/>
                </a:solidFill>
              </a:rPr>
              <a:t>% della popolazione   sperimenta, almeno una volta nella vita, un dolore </a:t>
            </a:r>
            <a:r>
              <a:rPr lang="it-IT" sz="2000" dirty="0" smtClean="0">
                <a:solidFill>
                  <a:srgbClr val="000090"/>
                </a:solidFill>
              </a:rPr>
              <a:t>lombare</a:t>
            </a:r>
          </a:p>
          <a:p>
            <a:pPr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</a:rPr>
              <a:t>L’ incidenza </a:t>
            </a:r>
            <a:r>
              <a:rPr lang="it-IT" sz="2000" dirty="0">
                <a:solidFill>
                  <a:srgbClr val="000090"/>
                </a:solidFill>
              </a:rPr>
              <a:t>di questa condizione aumenta con </a:t>
            </a:r>
            <a:r>
              <a:rPr lang="it-IT" sz="2000" dirty="0" smtClean="0">
                <a:solidFill>
                  <a:srgbClr val="000090"/>
                </a:solidFill>
              </a:rPr>
              <a:t>l</a:t>
            </a:r>
            <a:r>
              <a:rPr lang="it-IT" sz="2000" dirty="0" smtClean="0">
                <a:solidFill>
                  <a:srgbClr val="000090"/>
                </a:solidFill>
                <a:latin typeface="Arial"/>
              </a:rPr>
              <a:t>’ </a:t>
            </a:r>
            <a:r>
              <a:rPr lang="it-IT" sz="2000" dirty="0" smtClean="0">
                <a:solidFill>
                  <a:srgbClr val="000090"/>
                </a:solidFill>
              </a:rPr>
              <a:t>età</a:t>
            </a:r>
            <a:r>
              <a:rPr lang="it-IT" sz="2000" dirty="0">
                <a:solidFill>
                  <a:srgbClr val="000090"/>
                </a:solidFill>
              </a:rPr>
              <a:t>, raggiungendo il 50% della popolazione oltre i 60 aa.</a:t>
            </a:r>
          </a:p>
          <a:p>
            <a:endParaRPr lang="it-IT" sz="2000" dirty="0"/>
          </a:p>
          <a:p>
            <a:endParaRPr lang="it-IT" dirty="0"/>
          </a:p>
        </p:txBody>
      </p:sp>
      <p:pic>
        <p:nvPicPr>
          <p:cNvPr id="6" name="Segnaposto contenuto 5" descr="IMG_086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2" r="2082"/>
          <a:stretch>
            <a:fillRect/>
          </a:stretch>
        </p:blipFill>
        <p:spPr>
          <a:xfrm>
            <a:off x="4648200" y="1571002"/>
            <a:ext cx="4038600" cy="4525963"/>
          </a:xfrm>
        </p:spPr>
      </p:pic>
    </p:spTree>
    <p:extLst>
      <p:ext uri="{BB962C8B-B14F-4D97-AF65-F5344CB8AC3E}">
        <p14:creationId xmlns:p14="http://schemas.microsoft.com/office/powerpoint/2010/main" xmlns="" val="9824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274638"/>
            <a:ext cx="8933688" cy="1143000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rgbClr val="800000"/>
                </a:solidFill>
              </a:rPr>
              <a:t>Classificazione</a:t>
            </a:r>
            <a:endParaRPr lang="it-IT" dirty="0">
              <a:solidFill>
                <a:srgbClr val="800000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786971" y="1735138"/>
            <a:ext cx="8397121" cy="4615538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>
                <a:solidFill>
                  <a:srgbClr val="000090"/>
                </a:solidFill>
              </a:rPr>
              <a:t>Lombalgia </a:t>
            </a:r>
            <a:r>
              <a:rPr lang="it-IT" b="1" dirty="0" smtClean="0">
                <a:solidFill>
                  <a:srgbClr val="000090"/>
                </a:solidFill>
              </a:rPr>
              <a:t>acuta</a:t>
            </a:r>
            <a:r>
              <a:rPr lang="it-IT" dirty="0" smtClean="0">
                <a:solidFill>
                  <a:srgbClr val="000090"/>
                </a:solidFill>
              </a:rPr>
              <a:t> (durata &lt;1 mese); prognosi positiva  (90% si risolve entro 30 giorni)  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Lombalgia </a:t>
            </a:r>
            <a:r>
              <a:rPr lang="it-IT" b="1" dirty="0">
                <a:solidFill>
                  <a:srgbClr val="000090"/>
                </a:solidFill>
              </a:rPr>
              <a:t>subacuta </a:t>
            </a:r>
            <a:r>
              <a:rPr lang="it-IT" dirty="0">
                <a:solidFill>
                  <a:srgbClr val="000090"/>
                </a:solidFill>
              </a:rPr>
              <a:t>(1-3 mesi</a:t>
            </a:r>
            <a:r>
              <a:rPr lang="it-IT" dirty="0" smtClean="0">
                <a:solidFill>
                  <a:srgbClr val="000090"/>
                </a:solidFill>
              </a:rPr>
              <a:t>); fase di sviluppo verso la cronicizzazione</a:t>
            </a:r>
          </a:p>
          <a:p>
            <a:r>
              <a:rPr lang="it-IT" b="1" dirty="0" err="1" smtClean="0">
                <a:solidFill>
                  <a:srgbClr val="000090"/>
                </a:solidFill>
              </a:rPr>
              <a:t>Lombosciatalgia</a:t>
            </a:r>
            <a:r>
              <a:rPr lang="it-IT" b="1" dirty="0" smtClean="0">
                <a:solidFill>
                  <a:srgbClr val="000090"/>
                </a:solidFill>
              </a:rPr>
              <a:t> </a:t>
            </a:r>
            <a:r>
              <a:rPr lang="it-IT" dirty="0">
                <a:solidFill>
                  <a:srgbClr val="000090"/>
                </a:solidFill>
              </a:rPr>
              <a:t>(irradiazione in territorio L5 e/o S1</a:t>
            </a:r>
            <a:r>
              <a:rPr lang="it-IT" dirty="0" smtClean="0">
                <a:solidFill>
                  <a:srgbClr val="000090"/>
                </a:solidFill>
              </a:rPr>
              <a:t>)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Lombalgia </a:t>
            </a:r>
            <a:r>
              <a:rPr lang="it-IT" dirty="0">
                <a:solidFill>
                  <a:srgbClr val="000090"/>
                </a:solidFill>
              </a:rPr>
              <a:t>o </a:t>
            </a:r>
            <a:r>
              <a:rPr lang="it-IT" dirty="0" err="1">
                <a:solidFill>
                  <a:srgbClr val="000090"/>
                </a:solidFill>
              </a:rPr>
              <a:t>lombosciatalgia</a:t>
            </a:r>
            <a:r>
              <a:rPr lang="it-IT" dirty="0">
                <a:solidFill>
                  <a:srgbClr val="000090"/>
                </a:solidFill>
              </a:rPr>
              <a:t> </a:t>
            </a:r>
            <a:r>
              <a:rPr lang="it-IT" b="1" dirty="0">
                <a:solidFill>
                  <a:srgbClr val="000090"/>
                </a:solidFill>
              </a:rPr>
              <a:t>cronica</a:t>
            </a:r>
            <a:r>
              <a:rPr lang="it-IT" dirty="0">
                <a:solidFill>
                  <a:srgbClr val="000090"/>
                </a:solidFill>
              </a:rPr>
              <a:t> (&gt;3 mesi</a:t>
            </a:r>
            <a:r>
              <a:rPr lang="it-IT" dirty="0" smtClean="0">
                <a:solidFill>
                  <a:srgbClr val="000090"/>
                </a:solidFill>
              </a:rPr>
              <a:t>); prognosi negativa (solo il 10%  si risolve)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Lombalgia </a:t>
            </a:r>
            <a:r>
              <a:rPr lang="it-IT" b="1" dirty="0">
                <a:solidFill>
                  <a:srgbClr val="000090"/>
                </a:solidFill>
              </a:rPr>
              <a:t>ricorrente</a:t>
            </a:r>
            <a:r>
              <a:rPr lang="it-IT" dirty="0">
                <a:solidFill>
                  <a:srgbClr val="000090"/>
                </a:solidFill>
              </a:rPr>
              <a:t> (episodi acuti che durano &lt;</a:t>
            </a:r>
            <a:r>
              <a:rPr lang="it-IT" dirty="0" smtClean="0">
                <a:solidFill>
                  <a:srgbClr val="000090"/>
                </a:solidFill>
              </a:rPr>
              <a:t>1mese </a:t>
            </a:r>
            <a:r>
              <a:rPr lang="it-IT" dirty="0">
                <a:solidFill>
                  <a:srgbClr val="000090"/>
                </a:solidFill>
              </a:rPr>
              <a:t>e si ripresentano ciclicamente)</a:t>
            </a:r>
          </a:p>
          <a:p>
            <a:pPr marL="82296" indent="0">
              <a:buNone/>
            </a:pPr>
            <a:r>
              <a:rPr lang="it-IT" sz="2800" u="sng" dirty="0">
                <a:solidFill>
                  <a:schemeClr val="accent3">
                    <a:lumMod val="50000"/>
                  </a:schemeClr>
                </a:solidFill>
              </a:rPr>
              <a:t>Il trattamento precoce in fase acuta e subacuta è fondamentale!!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xmlns="" val="301905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533400" cy="1066800"/>
          </a:xfrm>
        </p:spPr>
        <p:txBody>
          <a:bodyPr/>
          <a:lstStyle/>
          <a:p>
            <a:r>
              <a:rPr lang="it-IT" dirty="0"/>
              <a:t> 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85840" y="1313932"/>
            <a:ext cx="2840035" cy="5732979"/>
          </a:xfrm>
        </p:spPr>
        <p:txBody>
          <a:bodyPr>
            <a:normAutofit/>
          </a:bodyPr>
          <a:lstStyle/>
          <a:p>
            <a:pPr marL="82296" indent="0">
              <a:lnSpc>
                <a:spcPct val="90000"/>
              </a:lnSpc>
              <a:buNone/>
            </a:pPr>
            <a:r>
              <a:rPr lang="it-IT" sz="2800" dirty="0">
                <a:solidFill>
                  <a:srgbClr val="000090"/>
                </a:solidFill>
              </a:rPr>
              <a:t>L’80% delle lombalgie ha un’origine meccanica, è cioè dovuta alla compressione, dislocazione, schiacciamento, spostamento di una delle strutture della colonna vertebrale</a:t>
            </a:r>
          </a:p>
        </p:txBody>
      </p:sp>
      <p:graphicFrame>
        <p:nvGraphicFramePr>
          <p:cNvPr id="4100" name="Object 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3825875" y="0"/>
          <a:ext cx="5316538" cy="6858000"/>
        </p:xfrm>
        <a:graphic>
          <a:graphicData uri="http://schemas.openxmlformats.org/presentationml/2006/ole">
            <p:oleObj spid="_x0000_s1035" name="ClipArt" r:id="rId3" imgW="4009524" imgH="5171429" progId="">
              <p:embed/>
            </p:oleObj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563582" y="224879"/>
            <a:ext cx="2875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solidFill>
                  <a:srgbClr val="800000"/>
                </a:solidFill>
              </a:rPr>
              <a:t>Eziologia</a:t>
            </a:r>
            <a:endParaRPr lang="it-IT" sz="4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25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39978" y="1019644"/>
            <a:ext cx="4053612" cy="5457356"/>
          </a:xfrm>
        </p:spPr>
        <p:txBody>
          <a:bodyPr>
            <a:normAutofit lnSpcReduction="10000"/>
          </a:bodyPr>
          <a:lstStyle/>
          <a:p>
            <a:r>
              <a:rPr lang="it-IT" sz="2800" dirty="0">
                <a:solidFill>
                  <a:srgbClr val="000090"/>
                </a:solidFill>
              </a:rPr>
              <a:t>Il disco ha la funzione di distanziatore (tiene separate le vertebre) e di ammortizzatore</a:t>
            </a:r>
          </a:p>
          <a:p>
            <a:r>
              <a:rPr lang="it-IT" sz="2800" dirty="0">
                <a:solidFill>
                  <a:srgbClr val="000090"/>
                </a:solidFill>
              </a:rPr>
              <a:t>Se sottoposto a carichi eccessivi </a:t>
            </a:r>
            <a:r>
              <a:rPr lang="it-IT" sz="2800" dirty="0" err="1">
                <a:solidFill>
                  <a:srgbClr val="000090"/>
                </a:solidFill>
              </a:rPr>
              <a:t>puó</a:t>
            </a:r>
            <a:r>
              <a:rPr lang="it-IT" sz="2800" dirty="0">
                <a:solidFill>
                  <a:srgbClr val="000090"/>
                </a:solidFill>
              </a:rPr>
              <a:t> schiacciarsi e “protrudere” in </a:t>
            </a:r>
            <a:r>
              <a:rPr lang="it-IT" sz="2800" dirty="0" smtClean="0">
                <a:solidFill>
                  <a:srgbClr val="000090"/>
                </a:solidFill>
              </a:rPr>
              <a:t>fuori</a:t>
            </a:r>
          </a:p>
          <a:p>
            <a:r>
              <a:rPr lang="it-IT" sz="2800" dirty="0">
                <a:solidFill>
                  <a:srgbClr val="000090"/>
                </a:solidFill>
              </a:rPr>
              <a:t>Se il disco si schiaccia, protrude indietro, verso il midollo spinale e le radici spinali</a:t>
            </a: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811635"/>
              </p:ext>
            </p:extLst>
          </p:nvPr>
        </p:nvGraphicFramePr>
        <p:xfrm>
          <a:off x="4677634" y="1706977"/>
          <a:ext cx="4466366" cy="4087710"/>
        </p:xfrm>
        <a:graphic>
          <a:graphicData uri="http://schemas.openxmlformats.org/presentationml/2006/ole">
            <p:oleObj spid="_x0000_s2058" name="ClipArt" r:id="rId3" imgW="3809524" imgH="348571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597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26790" y="850345"/>
            <a:ext cx="2897463" cy="5444923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it-IT" sz="3600" dirty="0">
                <a:solidFill>
                  <a:srgbClr val="000090"/>
                </a:solidFill>
              </a:rPr>
              <a:t>La situazione </a:t>
            </a:r>
            <a:r>
              <a:rPr lang="it-IT" sz="3600" dirty="0" err="1">
                <a:solidFill>
                  <a:srgbClr val="000090"/>
                </a:solidFill>
              </a:rPr>
              <a:t>piú</a:t>
            </a:r>
            <a:r>
              <a:rPr lang="it-IT" sz="3600" dirty="0">
                <a:solidFill>
                  <a:srgbClr val="000090"/>
                </a:solidFill>
              </a:rPr>
              <a:t> frequente in cui il disco viene schiacciato indietro è quando si sta seduti</a:t>
            </a:r>
          </a:p>
        </p:txBody>
      </p:sp>
      <p:graphicFrame>
        <p:nvGraphicFramePr>
          <p:cNvPr id="12292" name="Object 4"/>
          <p:cNvGraphicFramePr>
            <a:graphicFrameLocks noGrp="1" noChangeAspect="1"/>
          </p:cNvGraphicFramePr>
          <p:nvPr>
            <p:ph type="clipArt" sz="half" idx="2"/>
            <p:extLst>
              <p:ext uri="{D42A27DB-BD31-4B8C-83A1-F6EECF244321}">
                <p14:modId xmlns:p14="http://schemas.microsoft.com/office/powerpoint/2010/main" xmlns="" val="2308632940"/>
              </p:ext>
            </p:extLst>
          </p:nvPr>
        </p:nvGraphicFramePr>
        <p:xfrm>
          <a:off x="3851275" y="150813"/>
          <a:ext cx="5292725" cy="3146425"/>
        </p:xfrm>
        <a:graphic>
          <a:graphicData uri="http://schemas.openxmlformats.org/presentationml/2006/ole">
            <p:oleObj spid="_x0000_s3082" name="ClipArt" r:id="rId3" imgW="8076190" imgH="4800000" progId="">
              <p:embed/>
            </p:oleObj>
          </a:graphicData>
        </a:graphic>
      </p:graphicFrame>
      <p:pic>
        <p:nvPicPr>
          <p:cNvPr id="5" name="Picture 4" descr="posizioni sedu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3239" y="3572807"/>
            <a:ext cx="3458994" cy="328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259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1091020" y="0"/>
            <a:ext cx="8052980" cy="1055421"/>
          </a:xfrm>
        </p:spPr>
        <p:txBody>
          <a:bodyPr>
            <a:normAutofit fontScale="90000"/>
          </a:bodyPr>
          <a:lstStyle/>
          <a:p>
            <a:r>
              <a:rPr lang="it-IT" sz="3200" dirty="0">
                <a:solidFill>
                  <a:srgbClr val="800000"/>
                </a:solidFill>
              </a:rPr>
              <a:t>Che fare in caso di LBP da patologia discale</a:t>
            </a:r>
          </a:p>
        </p:txBody>
      </p:sp>
      <p:sp>
        <p:nvSpPr>
          <p:cNvPr id="53253" name="Rectangle 5"/>
          <p:cNvSpPr>
            <a:spLocks noGrp="1" noChangeArrowheads="1"/>
          </p:cNvSpPr>
          <p:nvPr>
            <p:ph idx="1"/>
          </p:nvPr>
        </p:nvSpPr>
        <p:spPr>
          <a:xfrm>
            <a:off x="611188" y="1844675"/>
            <a:ext cx="7916862" cy="4835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sz="3200" dirty="0">
                <a:solidFill>
                  <a:srgbClr val="000090"/>
                </a:solidFill>
              </a:rPr>
              <a:t>Trattamento conservativo</a:t>
            </a:r>
          </a:p>
          <a:p>
            <a:pPr lvl="1">
              <a:lnSpc>
                <a:spcPct val="90000"/>
              </a:lnSpc>
            </a:pPr>
            <a:r>
              <a:rPr lang="it-IT" sz="2800" dirty="0">
                <a:solidFill>
                  <a:srgbClr val="000090"/>
                </a:solidFill>
              </a:rPr>
              <a:t>Fisioterapia</a:t>
            </a:r>
          </a:p>
          <a:p>
            <a:pPr lvl="2">
              <a:lnSpc>
                <a:spcPct val="90000"/>
              </a:lnSpc>
            </a:pPr>
            <a:r>
              <a:rPr lang="it-IT" sz="2400" dirty="0">
                <a:solidFill>
                  <a:srgbClr val="000090"/>
                </a:solidFill>
              </a:rPr>
              <a:t>Con mezzi fisici (US, </a:t>
            </a:r>
            <a:r>
              <a:rPr lang="it-IT" sz="2400" dirty="0" err="1">
                <a:solidFill>
                  <a:srgbClr val="000090"/>
                </a:solidFill>
              </a:rPr>
              <a:t>Tens</a:t>
            </a:r>
            <a:r>
              <a:rPr lang="it-IT" sz="2400" dirty="0">
                <a:solidFill>
                  <a:srgbClr val="000090"/>
                </a:solidFill>
              </a:rPr>
              <a:t>, </a:t>
            </a:r>
            <a:r>
              <a:rPr lang="it-IT" sz="2400" dirty="0" err="1" smtClean="0">
                <a:solidFill>
                  <a:srgbClr val="000090"/>
                </a:solidFill>
              </a:rPr>
              <a:t>tecar</a:t>
            </a:r>
            <a:r>
              <a:rPr lang="it-IT" sz="2400" dirty="0" smtClean="0">
                <a:solidFill>
                  <a:srgbClr val="000090"/>
                </a:solidFill>
              </a:rPr>
              <a:t>, laser )</a:t>
            </a:r>
            <a:endParaRPr lang="it-IT" sz="2400" dirty="0">
              <a:solidFill>
                <a:srgbClr val="000090"/>
              </a:solidFill>
            </a:endParaRPr>
          </a:p>
          <a:p>
            <a:pPr lvl="2">
              <a:lnSpc>
                <a:spcPct val="90000"/>
              </a:lnSpc>
            </a:pPr>
            <a:r>
              <a:rPr lang="it-IT" sz="2400" dirty="0">
                <a:solidFill>
                  <a:srgbClr val="000090"/>
                </a:solidFill>
              </a:rPr>
              <a:t>Con manualità (massaggi, manipolazioni</a:t>
            </a:r>
            <a:r>
              <a:rPr lang="it-IT" sz="2400" dirty="0" smtClean="0">
                <a:solidFill>
                  <a:srgbClr val="000090"/>
                </a:solidFill>
              </a:rPr>
              <a:t>,)</a:t>
            </a:r>
            <a:endParaRPr lang="it-IT" sz="2400" dirty="0">
              <a:solidFill>
                <a:srgbClr val="000090"/>
              </a:solidFill>
            </a:endParaRPr>
          </a:p>
          <a:p>
            <a:pPr lvl="2">
              <a:lnSpc>
                <a:spcPct val="90000"/>
              </a:lnSpc>
            </a:pPr>
            <a:r>
              <a:rPr lang="it-IT" sz="2400" dirty="0" smtClean="0">
                <a:solidFill>
                  <a:srgbClr val="000090"/>
                </a:solidFill>
              </a:rPr>
              <a:t>Back </a:t>
            </a:r>
            <a:r>
              <a:rPr lang="it-IT" sz="2400" dirty="0" err="1" smtClean="0">
                <a:solidFill>
                  <a:srgbClr val="000090"/>
                </a:solidFill>
              </a:rPr>
              <a:t>school</a:t>
            </a:r>
            <a:endParaRPr lang="it-IT" sz="2400" dirty="0" smtClean="0">
              <a:solidFill>
                <a:srgbClr val="000090"/>
              </a:solidFill>
            </a:endParaRPr>
          </a:p>
          <a:p>
            <a:pPr lvl="2">
              <a:lnSpc>
                <a:spcPct val="90000"/>
              </a:lnSpc>
            </a:pPr>
            <a:r>
              <a:rPr lang="it-IT" sz="2400" dirty="0" err="1" smtClean="0">
                <a:solidFill>
                  <a:srgbClr val="000090"/>
                </a:solidFill>
              </a:rPr>
              <a:t>Idrochinesiterapia</a:t>
            </a:r>
            <a:endParaRPr lang="it-IT" sz="2400" dirty="0" smtClean="0">
              <a:solidFill>
                <a:srgbClr val="000090"/>
              </a:solidFill>
            </a:endParaRPr>
          </a:p>
          <a:p>
            <a:pPr lvl="2">
              <a:lnSpc>
                <a:spcPct val="90000"/>
              </a:lnSpc>
            </a:pPr>
            <a:endParaRPr lang="it-IT" sz="2400" dirty="0">
              <a:solidFill>
                <a:srgbClr val="000090"/>
              </a:solidFill>
            </a:endParaRPr>
          </a:p>
          <a:p>
            <a:pPr>
              <a:lnSpc>
                <a:spcPct val="90000"/>
              </a:lnSpc>
            </a:pPr>
            <a:r>
              <a:rPr lang="it-IT" sz="3200" dirty="0">
                <a:solidFill>
                  <a:srgbClr val="000090"/>
                </a:solidFill>
              </a:rPr>
              <a:t>Trattamento </a:t>
            </a:r>
            <a:r>
              <a:rPr lang="it-IT" sz="3200" dirty="0" smtClean="0">
                <a:solidFill>
                  <a:srgbClr val="000090"/>
                </a:solidFill>
              </a:rPr>
              <a:t>farmacologico</a:t>
            </a:r>
          </a:p>
          <a:p>
            <a:pPr>
              <a:lnSpc>
                <a:spcPct val="90000"/>
              </a:lnSpc>
            </a:pPr>
            <a:endParaRPr lang="it-IT" sz="3200" dirty="0">
              <a:solidFill>
                <a:srgbClr val="000090"/>
              </a:solidFill>
            </a:endParaRPr>
          </a:p>
          <a:p>
            <a:pPr>
              <a:lnSpc>
                <a:spcPct val="90000"/>
              </a:lnSpc>
            </a:pPr>
            <a:r>
              <a:rPr lang="it-IT" sz="3200" dirty="0">
                <a:solidFill>
                  <a:srgbClr val="000090"/>
                </a:solidFill>
              </a:rPr>
              <a:t>Trattamento chirurgico</a:t>
            </a:r>
          </a:p>
        </p:txBody>
      </p:sp>
    </p:spTree>
    <p:extLst>
      <p:ext uri="{BB962C8B-B14F-4D97-AF65-F5344CB8AC3E}">
        <p14:creationId xmlns:p14="http://schemas.microsoft.com/office/powerpoint/2010/main" xmlns="" val="266026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7851014"/>
              </p:ext>
            </p:extLst>
          </p:nvPr>
        </p:nvGraphicFramePr>
        <p:xfrm>
          <a:off x="47519" y="937419"/>
          <a:ext cx="9096482" cy="4718816"/>
        </p:xfrm>
        <a:graphic>
          <a:graphicData uri="http://schemas.openxmlformats.org/presentationml/2006/ole">
            <p:oleObj spid="_x0000_s4105" name="Foglio di lavoro" r:id="rId3" imgW="10271160" imgH="4680000" progId="Excel.Sheet.8">
              <p:embed/>
            </p:oleObj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it-IT" sz="3600" dirty="0" smtClean="0">
                <a:solidFill>
                  <a:srgbClr val="800000"/>
                </a:solidFill>
              </a:rPr>
              <a:t>Terapie fisiche</a:t>
            </a:r>
            <a:endParaRPr lang="it-IT" sz="3600" dirty="0">
              <a:solidFill>
                <a:srgbClr val="8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68586" y="1144174"/>
            <a:ext cx="7073034" cy="3189939"/>
          </a:xfrm>
        </p:spPr>
        <p:txBody>
          <a:bodyPr>
            <a:normAutofit fontScale="70000" lnSpcReduction="20000"/>
          </a:bodyPr>
          <a:lstStyle/>
          <a:p>
            <a:r>
              <a:rPr lang="it-IT" dirty="0">
                <a:solidFill>
                  <a:schemeClr val="bg1"/>
                </a:solidFill>
              </a:rPr>
              <a:t>Le terapie fisiche utilizzano apparecchi elettromedicali che attraverso diverse forme di energia agiscono sui tessuti. </a:t>
            </a:r>
            <a:endParaRPr lang="it-IT" dirty="0" smtClean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Ridurre </a:t>
            </a:r>
            <a:r>
              <a:rPr lang="it-IT" dirty="0">
                <a:solidFill>
                  <a:schemeClr val="bg1"/>
                </a:solidFill>
              </a:rPr>
              <a:t>dolore, contrattura muscolare ed infiammazione. </a:t>
            </a:r>
            <a:endParaRPr lang="it-IT" dirty="0" smtClean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La </a:t>
            </a:r>
            <a:r>
              <a:rPr lang="it-IT" dirty="0">
                <a:solidFill>
                  <a:schemeClr val="bg1"/>
                </a:solidFill>
              </a:rPr>
              <a:t>loro efficacia non è sicura poiché non agendo sulla causa, non permettono di risolvere la patologia, ma determinano una regressione della sintomatologia di media durata. </a:t>
            </a:r>
          </a:p>
        </p:txBody>
      </p:sp>
      <p:sp>
        <p:nvSpPr>
          <p:cNvPr id="5" name="Rettangolo 4"/>
          <p:cNvSpPr/>
          <p:nvPr/>
        </p:nvSpPr>
        <p:spPr>
          <a:xfrm>
            <a:off x="47518" y="5654200"/>
            <a:ext cx="9096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it-IT" dirty="0">
                <a:solidFill>
                  <a:srgbClr val="000090"/>
                </a:solidFill>
              </a:rPr>
              <a:t>Nonostante non ci siano in letteratura studi clinici controllati riguardanti le terapie fisiche (RCGP, </a:t>
            </a:r>
            <a:r>
              <a:rPr lang="it-IT" dirty="0" smtClean="0">
                <a:solidFill>
                  <a:srgbClr val="000090"/>
                </a:solidFill>
              </a:rPr>
              <a:t>1996; </a:t>
            </a:r>
            <a:r>
              <a:rPr lang="it-IT" dirty="0">
                <a:solidFill>
                  <a:srgbClr val="000090"/>
                </a:solidFill>
              </a:rPr>
              <a:t>AHCPR, </a:t>
            </a:r>
            <a:r>
              <a:rPr lang="it-IT" dirty="0" smtClean="0">
                <a:solidFill>
                  <a:srgbClr val="000090"/>
                </a:solidFill>
              </a:rPr>
              <a:t>2000</a:t>
            </a:r>
            <a:r>
              <a:rPr lang="it-IT" dirty="0">
                <a:solidFill>
                  <a:srgbClr val="000090"/>
                </a:solidFill>
              </a:rPr>
              <a:t>), diversi sono gli studi che indicano la </a:t>
            </a:r>
            <a:r>
              <a:rPr lang="it-IT" i="1" dirty="0">
                <a:solidFill>
                  <a:srgbClr val="000090"/>
                </a:solidFill>
              </a:rPr>
              <a:t>possibile</a:t>
            </a:r>
            <a:r>
              <a:rPr lang="it-IT" dirty="0">
                <a:solidFill>
                  <a:srgbClr val="000090"/>
                </a:solidFill>
              </a:rPr>
              <a:t> efficacia nell’alleviare la sintomatologia dolorosa in fase subacuta e cronica</a:t>
            </a:r>
          </a:p>
        </p:txBody>
      </p:sp>
    </p:spTree>
    <p:extLst>
      <p:ext uri="{BB962C8B-B14F-4D97-AF65-F5344CB8AC3E}">
        <p14:creationId xmlns:p14="http://schemas.microsoft.com/office/powerpoint/2010/main" xmlns="" val="58022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alphaModFix amt="65000"/>
          </a:blip>
          <a:stretch>
            <a:fillRect/>
          </a:stretch>
        </p:blipFill>
        <p:spPr>
          <a:xfrm>
            <a:off x="996079" y="804982"/>
            <a:ext cx="8147921" cy="605301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96079" y="0"/>
            <a:ext cx="7937609" cy="1143000"/>
          </a:xfrm>
        </p:spPr>
        <p:txBody>
          <a:bodyPr/>
          <a:lstStyle/>
          <a:p>
            <a:r>
              <a:rPr lang="it-IT" dirty="0">
                <a:solidFill>
                  <a:srgbClr val="800000"/>
                </a:solidFill>
              </a:rPr>
              <a:t>U</a:t>
            </a:r>
            <a:r>
              <a:rPr lang="it-IT" dirty="0" smtClean="0">
                <a:solidFill>
                  <a:srgbClr val="800000"/>
                </a:solidFill>
              </a:rPr>
              <a:t>ltrasuoni</a:t>
            </a:r>
            <a:endParaRPr lang="it-IT" dirty="0">
              <a:solidFill>
                <a:srgbClr val="8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96079" y="1447800"/>
            <a:ext cx="7498080" cy="4800600"/>
          </a:xfrm>
        </p:spPr>
        <p:txBody>
          <a:bodyPr>
            <a:normAutofit fontScale="85000" lnSpcReduction="10000"/>
          </a:bodyPr>
          <a:lstStyle/>
          <a:p>
            <a:r>
              <a:rPr lang="it-IT" dirty="0" smtClean="0">
                <a:solidFill>
                  <a:srgbClr val="000090"/>
                </a:solidFill>
              </a:rPr>
              <a:t>Le </a:t>
            </a:r>
            <a:r>
              <a:rPr lang="it-IT" dirty="0">
                <a:solidFill>
                  <a:srgbClr val="000090"/>
                </a:solidFill>
              </a:rPr>
              <a:t>onde sonore attraversando i tessuti producono effetti termici dovuti all’agitazione molecolare che determinano un aumento dell’attività cellulare, vasodilatazione, con incremento del deflusso di cataboliti</a:t>
            </a:r>
            <a:r>
              <a:rPr lang="it-IT" dirty="0" smtClean="0">
                <a:solidFill>
                  <a:srgbClr val="000090"/>
                </a:solidFill>
              </a:rPr>
              <a:t>.</a:t>
            </a:r>
          </a:p>
          <a:p>
            <a:r>
              <a:rPr lang="it-IT" dirty="0" smtClean="0">
                <a:solidFill>
                  <a:srgbClr val="000090"/>
                </a:solidFill>
              </a:rPr>
              <a:t> Azione:  antalgica</a:t>
            </a:r>
            <a:r>
              <a:rPr lang="it-IT" dirty="0">
                <a:solidFill>
                  <a:srgbClr val="000090"/>
                </a:solidFill>
              </a:rPr>
              <a:t>, antinfiammatoria, decontratturante e fibrinolitica.</a:t>
            </a:r>
          </a:p>
          <a:p>
            <a:r>
              <a:rPr lang="it-IT" dirty="0">
                <a:solidFill>
                  <a:srgbClr val="000090"/>
                </a:solidFill>
              </a:rPr>
              <a:t>Purtroppo la scarsità di studi validi e la discordanza nell’analisi dei dati riportati, non permette di raccomandare l’ultrasuonoterapia come trattamento efficace della lombalgia cronica.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04825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zio">
  <a:themeElements>
    <a:clrScheme name="Solstiz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z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899</Words>
  <Application>Microsoft Office PowerPoint</Application>
  <PresentationFormat>Presentazione su schermo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20" baseType="lpstr">
      <vt:lpstr>Solstizio</vt:lpstr>
      <vt:lpstr>ClipArt</vt:lpstr>
      <vt:lpstr>Foglio di lavoro</vt:lpstr>
      <vt:lpstr>“Terapia Fisica  nel trattamento  delle più comuni Lombalgie”</vt:lpstr>
      <vt:lpstr>La lombalgia non è una malattia,  ma un sintomo</vt:lpstr>
      <vt:lpstr>Classificazione</vt:lpstr>
      <vt:lpstr>   </vt:lpstr>
      <vt:lpstr>Diapositiva 5</vt:lpstr>
      <vt:lpstr>Diapositiva 6</vt:lpstr>
      <vt:lpstr>Che fare in caso di LBP da patologia discale</vt:lpstr>
      <vt:lpstr>Terapie fisiche</vt:lpstr>
      <vt:lpstr>Ultrasuoni</vt:lpstr>
      <vt:lpstr>Laser</vt:lpstr>
      <vt:lpstr>Diapositiva 11</vt:lpstr>
      <vt:lpstr>Tecar</vt:lpstr>
      <vt:lpstr>Idrokinesiterapia</vt:lpstr>
      <vt:lpstr>Massoterapia</vt:lpstr>
      <vt:lpstr>Back school</vt:lpstr>
      <vt:lpstr>Conclusioni</vt:lpstr>
      <vt:lpstr>Grazie per l’attenzione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MAC</dc:creator>
  <cp:lastModifiedBy>NUovo Utente</cp:lastModifiedBy>
  <cp:revision>15</cp:revision>
  <dcterms:created xsi:type="dcterms:W3CDTF">2014-11-21T10:36:35Z</dcterms:created>
  <dcterms:modified xsi:type="dcterms:W3CDTF">2014-11-21T15:36:24Z</dcterms:modified>
</cp:coreProperties>
</file>