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4" r:id="rId10"/>
    <p:sldId id="265" r:id="rId11"/>
    <p:sldId id="274" r:id="rId12"/>
    <p:sldId id="266" r:id="rId13"/>
    <p:sldId id="268" r:id="rId14"/>
    <p:sldId id="269" r:id="rId15"/>
    <p:sldId id="270" r:id="rId16"/>
    <p:sldId id="267" r:id="rId17"/>
    <p:sldId id="271" r:id="rId1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FF"/>
    <a:srgbClr val="FF0066"/>
    <a:srgbClr val="99FF99"/>
    <a:srgbClr val="FFFF66"/>
    <a:srgbClr val="00FF00"/>
    <a:srgbClr val="008080"/>
    <a:srgbClr val="66FF33"/>
    <a:srgbClr val="0099FF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50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8CBFD9-8FC2-401B-ADA7-0131F3AB247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65728-D349-4FA8-A415-BD2B374FE98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5728-D349-4FA8-A415-BD2B374FE98D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5728-D349-4FA8-A415-BD2B374FE98D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EDCB5-5942-428A-96AB-37F36D5ED250}" type="datetimeFigureOut">
              <a:rPr lang="it-IT" smtClean="0"/>
              <a:pPr/>
              <a:t>24/04/2015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872FC-2D5E-4829-B911-4842CDC44EB5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7772400" cy="1470025"/>
          </a:xfrm>
        </p:spPr>
        <p:txBody>
          <a:bodyPr>
            <a:normAutofit/>
          </a:bodyPr>
          <a:lstStyle/>
          <a:p>
            <a:r>
              <a:rPr lang="it-IT" sz="2000" b="1" dirty="0" smtClean="0"/>
              <a:t>UNIVERSITÀ DEGLI STUDI </a:t>
            </a:r>
            <a:r>
              <a:rPr lang="it-IT" sz="2000" b="1" dirty="0" err="1" smtClean="0"/>
              <a:t>DI</a:t>
            </a:r>
            <a:r>
              <a:rPr lang="it-IT" sz="2000" b="1" dirty="0" smtClean="0"/>
              <a:t> CATANIA</a:t>
            </a:r>
            <a:br>
              <a:rPr lang="it-IT" sz="2000" b="1" dirty="0" smtClean="0"/>
            </a:br>
            <a:r>
              <a:rPr lang="it-IT" sz="2000" b="1" dirty="0" smtClean="0"/>
              <a:t>Facoltà di Medicina e Chirurgia e Scienze della Formazione</a:t>
            </a:r>
            <a:br>
              <a:rPr lang="it-IT" sz="2000" b="1" dirty="0" smtClean="0"/>
            </a:br>
            <a:r>
              <a:rPr lang="it-IT" sz="2000" b="1" dirty="0" smtClean="0"/>
              <a:t>Corso di laurea in Scienze e tecniche delle attività motorie preventive e adattate</a:t>
            </a:r>
            <a:endParaRPr lang="it-IT" sz="20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2976" y="1928802"/>
            <a:ext cx="6500858" cy="20002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>
            <a:noAutofit/>
          </a:bodyPr>
          <a:lstStyle/>
          <a:p>
            <a:r>
              <a:rPr lang="it-IT" b="1" i="1" dirty="0" smtClean="0">
                <a:solidFill>
                  <a:srgbClr val="0000FF"/>
                </a:solidFill>
              </a:rPr>
              <a:t>IL TRATTAMENTO CHINESITERAPICO NELLA DISFUNZIONE POSTURALE CORRELATA ALL’APPOGGIO BIPODALICO</a:t>
            </a:r>
            <a:endParaRPr lang="it-IT" b="1" i="1" dirty="0">
              <a:solidFill>
                <a:srgbClr val="0000FF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357818" y="5572140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Prof. Francesco Cirillo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it-IT" sz="3200" b="1" dirty="0" smtClean="0">
                <a:solidFill>
                  <a:srgbClr val="0000FF"/>
                </a:solidFill>
              </a:rPr>
              <a:t> ANALISI DINAMICA</a:t>
            </a:r>
            <a:endParaRPr lang="it-IT" sz="3200" b="1" dirty="0">
              <a:solidFill>
                <a:srgbClr val="0000FF"/>
              </a:solidFill>
            </a:endParaRPr>
          </a:p>
        </p:txBody>
      </p:sp>
      <p:pic>
        <p:nvPicPr>
          <p:cNvPr id="6" name="Segnaposto contenuto 5" descr="DSCF10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643050"/>
            <a:ext cx="4766025" cy="5000660"/>
          </a:xfrm>
        </p:spPr>
      </p:pic>
      <p:pic>
        <p:nvPicPr>
          <p:cNvPr id="7" name="Immagine 6" descr="dinamic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785926"/>
            <a:ext cx="4000528" cy="4857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6357982"/>
          </a:xfrm>
        </p:spPr>
        <p:txBody>
          <a:bodyPr/>
          <a:lstStyle/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/>
          </a:p>
        </p:txBody>
      </p:sp>
      <p:sp>
        <p:nvSpPr>
          <p:cNvPr id="4" name="Callout con freccia in giù 3"/>
          <p:cNvSpPr/>
          <p:nvPr/>
        </p:nvSpPr>
        <p:spPr>
          <a:xfrm>
            <a:off x="428596" y="285728"/>
            <a:ext cx="4000528" cy="2928958"/>
          </a:xfrm>
          <a:prstGeom prst="downArrowCallou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rgbClr val="0000CC"/>
                </a:solidFill>
              </a:rPr>
              <a:t>VALGISMO DELL’ALLUCE</a:t>
            </a:r>
          </a:p>
          <a:p>
            <a:pPr algn="ctr"/>
            <a:endParaRPr lang="it-IT" sz="2800" b="1" dirty="0" smtClean="0">
              <a:solidFill>
                <a:srgbClr val="0000CC"/>
              </a:solidFill>
            </a:endParaRPr>
          </a:p>
          <a:p>
            <a:pPr algn="ctr"/>
            <a:r>
              <a:rPr lang="it-IT" sz="2800" b="1" dirty="0" smtClean="0">
                <a:solidFill>
                  <a:srgbClr val="0000CC"/>
                </a:solidFill>
              </a:rPr>
              <a:t>II GRADO </a:t>
            </a:r>
            <a:r>
              <a:rPr lang="it-IT" sz="2800" b="1" dirty="0" err="1" smtClean="0">
                <a:solidFill>
                  <a:srgbClr val="0000CC"/>
                </a:solidFill>
              </a:rPr>
              <a:t>DI</a:t>
            </a:r>
            <a:r>
              <a:rPr lang="it-IT" sz="2800" b="1" dirty="0" smtClean="0">
                <a:solidFill>
                  <a:srgbClr val="0000CC"/>
                </a:solidFill>
              </a:rPr>
              <a:t> PIATTISMO</a:t>
            </a:r>
            <a:endParaRPr lang="it-IT" sz="2800" b="1" dirty="0">
              <a:solidFill>
                <a:srgbClr val="0000CC"/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428596" y="3357562"/>
            <a:ext cx="4000528" cy="2928958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</a:rPr>
              <a:t>SOVRACCARICO ANTERO-MEDIALE DEI PIEDI</a:t>
            </a:r>
          </a:p>
          <a:p>
            <a:pPr algn="ctr"/>
            <a:endParaRPr lang="it-IT" sz="2800" b="1" dirty="0" smtClean="0">
              <a:solidFill>
                <a:srgbClr val="FF0000"/>
              </a:solidFill>
            </a:endParaRPr>
          </a:p>
          <a:p>
            <a:pPr algn="ctr"/>
            <a:r>
              <a:rPr lang="it-IT" sz="2800" b="1" dirty="0" smtClean="0">
                <a:solidFill>
                  <a:srgbClr val="FF0000"/>
                </a:solidFill>
              </a:rPr>
              <a:t>DISORDINI POSTURALI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5000628" y="285728"/>
            <a:ext cx="3786214" cy="42862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rgbClr val="FF0066"/>
                </a:solidFill>
              </a:rPr>
              <a:t>AREE IPERCHERATOSICHE</a:t>
            </a:r>
          </a:p>
          <a:p>
            <a:pPr algn="ctr"/>
            <a:endParaRPr lang="it-IT" sz="2800" b="1" dirty="0" smtClean="0">
              <a:solidFill>
                <a:srgbClr val="FF0066"/>
              </a:solidFill>
            </a:endParaRPr>
          </a:p>
          <a:p>
            <a:pPr algn="ctr"/>
            <a:r>
              <a:rPr lang="it-IT" sz="2800" b="1" dirty="0" smtClean="0">
                <a:solidFill>
                  <a:srgbClr val="FF0066"/>
                </a:solidFill>
              </a:rPr>
              <a:t>CALLOSITA’ TESTE METATARSALI</a:t>
            </a:r>
          </a:p>
          <a:p>
            <a:pPr algn="ctr"/>
            <a:endParaRPr lang="it-IT" sz="2800" b="1" dirty="0" smtClean="0">
              <a:solidFill>
                <a:srgbClr val="FF0066"/>
              </a:solidFill>
            </a:endParaRPr>
          </a:p>
          <a:p>
            <a:pPr algn="ctr"/>
            <a:r>
              <a:rPr lang="it-IT" sz="2800" b="1" dirty="0" smtClean="0">
                <a:solidFill>
                  <a:srgbClr val="FF0066"/>
                </a:solidFill>
              </a:rPr>
              <a:t>BORSITE I TESTA METATARSALE PIEDE DX</a:t>
            </a:r>
          </a:p>
          <a:p>
            <a:pPr algn="ctr"/>
            <a:endParaRPr lang="it-IT" sz="2800" b="1" dirty="0" smtClean="0">
              <a:solidFill>
                <a:srgbClr val="FF0066"/>
              </a:solidFill>
            </a:endParaRPr>
          </a:p>
          <a:p>
            <a:pPr algn="ctr"/>
            <a:r>
              <a:rPr lang="it-IT" sz="2800" b="1" dirty="0" smtClean="0">
                <a:solidFill>
                  <a:srgbClr val="FF0066"/>
                </a:solidFill>
              </a:rPr>
              <a:t>DIABETE</a:t>
            </a:r>
            <a:endParaRPr lang="it-IT" sz="2800" b="1" dirty="0">
              <a:solidFill>
                <a:srgbClr val="FF0066"/>
              </a:solidFill>
            </a:endParaRPr>
          </a:p>
        </p:txBody>
      </p:sp>
      <p:sp>
        <p:nvSpPr>
          <p:cNvPr id="7" name="Ovale 6"/>
          <p:cNvSpPr/>
          <p:nvPr/>
        </p:nvSpPr>
        <p:spPr>
          <a:xfrm>
            <a:off x="5000628" y="5143512"/>
            <a:ext cx="3857652" cy="1571636"/>
          </a:xfrm>
          <a:prstGeom prst="ellips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 smtClean="0">
                <a:solidFill>
                  <a:srgbClr val="0000CC"/>
                </a:solidFill>
              </a:rPr>
              <a:t>“PREVENZIONE PIEDE DIABETICO”</a:t>
            </a:r>
            <a:endParaRPr lang="it-IT" sz="2600" b="1" dirty="0">
              <a:solidFill>
                <a:srgbClr val="0000CC"/>
              </a:solidFill>
            </a:endParaRPr>
          </a:p>
        </p:txBody>
      </p:sp>
      <p:sp>
        <p:nvSpPr>
          <p:cNvPr id="8" name="Freccia in giù 7"/>
          <p:cNvSpPr/>
          <p:nvPr/>
        </p:nvSpPr>
        <p:spPr>
          <a:xfrm>
            <a:off x="6786578" y="4643446"/>
            <a:ext cx="285752" cy="42862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CHINESITERAPIA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500726"/>
          </a:xfrm>
        </p:spPr>
        <p:txBody>
          <a:bodyPr/>
          <a:lstStyle/>
          <a:p>
            <a:r>
              <a:rPr lang="it-IT" dirty="0" smtClean="0">
                <a:solidFill>
                  <a:srgbClr val="0000FF"/>
                </a:solidFill>
              </a:rPr>
              <a:t>SCOPO:  </a:t>
            </a:r>
            <a:r>
              <a:rPr lang="it-IT" dirty="0" smtClean="0"/>
              <a:t>interrompere la </a:t>
            </a:r>
            <a:r>
              <a:rPr lang="it-IT" b="1" dirty="0" smtClean="0">
                <a:solidFill>
                  <a:srgbClr val="0000FF"/>
                </a:solidFill>
              </a:rPr>
              <a:t>“spirale”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/>
          </a:p>
        </p:txBody>
      </p:sp>
      <p:sp>
        <p:nvSpPr>
          <p:cNvPr id="4" name="Ovale 3"/>
          <p:cNvSpPr/>
          <p:nvPr/>
        </p:nvSpPr>
        <p:spPr>
          <a:xfrm>
            <a:off x="3000364" y="2000240"/>
            <a:ext cx="2786082" cy="171451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Disfunzione recettoriale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5" name="Ovale 4"/>
          <p:cNvSpPr/>
          <p:nvPr/>
        </p:nvSpPr>
        <p:spPr>
          <a:xfrm>
            <a:off x="214282" y="3429000"/>
            <a:ext cx="2857520" cy="1857388"/>
          </a:xfrm>
          <a:prstGeom prst="ellipse">
            <a:avLst/>
          </a:prstGeom>
          <a:solidFill>
            <a:srgbClr val="00CC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chemeClr val="tx1"/>
                </a:solidFill>
              </a:rPr>
              <a:t>Processo infiammatorio e/o degenerativo</a:t>
            </a:r>
            <a:endParaRPr lang="it-IT" sz="2400" b="1" dirty="0">
              <a:solidFill>
                <a:schemeClr val="tx1"/>
              </a:solidFill>
            </a:endParaRPr>
          </a:p>
        </p:txBody>
      </p:sp>
      <p:sp>
        <p:nvSpPr>
          <p:cNvPr id="6" name="Ovale 5"/>
          <p:cNvSpPr/>
          <p:nvPr/>
        </p:nvSpPr>
        <p:spPr>
          <a:xfrm>
            <a:off x="5929322" y="3500438"/>
            <a:ext cx="2714644" cy="1785950"/>
          </a:xfrm>
          <a:prstGeom prst="ellipse">
            <a:avLst/>
          </a:prstGeom>
          <a:solidFill>
            <a:srgbClr val="FF66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chemeClr val="tx1"/>
                </a:solidFill>
              </a:rPr>
              <a:t>Alterazione dello schema corporeo</a:t>
            </a:r>
            <a:endParaRPr lang="it-IT" sz="2400" b="1" dirty="0">
              <a:solidFill>
                <a:schemeClr val="tx1"/>
              </a:solidFill>
            </a:endParaRPr>
          </a:p>
        </p:txBody>
      </p:sp>
      <p:sp>
        <p:nvSpPr>
          <p:cNvPr id="7" name="Ovale 6"/>
          <p:cNvSpPr/>
          <p:nvPr/>
        </p:nvSpPr>
        <p:spPr>
          <a:xfrm>
            <a:off x="3071802" y="5072074"/>
            <a:ext cx="2857520" cy="1643074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Disfunzione recettoriale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18" name="Freccia in giù 17"/>
          <p:cNvSpPr/>
          <p:nvPr/>
        </p:nvSpPr>
        <p:spPr>
          <a:xfrm rot="-2640000">
            <a:off x="6155311" y="2277105"/>
            <a:ext cx="482207" cy="12568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reccia in giù 18"/>
          <p:cNvSpPr/>
          <p:nvPr/>
        </p:nvSpPr>
        <p:spPr>
          <a:xfrm rot="3360000">
            <a:off x="6447316" y="5288387"/>
            <a:ext cx="450412" cy="140737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Freccia in su 19"/>
          <p:cNvSpPr/>
          <p:nvPr/>
        </p:nvSpPr>
        <p:spPr>
          <a:xfrm rot="-3120000">
            <a:off x="2143108" y="5286388"/>
            <a:ext cx="500066" cy="1285884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Freccia in su 20"/>
          <p:cNvSpPr/>
          <p:nvPr/>
        </p:nvSpPr>
        <p:spPr>
          <a:xfrm rot="3720000">
            <a:off x="2072069" y="2012959"/>
            <a:ext cx="503531" cy="1597991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tonda angolo diagonale rettangolo 3"/>
          <p:cNvSpPr/>
          <p:nvPr/>
        </p:nvSpPr>
        <p:spPr>
          <a:xfrm>
            <a:off x="928662" y="642918"/>
            <a:ext cx="3429024" cy="5429288"/>
          </a:xfrm>
          <a:prstGeom prst="round2Diag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it-IT" sz="3200" b="1" dirty="0" smtClean="0">
                <a:solidFill>
                  <a:schemeClr val="tx1"/>
                </a:solidFill>
              </a:rPr>
              <a:t> </a:t>
            </a:r>
            <a:r>
              <a:rPr lang="it-IT" sz="3200" b="1" dirty="0" smtClean="0">
                <a:solidFill>
                  <a:srgbClr val="0000FF"/>
                </a:solidFill>
              </a:rPr>
              <a:t>Pediatra</a:t>
            </a:r>
          </a:p>
          <a:p>
            <a:pPr>
              <a:buFont typeface="Arial" pitchFamily="34" charset="0"/>
              <a:buChar char="•"/>
            </a:pPr>
            <a:endParaRPr lang="it-IT" sz="32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it-IT" sz="3200" b="1" dirty="0" smtClean="0">
                <a:solidFill>
                  <a:schemeClr val="tx1"/>
                </a:solidFill>
              </a:rPr>
              <a:t> </a:t>
            </a:r>
            <a:r>
              <a:rPr lang="it-IT" sz="3200" b="1" dirty="0" smtClean="0">
                <a:solidFill>
                  <a:srgbClr val="0000FF"/>
                </a:solidFill>
              </a:rPr>
              <a:t>Ortopedico</a:t>
            </a:r>
          </a:p>
          <a:p>
            <a:pPr>
              <a:buFont typeface="Arial" pitchFamily="34" charset="0"/>
              <a:buChar char="•"/>
            </a:pPr>
            <a:endParaRPr lang="it-IT" sz="3200" b="1" dirty="0" smtClean="0">
              <a:solidFill>
                <a:srgbClr val="0000FF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it-IT" sz="3200" b="1" dirty="0" smtClean="0">
                <a:solidFill>
                  <a:schemeClr val="tx1"/>
                </a:solidFill>
              </a:rPr>
              <a:t> </a:t>
            </a:r>
            <a:r>
              <a:rPr lang="it-IT" sz="3200" b="1" dirty="0" smtClean="0">
                <a:solidFill>
                  <a:srgbClr val="0000FF"/>
                </a:solidFill>
              </a:rPr>
              <a:t>Fisiatra </a:t>
            </a:r>
          </a:p>
          <a:p>
            <a:pPr>
              <a:buFont typeface="Arial" pitchFamily="34" charset="0"/>
              <a:buChar char="•"/>
            </a:pPr>
            <a:endParaRPr lang="it-IT" sz="32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it-IT" sz="3200" b="1" dirty="0" smtClean="0">
                <a:solidFill>
                  <a:schemeClr val="tx1"/>
                </a:solidFill>
              </a:rPr>
              <a:t> </a:t>
            </a:r>
            <a:r>
              <a:rPr lang="it-IT" sz="3200" b="1" dirty="0" smtClean="0">
                <a:solidFill>
                  <a:srgbClr val="0000FF"/>
                </a:solidFill>
              </a:rPr>
              <a:t>Chinesiologo - </a:t>
            </a:r>
            <a:r>
              <a:rPr lang="it-IT" sz="3200" b="1" dirty="0" err="1" smtClean="0">
                <a:solidFill>
                  <a:srgbClr val="0000FF"/>
                </a:solidFill>
              </a:rPr>
              <a:t>posturologo</a:t>
            </a:r>
            <a:endParaRPr lang="it-IT" sz="3200" b="1" dirty="0" smtClean="0">
              <a:solidFill>
                <a:srgbClr val="0000FF"/>
              </a:solidFill>
            </a:endParaRPr>
          </a:p>
          <a:p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Ovale 4"/>
          <p:cNvSpPr/>
          <p:nvPr/>
        </p:nvSpPr>
        <p:spPr>
          <a:xfrm>
            <a:off x="5143504" y="1928802"/>
            <a:ext cx="3571900" cy="2286016"/>
          </a:xfrm>
          <a:prstGeom prst="ellipse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Courier New" pitchFamily="49" charset="0"/>
              <a:buChar char="o"/>
            </a:pPr>
            <a:r>
              <a:rPr lang="it-IT" sz="3600" dirty="0" smtClean="0">
                <a:solidFill>
                  <a:srgbClr val="FF0000"/>
                </a:solidFill>
              </a:rPr>
              <a:t> </a:t>
            </a:r>
            <a:r>
              <a:rPr lang="it-IT" sz="3600" b="1" dirty="0" smtClean="0">
                <a:solidFill>
                  <a:srgbClr val="FF0000"/>
                </a:solidFill>
              </a:rPr>
              <a:t>Profilassi</a:t>
            </a:r>
          </a:p>
          <a:p>
            <a:pPr algn="ctr">
              <a:buFont typeface="Courier New" pitchFamily="49" charset="0"/>
              <a:buChar char="o"/>
            </a:pPr>
            <a:r>
              <a:rPr lang="it-IT" sz="3600" b="1" dirty="0" smtClean="0">
                <a:solidFill>
                  <a:srgbClr val="FF0000"/>
                </a:solidFill>
              </a:rPr>
              <a:t> Terapia </a:t>
            </a:r>
            <a:endParaRPr lang="it-IT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TRATTAMENTO CHINESITERAPICO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/>
          <a:lstStyle/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/>
          </a:p>
        </p:txBody>
      </p:sp>
      <p:sp>
        <p:nvSpPr>
          <p:cNvPr id="4" name="Rettangolo arrotondato 3"/>
          <p:cNvSpPr/>
          <p:nvPr/>
        </p:nvSpPr>
        <p:spPr>
          <a:xfrm>
            <a:off x="428596" y="1142984"/>
            <a:ext cx="3643338" cy="1214446"/>
          </a:xfrm>
          <a:prstGeom prst="roundRect">
            <a:avLst/>
          </a:prstGeom>
          <a:noFill/>
          <a:ln>
            <a:solidFill>
              <a:srgbClr val="FF0066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dirty="0" smtClean="0">
                <a:solidFill>
                  <a:schemeClr val="tx1"/>
                </a:solidFill>
              </a:rPr>
              <a:t>Esercizi </a:t>
            </a:r>
            <a:r>
              <a:rPr lang="it-IT" sz="3600" b="1" dirty="0" err="1" smtClean="0">
                <a:solidFill>
                  <a:schemeClr val="tx1"/>
                </a:solidFill>
              </a:rPr>
              <a:t>propriocettivi</a:t>
            </a:r>
            <a:endParaRPr lang="it-IT" sz="3600" b="1" dirty="0">
              <a:solidFill>
                <a:schemeClr val="tx1"/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4500562" y="2428868"/>
            <a:ext cx="4357718" cy="1143008"/>
          </a:xfrm>
          <a:prstGeom prst="roundRect">
            <a:avLst/>
          </a:prstGeom>
          <a:noFill/>
          <a:ln>
            <a:solidFill>
              <a:srgbClr val="00FF00"/>
            </a:solidFill>
            <a:prstDash val="solid"/>
          </a:ln>
          <a:effectLst>
            <a:glow rad="2286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dirty="0" smtClean="0">
                <a:solidFill>
                  <a:schemeClr val="tx1"/>
                </a:solidFill>
              </a:rPr>
              <a:t>Mobilizzazione passiva del piede</a:t>
            </a:r>
            <a:endParaRPr lang="it-IT" sz="3600" b="1" dirty="0">
              <a:solidFill>
                <a:schemeClr val="tx1"/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428596" y="3714752"/>
            <a:ext cx="4429156" cy="1214446"/>
          </a:xfrm>
          <a:prstGeom prst="roundRect">
            <a:avLst/>
          </a:prstGeom>
          <a:noFill/>
          <a:ln>
            <a:solidFill>
              <a:srgbClr val="FF99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dirty="0" smtClean="0">
                <a:solidFill>
                  <a:schemeClr val="tx1"/>
                </a:solidFill>
              </a:rPr>
              <a:t>Esercizi attivi delle dita del piede</a:t>
            </a:r>
            <a:endParaRPr lang="it-IT" sz="3600" b="1" dirty="0">
              <a:solidFill>
                <a:schemeClr val="tx1"/>
              </a:solidFill>
            </a:endParaRPr>
          </a:p>
        </p:txBody>
      </p:sp>
      <p:sp>
        <p:nvSpPr>
          <p:cNvPr id="7" name="Rettangolo arrotondato 6"/>
          <p:cNvSpPr/>
          <p:nvPr/>
        </p:nvSpPr>
        <p:spPr>
          <a:xfrm>
            <a:off x="3500430" y="5214950"/>
            <a:ext cx="5286412" cy="1214446"/>
          </a:xfrm>
          <a:prstGeom prst="roundRect">
            <a:avLst/>
          </a:prstGeom>
          <a:noFill/>
          <a:ln>
            <a:solidFill>
              <a:srgbClr val="00808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dirty="0" smtClean="0">
                <a:solidFill>
                  <a:schemeClr val="tx1"/>
                </a:solidFill>
              </a:rPr>
              <a:t>Esercizi attivi del piede e dell’arto inferiore</a:t>
            </a:r>
            <a:endParaRPr lang="it-IT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efania\Desktop\tesi laurea magistrale\immagini tesi\usate\fitness-pied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5590"/>
            <a:ext cx="8469633" cy="6410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CONCLUSIONE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Stefania\Desktop\tesi laurea magistrale\immagini tesi\la-pianta-del-pied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285860"/>
            <a:ext cx="3716359" cy="3193667"/>
          </a:xfrm>
          <a:prstGeom prst="rect">
            <a:avLst/>
          </a:prstGeom>
          <a:noFill/>
        </p:spPr>
      </p:pic>
      <p:sp>
        <p:nvSpPr>
          <p:cNvPr id="5" name="Rettangolo arrotondato 4"/>
          <p:cNvSpPr/>
          <p:nvPr/>
        </p:nvSpPr>
        <p:spPr>
          <a:xfrm>
            <a:off x="1214414" y="5000636"/>
            <a:ext cx="6786610" cy="150019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b="1" dirty="0" smtClean="0">
                <a:solidFill>
                  <a:srgbClr val="002060"/>
                </a:solidFill>
              </a:rPr>
              <a:t>PRENDIAMOCI CURA DEI NOSTRI PIEDI!!!</a:t>
            </a:r>
            <a:endParaRPr lang="it-IT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efania\Desktop\tesi laurea magistrale\immagini tesi\13207651637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0"/>
            <a:ext cx="5786478" cy="3857652"/>
          </a:xfrm>
          <a:prstGeom prst="rect">
            <a:avLst/>
          </a:prstGeom>
          <a:noFill/>
        </p:spPr>
      </p:pic>
      <p:sp>
        <p:nvSpPr>
          <p:cNvPr id="5" name="Rettangolo arrotondato 4"/>
          <p:cNvSpPr/>
          <p:nvPr/>
        </p:nvSpPr>
        <p:spPr>
          <a:xfrm>
            <a:off x="785786" y="3357562"/>
            <a:ext cx="5143536" cy="3000396"/>
          </a:xfrm>
          <a:prstGeom prst="round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b="1" dirty="0" smtClean="0">
                <a:solidFill>
                  <a:schemeClr val="tx1"/>
                </a:solidFill>
              </a:rPr>
              <a:t>GRAZIE PER L’ATTENZIONE!!!</a:t>
            </a:r>
            <a:endParaRPr lang="it-IT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it-IT" sz="4200" b="1" dirty="0" smtClean="0">
                <a:solidFill>
                  <a:srgbClr val="FF0000"/>
                </a:solidFill>
              </a:rPr>
              <a:t>STP</a:t>
            </a:r>
            <a:endParaRPr lang="it-IT" sz="42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it-IT" dirty="0" smtClean="0"/>
              <a:t>Lotta contro la gravità, ci situa nello spazio-tempo, permette l’equilibrio.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endParaRPr lang="it-IT" dirty="0" smtClean="0"/>
          </a:p>
          <a:p>
            <a:pPr>
              <a:buNone/>
            </a:pPr>
            <a:endParaRPr lang="it-IT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it-IT" dirty="0" smtClean="0">
                <a:solidFill>
                  <a:srgbClr val="0000FF"/>
                </a:solidFill>
              </a:rPr>
              <a:t>Alterazione dei recettori</a:t>
            </a:r>
            <a:r>
              <a:rPr lang="it-IT" dirty="0" smtClean="0"/>
              <a:t>                compensi</a:t>
            </a:r>
          </a:p>
          <a:p>
            <a:pPr algn="r">
              <a:buNone/>
            </a:pPr>
            <a:endParaRPr lang="it-IT" dirty="0" smtClean="0"/>
          </a:p>
          <a:p>
            <a:pPr algn="r">
              <a:buNone/>
            </a:pPr>
            <a:r>
              <a:rPr lang="it-IT" dirty="0" smtClean="0"/>
              <a:t>manifestazioni cliniche</a:t>
            </a:r>
          </a:p>
          <a:p>
            <a:pPr algn="r">
              <a:buNone/>
            </a:pPr>
            <a:r>
              <a:rPr lang="it-IT" dirty="0" smtClean="0"/>
              <a:t>                                           </a:t>
            </a:r>
          </a:p>
          <a:p>
            <a:pPr>
              <a:buNone/>
            </a:pP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5" name="Freccia a destra 4"/>
          <p:cNvSpPr/>
          <p:nvPr/>
        </p:nvSpPr>
        <p:spPr>
          <a:xfrm>
            <a:off x="4500562" y="4714884"/>
            <a:ext cx="785818" cy="35719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in giù 6"/>
          <p:cNvSpPr/>
          <p:nvPr/>
        </p:nvSpPr>
        <p:spPr>
          <a:xfrm>
            <a:off x="6286512" y="5143512"/>
            <a:ext cx="357190" cy="57150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Telaio 7"/>
          <p:cNvSpPr/>
          <p:nvPr/>
        </p:nvSpPr>
        <p:spPr>
          <a:xfrm>
            <a:off x="1357290" y="2571744"/>
            <a:ext cx="4000528" cy="2000264"/>
          </a:xfrm>
          <a:prstGeom prst="bevel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it-IT" sz="2800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it-IT" sz="2800" b="1" dirty="0" smtClean="0">
                <a:solidFill>
                  <a:srgbClr val="0000FF"/>
                </a:solidFill>
              </a:rPr>
              <a:t>PIEDE:</a:t>
            </a:r>
          </a:p>
          <a:p>
            <a:pPr>
              <a:buFont typeface="Arial" pitchFamily="34" charset="0"/>
              <a:buChar char="•"/>
            </a:pPr>
            <a:r>
              <a:rPr lang="it-IT" sz="2800" b="1" dirty="0" smtClean="0">
                <a:solidFill>
                  <a:srgbClr val="FF0000"/>
                </a:solidFill>
              </a:rPr>
              <a:t>Recettori sensoriali</a:t>
            </a:r>
          </a:p>
          <a:p>
            <a:pPr>
              <a:buFont typeface="Arial" pitchFamily="34" charset="0"/>
              <a:buChar char="•"/>
            </a:pPr>
            <a:r>
              <a:rPr lang="it-IT" sz="2800" b="1" dirty="0" smtClean="0">
                <a:solidFill>
                  <a:srgbClr val="FF0000"/>
                </a:solidFill>
              </a:rPr>
              <a:t>propriocettori</a:t>
            </a:r>
          </a:p>
          <a:p>
            <a:pPr>
              <a:buNone/>
            </a:pPr>
            <a:endParaRPr lang="it-IT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it-IT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ALTERAZIONE DELL’APPOGGIO PLANTARE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it-IT" sz="4300" b="1" dirty="0" smtClean="0">
                <a:solidFill>
                  <a:srgbClr val="0000FF"/>
                </a:solidFill>
              </a:rPr>
              <a:t>Sindrome da deficit posturale: </a:t>
            </a:r>
            <a:endParaRPr lang="it-IT" sz="4300" b="1" dirty="0" smtClean="0"/>
          </a:p>
          <a:p>
            <a:r>
              <a:rPr lang="it-IT" sz="4300" dirty="0" smtClean="0"/>
              <a:t>ascendente;</a:t>
            </a:r>
          </a:p>
          <a:p>
            <a:r>
              <a:rPr lang="it-IT" sz="4300" dirty="0" smtClean="0"/>
              <a:t>disfunzione meccanocettori del piede.</a:t>
            </a:r>
          </a:p>
          <a:p>
            <a:endParaRPr lang="it-IT" dirty="0" smtClean="0"/>
          </a:p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r>
              <a:rPr lang="it-IT" dirty="0" smtClean="0">
                <a:solidFill>
                  <a:srgbClr val="0000FF"/>
                </a:solidFill>
              </a:rPr>
              <a:t>                                            </a:t>
            </a:r>
            <a:r>
              <a:rPr lang="it-IT" b="1" dirty="0" smtClean="0">
                <a:solidFill>
                  <a:srgbClr val="0000FF"/>
                </a:solidFill>
              </a:rPr>
              <a:t> </a:t>
            </a:r>
            <a:r>
              <a:rPr lang="it-IT" sz="4100" b="1" dirty="0" smtClean="0">
                <a:solidFill>
                  <a:srgbClr val="0000FF"/>
                </a:solidFill>
              </a:rPr>
              <a:t>congenite</a:t>
            </a:r>
          </a:p>
          <a:p>
            <a:pPr>
              <a:buNone/>
            </a:pPr>
            <a:r>
              <a:rPr lang="it-IT" dirty="0" smtClean="0"/>
              <a:t>                  </a:t>
            </a:r>
            <a:r>
              <a:rPr lang="it-IT" sz="4100" dirty="0" smtClean="0"/>
              <a:t> </a:t>
            </a:r>
            <a:r>
              <a:rPr lang="it-IT" sz="5100" b="1" dirty="0" smtClean="0"/>
              <a:t>Alterazioni</a:t>
            </a:r>
          </a:p>
          <a:p>
            <a:pPr algn="ctr">
              <a:buNone/>
            </a:pPr>
            <a:r>
              <a:rPr lang="it-IT" dirty="0" smtClean="0">
                <a:solidFill>
                  <a:srgbClr val="0000FF"/>
                </a:solidFill>
              </a:rPr>
              <a:t>                                            </a:t>
            </a:r>
            <a:r>
              <a:rPr lang="it-IT" sz="4100" dirty="0" smtClean="0">
                <a:solidFill>
                  <a:srgbClr val="0000FF"/>
                </a:solidFill>
              </a:rPr>
              <a:t> </a:t>
            </a:r>
            <a:r>
              <a:rPr lang="it-IT" sz="4100" b="1" dirty="0" smtClean="0">
                <a:solidFill>
                  <a:srgbClr val="0000FF"/>
                </a:solidFill>
              </a:rPr>
              <a:t>causative</a:t>
            </a:r>
            <a:endParaRPr lang="it-IT" sz="4100" b="1" dirty="0">
              <a:solidFill>
                <a:srgbClr val="0000FF"/>
              </a:solidFill>
            </a:endParaRPr>
          </a:p>
        </p:txBody>
      </p:sp>
      <p:sp>
        <p:nvSpPr>
          <p:cNvPr id="4" name="Freccia angolare bidirezionale 3"/>
          <p:cNvSpPr/>
          <p:nvPr/>
        </p:nvSpPr>
        <p:spPr>
          <a:xfrm rot="8280000">
            <a:off x="4527983" y="4733803"/>
            <a:ext cx="796330" cy="814697"/>
          </a:xfrm>
          <a:prstGeom prst="leftUpArrow">
            <a:avLst>
              <a:gd name="adj1" fmla="val 16584"/>
              <a:gd name="adj2" fmla="val 23621"/>
              <a:gd name="adj3" fmla="val 2500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/>
          <p:cNvSpPr/>
          <p:nvPr/>
        </p:nvSpPr>
        <p:spPr>
          <a:xfrm>
            <a:off x="1571604" y="4500570"/>
            <a:ext cx="2143140" cy="150019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/>
          <p:cNvSpPr/>
          <p:nvPr/>
        </p:nvSpPr>
        <p:spPr>
          <a:xfrm>
            <a:off x="1214414" y="4000504"/>
            <a:ext cx="3143272" cy="1928826"/>
          </a:xfrm>
          <a:prstGeom prst="ellipse">
            <a:avLst/>
          </a:prstGeom>
          <a:noFill/>
          <a:ln>
            <a:solidFill>
              <a:srgbClr val="00CC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ARCHI DEL PIEDE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4" name="Segnaposto contenuto 3" descr="C:\Users\Stefania\Desktop\immagini tesi\Piede-Intero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4071966" cy="367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arrotondato 4"/>
          <p:cNvSpPr/>
          <p:nvPr/>
        </p:nvSpPr>
        <p:spPr>
          <a:xfrm>
            <a:off x="4786314" y="1428736"/>
            <a:ext cx="4143404" cy="5000660"/>
          </a:xfrm>
          <a:prstGeom prst="roundRect">
            <a:avLst/>
          </a:prstGeom>
          <a:solidFill>
            <a:srgbClr val="66FF99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Courier New" pitchFamily="49" charset="0"/>
              <a:buChar char="o"/>
            </a:pPr>
            <a:r>
              <a:rPr lang="it-IT" sz="2800" b="1" dirty="0" smtClean="0">
                <a:solidFill>
                  <a:schemeClr val="tx1"/>
                </a:solidFill>
              </a:rPr>
              <a:t> </a:t>
            </a:r>
            <a:r>
              <a:rPr lang="it-IT" sz="2800" b="1" dirty="0" smtClean="0">
                <a:solidFill>
                  <a:srgbClr val="FF3300"/>
                </a:solidFill>
              </a:rPr>
              <a:t>ARCO PLANTARE MEDIALE </a:t>
            </a:r>
            <a:r>
              <a:rPr lang="it-IT" sz="2800" b="1" i="1" dirty="0" smtClean="0">
                <a:solidFill>
                  <a:schemeClr val="tx1"/>
                </a:solidFill>
              </a:rPr>
              <a:t>(arco interno)</a:t>
            </a:r>
          </a:p>
          <a:p>
            <a:pPr>
              <a:buFont typeface="Courier New" pitchFamily="49" charset="0"/>
              <a:buChar char="o"/>
            </a:pPr>
            <a:endParaRPr lang="it-IT" sz="2800" b="1" dirty="0" smtClean="0">
              <a:solidFill>
                <a:schemeClr val="tx1"/>
              </a:solidFill>
            </a:endParaRPr>
          </a:p>
          <a:p>
            <a:pPr>
              <a:buFont typeface="Courier New" pitchFamily="49" charset="0"/>
              <a:buChar char="o"/>
            </a:pPr>
            <a:r>
              <a:rPr lang="it-IT" sz="2800" b="1" dirty="0" smtClean="0">
                <a:solidFill>
                  <a:schemeClr val="tx1"/>
                </a:solidFill>
              </a:rPr>
              <a:t> </a:t>
            </a:r>
            <a:r>
              <a:rPr lang="it-IT" sz="2800" b="1" dirty="0" smtClean="0">
                <a:solidFill>
                  <a:srgbClr val="FF3300"/>
                </a:solidFill>
              </a:rPr>
              <a:t>ARCO PLANTARE LATERALE</a:t>
            </a:r>
            <a:r>
              <a:rPr lang="it-IT" sz="2800" b="1" dirty="0" smtClean="0">
                <a:solidFill>
                  <a:schemeClr val="tx1"/>
                </a:solidFill>
              </a:rPr>
              <a:t> </a:t>
            </a:r>
            <a:r>
              <a:rPr lang="it-IT" sz="2800" b="1" i="1" dirty="0" smtClean="0">
                <a:solidFill>
                  <a:schemeClr val="tx1"/>
                </a:solidFill>
              </a:rPr>
              <a:t>(arco esterno)</a:t>
            </a:r>
          </a:p>
          <a:p>
            <a:endParaRPr lang="it-IT" sz="2800" b="1" dirty="0" smtClean="0">
              <a:solidFill>
                <a:schemeClr val="tx1"/>
              </a:solidFill>
            </a:endParaRPr>
          </a:p>
          <a:p>
            <a:pPr>
              <a:buFont typeface="Courier New" pitchFamily="49" charset="0"/>
              <a:buChar char="o"/>
            </a:pPr>
            <a:r>
              <a:rPr lang="it-IT" sz="2800" b="1" dirty="0" smtClean="0">
                <a:solidFill>
                  <a:schemeClr val="tx1"/>
                </a:solidFill>
              </a:rPr>
              <a:t> </a:t>
            </a:r>
            <a:r>
              <a:rPr lang="it-IT" sz="2800" b="1" dirty="0" smtClean="0">
                <a:solidFill>
                  <a:srgbClr val="FF3300"/>
                </a:solidFill>
              </a:rPr>
              <a:t>ARCO PLANTARE TRASVERSO</a:t>
            </a:r>
            <a:r>
              <a:rPr lang="it-IT" sz="2800" b="1" dirty="0" smtClean="0">
                <a:solidFill>
                  <a:schemeClr val="tx1"/>
                </a:solidFill>
              </a:rPr>
              <a:t> </a:t>
            </a:r>
            <a:r>
              <a:rPr lang="it-IT" sz="2800" b="1" i="1" dirty="0" smtClean="0">
                <a:solidFill>
                  <a:schemeClr val="tx1"/>
                </a:solidFill>
              </a:rPr>
              <a:t>(arco anteriore)</a:t>
            </a:r>
            <a:endParaRPr lang="it-IT" sz="28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QUADRO PATOLOGICO DEL PIEDE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b="1" dirty="0" smtClean="0">
                <a:solidFill>
                  <a:srgbClr val="0000FF"/>
                </a:solidFill>
              </a:rPr>
              <a:t>PIEDE PIATTO: </a:t>
            </a:r>
            <a:r>
              <a:rPr lang="it-IT" dirty="0" smtClean="0"/>
              <a:t>progressivo appiattimento della volta plantare</a:t>
            </a:r>
          </a:p>
          <a:p>
            <a:endParaRPr lang="it-IT" dirty="0" smtClean="0"/>
          </a:p>
          <a:p>
            <a:pPr>
              <a:buNone/>
            </a:pPr>
            <a:r>
              <a:rPr lang="it-IT" sz="2800" dirty="0" smtClean="0"/>
              <a:t>superficie plantare del piede che poggia al suolo aumenta oltre la norma.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</p:txBody>
      </p:sp>
      <p:sp>
        <p:nvSpPr>
          <p:cNvPr id="4" name="Freccia curva 3"/>
          <p:cNvSpPr/>
          <p:nvPr/>
        </p:nvSpPr>
        <p:spPr>
          <a:xfrm rot="5400000">
            <a:off x="3456424" y="2329998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5" name="Immagine 4" descr="C:\Users\Stefania\Desktop\tesi laurea magistrale\immagini tesi\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214818"/>
            <a:ext cx="535785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PIEDE PIATTO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</p:txBody>
      </p:sp>
      <p:sp>
        <p:nvSpPr>
          <p:cNvPr id="9" name="Rettangolo arrotondato 8"/>
          <p:cNvSpPr/>
          <p:nvPr/>
        </p:nvSpPr>
        <p:spPr>
          <a:xfrm>
            <a:off x="571472" y="1285860"/>
            <a:ext cx="3929090" cy="785818"/>
          </a:xfrm>
          <a:prstGeom prst="roundRect">
            <a:avLst/>
          </a:prstGeom>
          <a:solidFill>
            <a:srgbClr val="99FF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Congenito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10" name="Rettangolo arrotondato 9"/>
          <p:cNvSpPr/>
          <p:nvPr/>
        </p:nvSpPr>
        <p:spPr>
          <a:xfrm>
            <a:off x="4500562" y="2285992"/>
            <a:ext cx="3786214" cy="857256"/>
          </a:xfrm>
          <a:prstGeom prst="roundRect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Causativo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11" name="Rettangolo arrotondato 10"/>
          <p:cNvSpPr/>
          <p:nvPr/>
        </p:nvSpPr>
        <p:spPr>
          <a:xfrm>
            <a:off x="500034" y="3429000"/>
            <a:ext cx="4429156" cy="857256"/>
          </a:xfrm>
          <a:prstGeom prst="roundRect">
            <a:avLst/>
          </a:prstGeom>
          <a:solidFill>
            <a:srgbClr val="99FF99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Disfunzioni dell’organismo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12" name="Rettangolo arrotondato 11"/>
          <p:cNvSpPr/>
          <p:nvPr/>
        </p:nvSpPr>
        <p:spPr>
          <a:xfrm>
            <a:off x="4286248" y="5072074"/>
            <a:ext cx="4286280" cy="857256"/>
          </a:xfrm>
          <a:prstGeom prst="roundRect">
            <a:avLst/>
          </a:prstGeom>
          <a:solidFill>
            <a:srgbClr val="FF66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Piede fissato</a:t>
            </a:r>
            <a:endParaRPr lang="it-IT" sz="2800" b="1" dirty="0">
              <a:solidFill>
                <a:schemeClr val="tx1"/>
              </a:solidFill>
            </a:endParaRPr>
          </a:p>
        </p:txBody>
      </p:sp>
      <p:cxnSp>
        <p:nvCxnSpPr>
          <p:cNvPr id="15" name="Connettore 2 14"/>
          <p:cNvCxnSpPr/>
          <p:nvPr/>
        </p:nvCxnSpPr>
        <p:spPr>
          <a:xfrm>
            <a:off x="5214942" y="3929066"/>
            <a:ext cx="1285884" cy="1000132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GRADI </a:t>
            </a:r>
            <a:r>
              <a:rPr lang="it-IT" b="1" dirty="0" err="1" smtClean="0">
                <a:solidFill>
                  <a:srgbClr val="FF0000"/>
                </a:solidFill>
              </a:rPr>
              <a:t>DI</a:t>
            </a:r>
            <a:r>
              <a:rPr lang="it-IT" b="1" dirty="0" smtClean="0">
                <a:solidFill>
                  <a:srgbClr val="FF0000"/>
                </a:solidFill>
              </a:rPr>
              <a:t> PIEDE PIATTO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Stefania\Desktop\tesi laurea magistrale\immagini tesi\usate\esame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1966" y="1428736"/>
            <a:ext cx="4477752" cy="4786346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357158" y="1428736"/>
            <a:ext cx="3857652" cy="514353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it-IT" sz="3600" b="1" dirty="0" smtClean="0">
                <a:solidFill>
                  <a:srgbClr val="0000FF"/>
                </a:solidFill>
              </a:rPr>
              <a:t>Primo</a:t>
            </a:r>
            <a:r>
              <a:rPr lang="it-IT" sz="3600" dirty="0" smtClean="0">
                <a:solidFill>
                  <a:schemeClr val="tx1"/>
                </a:solidFill>
              </a:rPr>
              <a:t> grado</a:t>
            </a:r>
          </a:p>
          <a:p>
            <a:pPr>
              <a:buFont typeface="Arial" pitchFamily="34" charset="0"/>
              <a:buChar char="•"/>
            </a:pPr>
            <a:endParaRPr lang="it-IT" sz="36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it-IT" sz="3600" b="1" dirty="0" smtClean="0">
                <a:solidFill>
                  <a:srgbClr val="0000FF"/>
                </a:solidFill>
              </a:rPr>
              <a:t>Secondo</a:t>
            </a:r>
            <a:r>
              <a:rPr lang="it-IT" sz="3600" dirty="0" smtClean="0">
                <a:solidFill>
                  <a:schemeClr val="tx1"/>
                </a:solidFill>
              </a:rPr>
              <a:t> grado</a:t>
            </a:r>
          </a:p>
          <a:p>
            <a:pPr>
              <a:buFont typeface="Arial" pitchFamily="34" charset="0"/>
              <a:buChar char="•"/>
            </a:pPr>
            <a:endParaRPr lang="it-IT" sz="36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it-IT" sz="3600" b="1" dirty="0" smtClean="0">
                <a:solidFill>
                  <a:srgbClr val="0000FF"/>
                </a:solidFill>
              </a:rPr>
              <a:t>Terzo</a:t>
            </a:r>
            <a:r>
              <a:rPr lang="it-IT" sz="3600" dirty="0" smtClean="0">
                <a:solidFill>
                  <a:schemeClr val="tx1"/>
                </a:solidFill>
              </a:rPr>
              <a:t> grado</a:t>
            </a:r>
          </a:p>
          <a:p>
            <a:pPr>
              <a:buFont typeface="Arial" pitchFamily="34" charset="0"/>
              <a:buChar char="•"/>
            </a:pPr>
            <a:endParaRPr lang="it-IT" sz="36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it-IT" sz="3600" b="1" dirty="0" smtClean="0">
                <a:solidFill>
                  <a:srgbClr val="0000FF"/>
                </a:solidFill>
              </a:rPr>
              <a:t>Quarto</a:t>
            </a:r>
            <a:r>
              <a:rPr lang="it-IT" sz="3600" dirty="0" smtClean="0">
                <a:solidFill>
                  <a:schemeClr val="tx1"/>
                </a:solidFill>
              </a:rPr>
              <a:t> grado</a:t>
            </a:r>
            <a:endParaRPr lang="it-IT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PODOSCANALYZER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4" name="Segnaposto contenuto 3" descr="DSCF10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20200" y="1285860"/>
            <a:ext cx="4092274" cy="528641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it-IT" sz="4000" b="1" dirty="0" smtClean="0">
                <a:solidFill>
                  <a:srgbClr val="FF0000"/>
                </a:solidFill>
              </a:rPr>
              <a:t>ESAME BAROPODOMETRICO</a:t>
            </a:r>
            <a:endParaRPr lang="it-IT" sz="40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rgbClr val="0000FF"/>
                </a:solidFill>
              </a:rPr>
              <a:t>ANALISI STATICA</a:t>
            </a:r>
          </a:p>
          <a:p>
            <a:endParaRPr lang="it-IT" sz="2800" b="1" dirty="0">
              <a:solidFill>
                <a:srgbClr val="0000FF"/>
              </a:solidFill>
            </a:endParaRPr>
          </a:p>
        </p:txBody>
      </p:sp>
      <p:pic>
        <p:nvPicPr>
          <p:cNvPr id="4" name="Immagine 3" descr="DSCF10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214554"/>
            <a:ext cx="3772557" cy="4500594"/>
          </a:xfrm>
          <a:prstGeom prst="rect">
            <a:avLst/>
          </a:prstGeom>
        </p:spPr>
      </p:pic>
      <p:pic>
        <p:nvPicPr>
          <p:cNvPr id="5" name="Immagine 4" descr="static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998998"/>
            <a:ext cx="3500462" cy="468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</TotalTime>
  <Words>243</Words>
  <Application>Microsoft Office PowerPoint</Application>
  <PresentationFormat>Presentazione su schermo (4:3)</PresentationFormat>
  <Paragraphs>98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18" baseType="lpstr">
      <vt:lpstr>Tema di Office</vt:lpstr>
      <vt:lpstr>UNIVERSITÀ DEGLI STUDI DI CATANIA Facoltà di Medicina e Chirurgia e Scienze della Formazione Corso di laurea in Scienze e tecniche delle attività motorie preventive e adattate</vt:lpstr>
      <vt:lpstr>STP</vt:lpstr>
      <vt:lpstr>ALTERAZIONE DELL’APPOGGIO PLANTARE</vt:lpstr>
      <vt:lpstr>ARCHI DEL PIEDE</vt:lpstr>
      <vt:lpstr>QUADRO PATOLOGICO DEL PIEDE</vt:lpstr>
      <vt:lpstr>PIEDE PIATTO</vt:lpstr>
      <vt:lpstr>GRADI DI PIEDE PIATTO</vt:lpstr>
      <vt:lpstr>PODOSCANALYZER</vt:lpstr>
      <vt:lpstr>ESAME BAROPODOMETRICO</vt:lpstr>
      <vt:lpstr> ANALISI DINAMICA</vt:lpstr>
      <vt:lpstr>Diapositiva 11</vt:lpstr>
      <vt:lpstr>CHINESITERAPIA</vt:lpstr>
      <vt:lpstr>Diapositiva 13</vt:lpstr>
      <vt:lpstr>TRATTAMENTO CHINESITERAPICO </vt:lpstr>
      <vt:lpstr>Diapositiva 15</vt:lpstr>
      <vt:lpstr>CONCLUSIONE</vt:lpstr>
      <vt:lpstr>Diapositiva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Stefania</dc:creator>
  <cp:lastModifiedBy>*</cp:lastModifiedBy>
  <cp:revision>84</cp:revision>
  <dcterms:created xsi:type="dcterms:W3CDTF">2012-05-15T20:55:50Z</dcterms:created>
  <dcterms:modified xsi:type="dcterms:W3CDTF">2015-04-24T16:24:43Z</dcterms:modified>
</cp:coreProperties>
</file>