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Default Extension="wdp" ContentType="image/vnd.ms-photo"/>
  <Override PartName="/ppt/charts/colors1.xml" ContentType="application/vnd.ms-office.chartcolorstyle+xml"/>
  <Override PartName="/ppt/slideLayouts/slideLayout10.xml" ContentType="application/vnd.openxmlformats-officedocument.presentationml.slideLayout+xml"/>
  <Default Extension="tiff" ContentType="image/tiff"/>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charts/style1.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5" r:id="rId1"/>
  </p:sldMasterIdLst>
  <p:sldIdLst>
    <p:sldId id="256"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756"/>
    <p:restoredTop sz="94629"/>
  </p:normalViewPr>
  <p:slideViewPr>
    <p:cSldViewPr snapToGrid="0" snapToObjects="1">
      <p:cViewPr>
        <p:scale>
          <a:sx n="104" d="100"/>
          <a:sy n="104" d="100"/>
        </p:scale>
        <p:origin x="658" y="99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Foglio_di_lavoro_di_Microsoft_Office_Excel1.xlsx"/></Relationships>
</file>

<file path=ppt/charts/chart1.xml><?xml version="1.0" encoding="utf-8"?>
<c:chartSpace xmlns:c="http://schemas.openxmlformats.org/drawingml/2006/chart" xmlns:a="http://schemas.openxmlformats.org/drawingml/2006/main" xmlns:r="http://schemas.openxmlformats.org/officeDocument/2006/relationships">
  <c:lang val="it-IT"/>
  <c:chart>
    <c:autoTitleDeleted val="1"/>
    <c:plotArea>
      <c:layout/>
      <c:barChart>
        <c:barDir val="col"/>
        <c:grouping val="percentStacked"/>
        <c:ser>
          <c:idx val="0"/>
          <c:order val="0"/>
          <c:tx>
            <c:strRef>
              <c:f>Foglio1!$D$1</c:f>
              <c:strCache>
                <c:ptCount val="1"/>
                <c:pt idx="0">
                  <c:v>Consolidazione parziale</c:v>
                </c:pt>
              </c:strCache>
            </c:strRef>
          </c:tx>
          <c:spPr>
            <a:solidFill>
              <a:schemeClr val="accent1"/>
            </a:solidFill>
            <a:ln>
              <a:noFill/>
            </a:ln>
            <a:effectLst/>
          </c:spPr>
          <c:cat>
            <c:strRef>
              <c:f>Foglio1!$A$2:$A$5</c:f>
              <c:strCache>
                <c:ptCount val="4"/>
                <c:pt idx="0">
                  <c:v>Clavicola</c:v>
                </c:pt>
                <c:pt idx="1">
                  <c:v>Tibia</c:v>
                </c:pt>
                <c:pt idx="2">
                  <c:v>Omero</c:v>
                </c:pt>
                <c:pt idx="3">
                  <c:v>Scafoide carpale</c:v>
                </c:pt>
              </c:strCache>
            </c:strRef>
          </c:cat>
          <c:val>
            <c:numRef>
              <c:f>Foglio1!$D$2:$D$5</c:f>
              <c:numCache>
                <c:formatCode>General</c:formatCode>
                <c:ptCount val="4"/>
                <c:pt idx="1">
                  <c:v>1.9</c:v>
                </c:pt>
                <c:pt idx="2">
                  <c:v>2.9</c:v>
                </c:pt>
                <c:pt idx="3">
                  <c:v>2.9</c:v>
                </c:pt>
              </c:numCache>
            </c:numRef>
          </c:val>
        </c:ser>
        <c:ser>
          <c:idx val="1"/>
          <c:order val="1"/>
          <c:tx>
            <c:strRef>
              <c:f>Foglio1!$C$1</c:f>
              <c:strCache>
                <c:ptCount val="1"/>
                <c:pt idx="0">
                  <c:v>Assenza di consolidazione</c:v>
                </c:pt>
              </c:strCache>
            </c:strRef>
          </c:tx>
          <c:spPr>
            <a:solidFill>
              <a:schemeClr val="accent2"/>
            </a:solidFill>
            <a:ln>
              <a:noFill/>
            </a:ln>
            <a:effectLst/>
          </c:spPr>
          <c:cat>
            <c:strRef>
              <c:f>Foglio1!$A$2:$A$5</c:f>
              <c:strCache>
                <c:ptCount val="4"/>
                <c:pt idx="0">
                  <c:v>Clavicola</c:v>
                </c:pt>
                <c:pt idx="1">
                  <c:v>Tibia</c:v>
                </c:pt>
                <c:pt idx="2">
                  <c:v>Omero</c:v>
                </c:pt>
                <c:pt idx="3">
                  <c:v>Scafoide carpale</c:v>
                </c:pt>
              </c:strCache>
            </c:strRef>
          </c:cat>
          <c:val>
            <c:numRef>
              <c:f>Foglio1!$C$2:$C$5</c:f>
              <c:numCache>
                <c:formatCode>General</c:formatCode>
                <c:ptCount val="4"/>
                <c:pt idx="1">
                  <c:v>1.9</c:v>
                </c:pt>
                <c:pt idx="2">
                  <c:v>4.5</c:v>
                </c:pt>
                <c:pt idx="3">
                  <c:v>1.7000000000000002</c:v>
                </c:pt>
              </c:numCache>
            </c:numRef>
          </c:val>
        </c:ser>
        <c:ser>
          <c:idx val="2"/>
          <c:order val="2"/>
          <c:tx>
            <c:strRef>
              <c:f>Foglio1!$B$1</c:f>
              <c:strCache>
                <c:ptCount val="1"/>
                <c:pt idx="0">
                  <c:v>Consolidazione</c:v>
                </c:pt>
              </c:strCache>
            </c:strRef>
          </c:tx>
          <c:spPr>
            <a:solidFill>
              <a:schemeClr val="accent3"/>
            </a:solidFill>
            <a:ln>
              <a:noFill/>
            </a:ln>
            <a:effectLst/>
          </c:spPr>
          <c:cat>
            <c:strRef>
              <c:f>Foglio1!$A$2:$A$5</c:f>
              <c:strCache>
                <c:ptCount val="4"/>
                <c:pt idx="0">
                  <c:v>Clavicola</c:v>
                </c:pt>
                <c:pt idx="1">
                  <c:v>Tibia</c:v>
                </c:pt>
                <c:pt idx="2">
                  <c:v>Omero</c:v>
                </c:pt>
                <c:pt idx="3">
                  <c:v>Scafoide carpale</c:v>
                </c:pt>
              </c:strCache>
            </c:strRef>
          </c:cat>
          <c:val>
            <c:numRef>
              <c:f>Foglio1!$B$2:$B$5</c:f>
              <c:numCache>
                <c:formatCode>General</c:formatCode>
                <c:ptCount val="4"/>
                <c:pt idx="0">
                  <c:v>10</c:v>
                </c:pt>
                <c:pt idx="1">
                  <c:v>7.6</c:v>
                </c:pt>
                <c:pt idx="2">
                  <c:v>2.5</c:v>
                </c:pt>
                <c:pt idx="3">
                  <c:v>5.2</c:v>
                </c:pt>
              </c:numCache>
            </c:numRef>
          </c:val>
        </c:ser>
        <c:dLbls/>
        <c:overlap val="100"/>
        <c:axId val="127749504"/>
        <c:axId val="127767680"/>
      </c:barChart>
      <c:catAx>
        <c:axId val="127749504"/>
        <c:scaling>
          <c:orientation val="minMax"/>
        </c:scaling>
        <c:axPos val="b"/>
        <c:numFmt formatCode="General" sourceLinked="1"/>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it-IT"/>
          </a:p>
        </c:txPr>
        <c:crossAx val="127767680"/>
        <c:crosses val="autoZero"/>
        <c:auto val="1"/>
        <c:lblAlgn val="ctr"/>
        <c:lblOffset val="100"/>
      </c:catAx>
      <c:valAx>
        <c:axId val="127767680"/>
        <c:scaling>
          <c:orientation val="minMax"/>
        </c:scaling>
        <c:axPos val="l"/>
        <c:majorGridlines>
          <c:spPr>
            <a:ln w="9525" cap="flat" cmpd="sng" algn="ctr">
              <a:solidFill>
                <a:schemeClr val="tx1">
                  <a:lumMod val="15000"/>
                  <a:lumOff val="85000"/>
                </a:schemeClr>
              </a:solidFill>
              <a:round/>
            </a:ln>
            <a:effectLst/>
          </c:spPr>
        </c:majorGridlines>
        <c:numFmt formatCode="0%" sourceLinked="1"/>
        <c:maj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it-IT"/>
          </a:p>
        </c:txPr>
        <c:crossAx val="127749504"/>
        <c:crosses val="autoZero"/>
        <c:crossBetween val="between"/>
      </c:valAx>
      <c:spPr>
        <a:noFill/>
        <a:ln>
          <a:noFill/>
        </a:ln>
        <a:effectLst/>
      </c:spPr>
    </c:plotArea>
    <c:legend>
      <c:legendPos val="b"/>
      <c:layout>
        <c:manualLayout>
          <c:xMode val="edge"/>
          <c:yMode val="edge"/>
          <c:x val="0.18001433988594207"/>
          <c:y val="0.850596156657213"/>
          <c:w val="0.73727082857221304"/>
          <c:h val="0.14940380200818401"/>
        </c:manualLayout>
      </c:layout>
      <c:spPr>
        <a:noFill/>
        <a:ln>
          <a:noFill/>
        </a:ln>
        <a:effectLst/>
      </c:spPr>
      <c:txPr>
        <a:bodyPr rot="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it-IT"/>
        </a:p>
      </c:txPr>
    </c:legend>
    <c:plotVisOnly val="1"/>
    <c:dispBlanksAs val="gap"/>
  </c:chart>
  <c:spPr>
    <a:noFill/>
    <a:ln>
      <a:noFill/>
    </a:ln>
    <a:effectLst/>
  </c:spPr>
  <c:txPr>
    <a:bodyPr/>
    <a:lstStyle/>
    <a:p>
      <a:pPr>
        <a:defRPr/>
      </a:pPr>
      <a:endParaRPr lang="it-IT"/>
    </a:p>
  </c:txPr>
  <c:externalData r:id="rId1"/>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4464028"/>
            <a:ext cx="9144000" cy="1641490"/>
          </a:xfrm>
        </p:spPr>
        <p:txBody>
          <a:bodyPr wrap="none" anchor="t">
            <a:normAutofit/>
          </a:bodyPr>
          <a:lstStyle>
            <a:lvl1pPr algn="r">
              <a:defRPr sz="9600" b="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GB" smtClean="0"/>
              <a:t>Fare clic per modificare stile</a:t>
            </a:r>
            <a:endParaRPr lang="en-US" dirty="0"/>
          </a:p>
        </p:txBody>
      </p:sp>
      <p:sp>
        <p:nvSpPr>
          <p:cNvPr id="3" name="Subtitle 2"/>
          <p:cNvSpPr>
            <a:spLocks noGrp="1"/>
          </p:cNvSpPr>
          <p:nvPr>
            <p:ph type="subTitle" idx="1"/>
          </p:nvPr>
        </p:nvSpPr>
        <p:spPr>
          <a:xfrm>
            <a:off x="2209799" y="3694375"/>
            <a:ext cx="9144000" cy="754025"/>
          </a:xfrm>
        </p:spPr>
        <p:txBody>
          <a:bodyPr anchor="b">
            <a:normAutofit/>
          </a:bodyPr>
          <a:lstStyle>
            <a:lvl1pPr marL="0" indent="0" algn="r">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smtClean="0"/>
              <a:t>Fare clic per modificare lo stile del sottotitolo dello schema</a:t>
            </a:r>
            <a:endParaRPr lang="en-US" dirty="0"/>
          </a:p>
        </p:txBody>
      </p:sp>
      <p:sp>
        <p:nvSpPr>
          <p:cNvPr id="7" name="Date Placeholder 6"/>
          <p:cNvSpPr>
            <a:spLocks noGrp="1"/>
          </p:cNvSpPr>
          <p:nvPr>
            <p:ph type="dt" sz="half" idx="10"/>
          </p:nvPr>
        </p:nvSpPr>
        <p:spPr/>
        <p:txBody>
          <a:bodyPr/>
          <a:lstStyle/>
          <a:p>
            <a:fld id="{4AAD347D-5ACD-4C99-B74B-A9C85AD731AF}" type="datetimeFigureOut">
              <a:rPr lang="en-US" smtClean="0"/>
              <a:pPr/>
              <a:t>3/31/2016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smtClean="0"/>
              <a:pPr/>
              <a:t>‹N›</a:t>
            </a:fld>
            <a:endParaRPr lang="en-US" dirty="0"/>
          </a:p>
        </p:txBody>
      </p:sp>
    </p:spTree>
    <p:extLst>
      <p:ext uri="{BB962C8B-B14F-4D97-AF65-F5344CB8AC3E}">
        <p14:creationId xmlns:p14="http://schemas.microsoft.com/office/powerpoint/2010/main" xmlns="" val="14314193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magine panoramica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839788" y="4367160"/>
            <a:ext cx="10515600" cy="819355"/>
          </a:xfrm>
        </p:spPr>
        <p:txBody>
          <a:bodyPr anchor="b"/>
          <a:lstStyle>
            <a:lvl1pPr>
              <a:defRPr sz="3200"/>
            </a:lvl1pPr>
          </a:lstStyle>
          <a:p>
            <a:r>
              <a:rPr lang="en-GB" smtClean="0"/>
              <a:t>Fare clic per modificare stile</a:t>
            </a:r>
            <a:endParaRPr lang="en-US" dirty="0"/>
          </a:p>
        </p:txBody>
      </p:sp>
      <p:sp>
        <p:nvSpPr>
          <p:cNvPr id="3" name="Picture Placeholder 2"/>
          <p:cNvSpPr>
            <a:spLocks noGrp="1" noChangeAspect="1"/>
          </p:cNvSpPr>
          <p:nvPr>
            <p:ph type="pic" idx="1"/>
          </p:nvPr>
        </p:nvSpPr>
        <p:spPr>
          <a:xfrm>
            <a:off x="839788" y="987425"/>
            <a:ext cx="10515600" cy="337973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smtClean="0"/>
              <a:t>Trascinare l'immagine su un segnaposto o fare clic sull'icona per aggiungerla</a:t>
            </a:r>
            <a:endParaRPr lang="en-US" dirty="0"/>
          </a:p>
        </p:txBody>
      </p:sp>
      <p:sp>
        <p:nvSpPr>
          <p:cNvPr id="4" name="Text Placeholder 3"/>
          <p:cNvSpPr>
            <a:spLocks noGrp="1"/>
          </p:cNvSpPr>
          <p:nvPr>
            <p:ph type="body" sz="half" idx="2"/>
          </p:nvPr>
        </p:nvSpPr>
        <p:spPr>
          <a:xfrm>
            <a:off x="839788" y="5186516"/>
            <a:ext cx="10514012" cy="682472"/>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smtClean="0"/>
              <a:t>Fare clic per modificare gli stili del testo dello schema</a:t>
            </a:r>
          </a:p>
        </p:txBody>
      </p:sp>
      <p:sp>
        <p:nvSpPr>
          <p:cNvPr id="5" name="Date Placeholder 4"/>
          <p:cNvSpPr>
            <a:spLocks noGrp="1"/>
          </p:cNvSpPr>
          <p:nvPr>
            <p:ph type="dt" sz="half" idx="10"/>
          </p:nvPr>
        </p:nvSpPr>
        <p:spPr/>
        <p:txBody>
          <a:bodyPr/>
          <a:lstStyle/>
          <a:p>
            <a:fld id="{4509A250-FF31-4206-8172-F9D3106AACB1}" type="datetimeFigureOut">
              <a:rPr lang="en-US" smtClean="0"/>
              <a:pPr/>
              <a:t>3/31/2016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‹N›</a:t>
            </a:fld>
            <a:endParaRPr lang="en-US" dirty="0"/>
          </a:p>
        </p:txBody>
      </p:sp>
    </p:spTree>
    <p:extLst>
      <p:ext uri="{BB962C8B-B14F-4D97-AF65-F5344CB8AC3E}">
        <p14:creationId xmlns:p14="http://schemas.microsoft.com/office/powerpoint/2010/main" xmlns="" val="7118458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olo e sottotitolo">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3534344"/>
          </a:xfrm>
        </p:spPr>
        <p:txBody>
          <a:bodyPr anchor="ctr"/>
          <a:lstStyle>
            <a:lvl1pPr>
              <a:defRPr sz="3200"/>
            </a:lvl1pPr>
          </a:lstStyle>
          <a:p>
            <a:r>
              <a:rPr lang="en-GB" smtClean="0"/>
              <a:t>Fare clic per modificare stile</a:t>
            </a:r>
            <a:endParaRPr lang="en-US" dirty="0"/>
          </a:p>
        </p:txBody>
      </p:sp>
      <p:sp>
        <p:nvSpPr>
          <p:cNvPr id="4" name="Text Placeholder 3"/>
          <p:cNvSpPr>
            <a:spLocks noGrp="1"/>
          </p:cNvSpPr>
          <p:nvPr>
            <p:ph type="body" sz="half" idx="2"/>
          </p:nvPr>
        </p:nvSpPr>
        <p:spPr>
          <a:xfrm>
            <a:off x="839788" y="4489399"/>
            <a:ext cx="10514012" cy="1501826"/>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smtClean="0"/>
              <a:t>Fare clic per modificare gli stili del testo dello schema</a:t>
            </a:r>
          </a:p>
        </p:txBody>
      </p:sp>
      <p:sp>
        <p:nvSpPr>
          <p:cNvPr id="5" name="Date Placeholder 4"/>
          <p:cNvSpPr>
            <a:spLocks noGrp="1"/>
          </p:cNvSpPr>
          <p:nvPr>
            <p:ph type="dt" sz="half" idx="10"/>
          </p:nvPr>
        </p:nvSpPr>
        <p:spPr/>
        <p:txBody>
          <a:bodyPr/>
          <a:lstStyle/>
          <a:p>
            <a:fld id="{4509A250-FF31-4206-8172-F9D3106AACB1}" type="datetimeFigureOut">
              <a:rPr lang="en-US" smtClean="0"/>
              <a:pPr/>
              <a:t>3/31/2016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‹N›</a:t>
            </a:fld>
            <a:endParaRPr lang="en-US" dirty="0"/>
          </a:p>
        </p:txBody>
      </p:sp>
    </p:spTree>
    <p:extLst>
      <p:ext uri="{BB962C8B-B14F-4D97-AF65-F5344CB8AC3E}">
        <p14:creationId xmlns:p14="http://schemas.microsoft.com/office/powerpoint/2010/main" xmlns="" val="4041586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zio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446212" y="365125"/>
            <a:ext cx="9302752" cy="2992904"/>
          </a:xfrm>
        </p:spPr>
        <p:txBody>
          <a:bodyPr anchor="ctr"/>
          <a:lstStyle>
            <a:lvl1pPr>
              <a:defRPr sz="4400"/>
            </a:lvl1pPr>
          </a:lstStyle>
          <a:p>
            <a:r>
              <a:rPr lang="en-GB" smtClean="0"/>
              <a:t>Fare clic per modificare stile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smtClean="0"/>
              <a:t>Fare clic per modificare gli stili del testo dello schema</a:t>
            </a:r>
          </a:p>
        </p:txBody>
      </p:sp>
      <p:sp>
        <p:nvSpPr>
          <p:cNvPr id="4" name="Text Placeholder 3"/>
          <p:cNvSpPr>
            <a:spLocks noGrp="1"/>
          </p:cNvSpPr>
          <p:nvPr>
            <p:ph type="body" sz="half" idx="2"/>
          </p:nvPr>
        </p:nvSpPr>
        <p:spPr>
          <a:xfrm>
            <a:off x="838200" y="4501729"/>
            <a:ext cx="10512424" cy="1489496"/>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smtClean="0"/>
              <a:t>Fare clic per modificare gli stili del testo dello schema</a:t>
            </a:r>
          </a:p>
        </p:txBody>
      </p:sp>
      <p:sp>
        <p:nvSpPr>
          <p:cNvPr id="5" name="Date Placeholder 4"/>
          <p:cNvSpPr>
            <a:spLocks noGrp="1"/>
          </p:cNvSpPr>
          <p:nvPr>
            <p:ph type="dt" sz="half" idx="10"/>
          </p:nvPr>
        </p:nvSpPr>
        <p:spPr/>
        <p:txBody>
          <a:bodyPr/>
          <a:lstStyle/>
          <a:p>
            <a:fld id="{4509A250-FF31-4206-8172-F9D3106AACB1}" type="datetimeFigureOut">
              <a:rPr lang="en-US" smtClean="0"/>
              <a:pPr/>
              <a:t>3/31/2016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‹N›</a:t>
            </a:fld>
            <a:endParaRPr lang="en-US" dirty="0"/>
          </a:p>
        </p:txBody>
      </p:sp>
      <p:sp>
        <p:nvSpPr>
          <p:cNvPr id="9" name="TextBox 8"/>
          <p:cNvSpPr txBox="1"/>
          <p:nvPr/>
        </p:nvSpPr>
        <p:spPr>
          <a:xfrm>
            <a:off x="1111044"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xmlns="" val="9373701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cheda nome">
    <p:spTree>
      <p:nvGrpSpPr>
        <p:cNvPr id="1" name=""/>
        <p:cNvGrpSpPr/>
        <p:nvPr/>
      </p:nvGrpSpPr>
      <p:grpSpPr>
        <a:xfrm>
          <a:off x="0" y="0"/>
          <a:ext cx="0" cy="0"/>
          <a:chOff x="0" y="0"/>
          <a:chExt cx="0" cy="0"/>
        </a:xfrm>
      </p:grpSpPr>
      <p:sp>
        <p:nvSpPr>
          <p:cNvPr id="2" name="Title 1"/>
          <p:cNvSpPr>
            <a:spLocks noGrp="1"/>
          </p:cNvSpPr>
          <p:nvPr>
            <p:ph type="title"/>
          </p:nvPr>
        </p:nvSpPr>
        <p:spPr>
          <a:xfrm>
            <a:off x="839788" y="2326967"/>
            <a:ext cx="10515600" cy="2511835"/>
          </a:xfrm>
        </p:spPr>
        <p:txBody>
          <a:bodyPr anchor="b">
            <a:normAutofit/>
          </a:bodyPr>
          <a:lstStyle>
            <a:lvl1pPr>
              <a:defRPr sz="5400"/>
            </a:lvl1pPr>
          </a:lstStyle>
          <a:p>
            <a:r>
              <a:rPr lang="en-GB" smtClean="0"/>
              <a:t>Fare clic per modificare stile</a:t>
            </a:r>
            <a:endParaRPr lang="en-US" dirty="0"/>
          </a:p>
        </p:txBody>
      </p:sp>
      <p:sp>
        <p:nvSpPr>
          <p:cNvPr id="4" name="Text Placeholder 3"/>
          <p:cNvSpPr>
            <a:spLocks noGrp="1"/>
          </p:cNvSpPr>
          <p:nvPr>
            <p:ph type="body" sz="half" idx="2"/>
          </p:nvPr>
        </p:nvSpPr>
        <p:spPr>
          <a:xfrm>
            <a:off x="839788" y="4850581"/>
            <a:ext cx="10514012" cy="1140644"/>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smtClean="0"/>
              <a:t>Fare clic per modificare gli stili del testo dello schema</a:t>
            </a:r>
          </a:p>
        </p:txBody>
      </p:sp>
      <p:sp>
        <p:nvSpPr>
          <p:cNvPr id="5" name="Date Placeholder 4"/>
          <p:cNvSpPr>
            <a:spLocks noGrp="1"/>
          </p:cNvSpPr>
          <p:nvPr>
            <p:ph type="dt" sz="half" idx="10"/>
          </p:nvPr>
        </p:nvSpPr>
        <p:spPr/>
        <p:txBody>
          <a:bodyPr/>
          <a:lstStyle/>
          <a:p>
            <a:fld id="{4509A250-FF31-4206-8172-F9D3106AACB1}" type="datetimeFigureOut">
              <a:rPr lang="en-US" smtClean="0"/>
              <a:pPr/>
              <a:t>3/31/2016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‹N›</a:t>
            </a:fld>
            <a:endParaRPr lang="en-US" dirty="0"/>
          </a:p>
        </p:txBody>
      </p:sp>
    </p:spTree>
    <p:extLst>
      <p:ext uri="{BB962C8B-B14F-4D97-AF65-F5344CB8AC3E}">
        <p14:creationId xmlns:p14="http://schemas.microsoft.com/office/powerpoint/2010/main" xmlns="" val="20586571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onne">
    <p:spTree>
      <p:nvGrpSpPr>
        <p:cNvPr id="1" name=""/>
        <p:cNvGrpSpPr/>
        <p:nvPr/>
      </p:nvGrpSpPr>
      <p:grpSpPr>
        <a:xfrm>
          <a:off x="0" y="0"/>
          <a:ext cx="0" cy="0"/>
          <a:chOff x="0" y="0"/>
          <a:chExt cx="0" cy="0"/>
        </a:xfrm>
      </p:grpSpPr>
      <p:sp>
        <p:nvSpPr>
          <p:cNvPr id="15" name="Title 1"/>
          <p:cNvSpPr>
            <a:spLocks noGrp="1"/>
          </p:cNvSpPr>
          <p:nvPr>
            <p:ph type="title"/>
          </p:nvPr>
        </p:nvSpPr>
        <p:spPr>
          <a:xfrm>
            <a:off x="838200" y="365125"/>
            <a:ext cx="10515600" cy="1325563"/>
          </a:xfrm>
        </p:spPr>
        <p:txBody>
          <a:bodyPr/>
          <a:lstStyle/>
          <a:p>
            <a:r>
              <a:rPr lang="en-GB" smtClean="0"/>
              <a:t>Fare clic per modificare stile</a:t>
            </a:r>
            <a:endParaRPr lang="en-US" dirty="0"/>
          </a:p>
        </p:txBody>
      </p:sp>
      <p:sp>
        <p:nvSpPr>
          <p:cNvPr id="7" name="Text Placeholder 2"/>
          <p:cNvSpPr>
            <a:spLocks noGrp="1"/>
          </p:cNvSpPr>
          <p:nvPr>
            <p:ph type="body" idx="1"/>
          </p:nvPr>
        </p:nvSpPr>
        <p:spPr>
          <a:xfrm>
            <a:off x="1337282" y="1885950"/>
            <a:ext cx="2946866" cy="576262"/>
          </a:xfrm>
        </p:spPr>
        <p:txBody>
          <a:bodyPr anchor="b">
            <a:noAutofit/>
          </a:bodyPr>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Fare clic per modificare gli stili del testo dello schema</a:t>
            </a:r>
          </a:p>
        </p:txBody>
      </p:sp>
      <p:sp>
        <p:nvSpPr>
          <p:cNvPr id="8" name="Text Placeholder 3"/>
          <p:cNvSpPr>
            <a:spLocks noGrp="1"/>
          </p:cNvSpPr>
          <p:nvPr>
            <p:ph type="body" sz="half" idx="15"/>
          </p:nvPr>
        </p:nvSpPr>
        <p:spPr>
          <a:xfrm>
            <a:off x="1356798" y="257175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Fare clic per modificare gli stili del testo dello schema</a:t>
            </a:r>
          </a:p>
        </p:txBody>
      </p:sp>
      <p:sp>
        <p:nvSpPr>
          <p:cNvPr id="9" name="Text Placeholder 4"/>
          <p:cNvSpPr>
            <a:spLocks noGrp="1"/>
          </p:cNvSpPr>
          <p:nvPr>
            <p:ph type="body" sz="quarter" idx="3"/>
          </p:nvPr>
        </p:nvSpPr>
        <p:spPr>
          <a:xfrm>
            <a:off x="4587994" y="1885950"/>
            <a:ext cx="2936241" cy="576262"/>
          </a:xfrm>
        </p:spPr>
        <p:txBody>
          <a:bodyPr vert="horz" lIns="91440" tIns="45720" rIns="91440" bIns="45720" rtlCol="0" anchor="b">
            <a:no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GB" smtClean="0"/>
              <a:t>Fare clic per modificare gli stili del testo dello schema</a:t>
            </a:r>
          </a:p>
        </p:txBody>
      </p:sp>
      <p:sp>
        <p:nvSpPr>
          <p:cNvPr id="10" name="Text Placeholder 3"/>
          <p:cNvSpPr>
            <a:spLocks noGrp="1"/>
          </p:cNvSpPr>
          <p:nvPr>
            <p:ph type="body" sz="half" idx="16"/>
          </p:nvPr>
        </p:nvSpPr>
        <p:spPr>
          <a:xfrm>
            <a:off x="4577441" y="257175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Fare clic per modificare gli stili del testo dello schema</a:t>
            </a:r>
          </a:p>
        </p:txBody>
      </p:sp>
      <p:sp>
        <p:nvSpPr>
          <p:cNvPr id="11" name="Text Placeholder 4"/>
          <p:cNvSpPr>
            <a:spLocks noGrp="1"/>
          </p:cNvSpPr>
          <p:nvPr>
            <p:ph type="body" sz="quarter" idx="13"/>
          </p:nvPr>
        </p:nvSpPr>
        <p:spPr>
          <a:xfrm>
            <a:off x="7829035" y="1885950"/>
            <a:ext cx="2932113" cy="576262"/>
          </a:xfrm>
        </p:spPr>
        <p:txBody>
          <a:bodyPr vert="horz" lIns="91440" tIns="45720" rIns="91440" bIns="45720" rtlCol="0" anchor="b">
            <a:noAutofit/>
          </a:bodyPr>
          <a:lstStyle>
            <a:lvl1pPr>
              <a:buNone/>
              <a:defRPr lang="en-US" sz="24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GB" smtClean="0"/>
              <a:t>Fare clic per modificare gli stili del testo dello schema</a:t>
            </a:r>
          </a:p>
        </p:txBody>
      </p:sp>
      <p:sp>
        <p:nvSpPr>
          <p:cNvPr id="12" name="Text Placeholder 3"/>
          <p:cNvSpPr>
            <a:spLocks noGrp="1"/>
          </p:cNvSpPr>
          <p:nvPr>
            <p:ph type="body" sz="half" idx="17"/>
          </p:nvPr>
        </p:nvSpPr>
        <p:spPr>
          <a:xfrm>
            <a:off x="7829035" y="257175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Fare clic per modificare gli stili del testo dello schema</a:t>
            </a:r>
          </a:p>
        </p:txBody>
      </p:sp>
      <p:sp>
        <p:nvSpPr>
          <p:cNvPr id="3" name="Date Placeholder 2"/>
          <p:cNvSpPr>
            <a:spLocks noGrp="1"/>
          </p:cNvSpPr>
          <p:nvPr>
            <p:ph type="dt" sz="half" idx="10"/>
          </p:nvPr>
        </p:nvSpPr>
        <p:spPr/>
        <p:txBody>
          <a:bodyPr/>
          <a:lstStyle/>
          <a:p>
            <a:fld id="{4509A250-FF31-4206-8172-F9D3106AACB1}" type="datetimeFigureOut">
              <a:rPr lang="en-US" smtClean="0"/>
              <a:pPr/>
              <a:t>3/31/2016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pPr/>
              <a:t>‹N›</a:t>
            </a:fld>
            <a:endParaRPr lang="en-US" dirty="0"/>
          </a:p>
        </p:txBody>
      </p:sp>
    </p:spTree>
    <p:extLst>
      <p:ext uri="{BB962C8B-B14F-4D97-AF65-F5344CB8AC3E}">
        <p14:creationId xmlns:p14="http://schemas.microsoft.com/office/powerpoint/2010/main" xmlns="" val="19733879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colonne immagine">
    <p:spTree>
      <p:nvGrpSpPr>
        <p:cNvPr id="1" name=""/>
        <p:cNvGrpSpPr/>
        <p:nvPr/>
      </p:nvGrpSpPr>
      <p:grpSpPr>
        <a:xfrm>
          <a:off x="0" y="0"/>
          <a:ext cx="0" cy="0"/>
          <a:chOff x="0" y="0"/>
          <a:chExt cx="0" cy="0"/>
        </a:xfrm>
      </p:grpSpPr>
      <p:sp>
        <p:nvSpPr>
          <p:cNvPr id="30" name="Title 1"/>
          <p:cNvSpPr>
            <a:spLocks noGrp="1"/>
          </p:cNvSpPr>
          <p:nvPr>
            <p:ph type="title"/>
          </p:nvPr>
        </p:nvSpPr>
        <p:spPr>
          <a:xfrm>
            <a:off x="838200" y="365125"/>
            <a:ext cx="10515600" cy="1325563"/>
          </a:xfrm>
        </p:spPr>
        <p:txBody>
          <a:bodyPr/>
          <a:lstStyle/>
          <a:p>
            <a:r>
              <a:rPr lang="en-GB" smtClean="0"/>
              <a:t>Fare clic per modificare stile</a:t>
            </a:r>
            <a:endParaRPr lang="en-US" dirty="0"/>
          </a:p>
        </p:txBody>
      </p:sp>
      <p:sp>
        <p:nvSpPr>
          <p:cNvPr id="19" name="Text Placeholder 2"/>
          <p:cNvSpPr>
            <a:spLocks noGrp="1"/>
          </p:cNvSpPr>
          <p:nvPr>
            <p:ph type="body" idx="1"/>
          </p:nvPr>
        </p:nvSpPr>
        <p:spPr>
          <a:xfrm>
            <a:off x="1332085" y="4297503"/>
            <a:ext cx="2940050"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Fare clic per modificare gli stili del testo dello schema</a:t>
            </a:r>
          </a:p>
        </p:txBody>
      </p:sp>
      <p:sp>
        <p:nvSpPr>
          <p:cNvPr id="20" name="Picture Placeholder 2"/>
          <p:cNvSpPr>
            <a:spLocks noGrp="1" noChangeAspect="1"/>
          </p:cNvSpPr>
          <p:nvPr>
            <p:ph type="pic" idx="15"/>
          </p:nvPr>
        </p:nvSpPr>
        <p:spPr>
          <a:xfrm>
            <a:off x="1332085" y="2256354"/>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GB" smtClean="0"/>
              <a:t>Trascinare l'immagine su un segnaposto o fare clic sull'icona per aggiungerla</a:t>
            </a:r>
            <a:endParaRPr lang="en-US" dirty="0"/>
          </a:p>
        </p:txBody>
      </p:sp>
      <p:sp>
        <p:nvSpPr>
          <p:cNvPr id="21" name="Text Placeholder 3"/>
          <p:cNvSpPr>
            <a:spLocks noGrp="1"/>
          </p:cNvSpPr>
          <p:nvPr>
            <p:ph type="body" sz="half" idx="18"/>
          </p:nvPr>
        </p:nvSpPr>
        <p:spPr>
          <a:xfrm>
            <a:off x="1332085" y="4873765"/>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Fare clic per modificare gli stili del testo dello schema</a:t>
            </a:r>
          </a:p>
        </p:txBody>
      </p:sp>
      <p:sp>
        <p:nvSpPr>
          <p:cNvPr id="22" name="Text Placeholder 4"/>
          <p:cNvSpPr>
            <a:spLocks noGrp="1"/>
          </p:cNvSpPr>
          <p:nvPr>
            <p:ph type="body" sz="quarter" idx="3"/>
          </p:nvPr>
        </p:nvSpPr>
        <p:spPr>
          <a:xfrm>
            <a:off x="4568997" y="4297503"/>
            <a:ext cx="2930525"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Fare clic per modificare gli stili del testo dello schema</a:t>
            </a:r>
          </a:p>
        </p:txBody>
      </p:sp>
      <p:sp>
        <p:nvSpPr>
          <p:cNvPr id="23" name="Picture Placeholder 2"/>
          <p:cNvSpPr>
            <a:spLocks noGrp="1" noChangeAspect="1"/>
          </p:cNvSpPr>
          <p:nvPr>
            <p:ph type="pic" idx="21"/>
          </p:nvPr>
        </p:nvSpPr>
        <p:spPr>
          <a:xfrm>
            <a:off x="4568996" y="2256354"/>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GB" smtClean="0"/>
              <a:t>Trascinare l'immagine su un segnaposto o fare clic sull'icona per aggiungerla</a:t>
            </a:r>
            <a:endParaRPr lang="en-US" dirty="0"/>
          </a:p>
        </p:txBody>
      </p:sp>
      <p:sp>
        <p:nvSpPr>
          <p:cNvPr id="24" name="Text Placeholder 3"/>
          <p:cNvSpPr>
            <a:spLocks noGrp="1"/>
          </p:cNvSpPr>
          <p:nvPr>
            <p:ph type="body" sz="half" idx="19"/>
          </p:nvPr>
        </p:nvSpPr>
        <p:spPr>
          <a:xfrm>
            <a:off x="4567644" y="4873764"/>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Fare clic per modificare gli stili del testo dello schema</a:t>
            </a:r>
          </a:p>
        </p:txBody>
      </p:sp>
      <p:sp>
        <p:nvSpPr>
          <p:cNvPr id="25" name="Text Placeholder 4"/>
          <p:cNvSpPr>
            <a:spLocks noGrp="1"/>
          </p:cNvSpPr>
          <p:nvPr>
            <p:ph type="body" sz="quarter" idx="13"/>
          </p:nvPr>
        </p:nvSpPr>
        <p:spPr>
          <a:xfrm>
            <a:off x="7804322" y="4297503"/>
            <a:ext cx="2932113"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Fare clic per modificare gli stili del testo dello schema</a:t>
            </a:r>
          </a:p>
        </p:txBody>
      </p:sp>
      <p:sp>
        <p:nvSpPr>
          <p:cNvPr id="26" name="Picture Placeholder 2"/>
          <p:cNvSpPr>
            <a:spLocks noGrp="1" noChangeAspect="1"/>
          </p:cNvSpPr>
          <p:nvPr>
            <p:ph type="pic" idx="22"/>
          </p:nvPr>
        </p:nvSpPr>
        <p:spPr>
          <a:xfrm>
            <a:off x="7804321" y="2256354"/>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GB" smtClean="0"/>
              <a:t>Trascinare l'immagine su un segnaposto o fare clic sull'icona per aggiungerla</a:t>
            </a:r>
            <a:endParaRPr lang="en-US" dirty="0"/>
          </a:p>
        </p:txBody>
      </p:sp>
      <p:sp>
        <p:nvSpPr>
          <p:cNvPr id="27" name="Text Placeholder 3"/>
          <p:cNvSpPr>
            <a:spLocks noGrp="1"/>
          </p:cNvSpPr>
          <p:nvPr>
            <p:ph type="body" sz="half" idx="20"/>
          </p:nvPr>
        </p:nvSpPr>
        <p:spPr>
          <a:xfrm>
            <a:off x="7804197" y="4873762"/>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Fare clic per modificare gli stili del testo dello schema</a:t>
            </a:r>
          </a:p>
        </p:txBody>
      </p:sp>
      <p:sp>
        <p:nvSpPr>
          <p:cNvPr id="3" name="Date Placeholder 2"/>
          <p:cNvSpPr>
            <a:spLocks noGrp="1"/>
          </p:cNvSpPr>
          <p:nvPr>
            <p:ph type="dt" sz="half" idx="10"/>
          </p:nvPr>
        </p:nvSpPr>
        <p:spPr/>
        <p:txBody>
          <a:bodyPr/>
          <a:lstStyle/>
          <a:p>
            <a:fld id="{4509A250-FF31-4206-8172-F9D3106AACB1}" type="datetimeFigureOut">
              <a:rPr lang="en-US" smtClean="0"/>
              <a:pPr/>
              <a:t>3/31/2016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pPr/>
              <a:t>‹N›</a:t>
            </a:fld>
            <a:endParaRPr lang="en-US" dirty="0"/>
          </a:p>
        </p:txBody>
      </p:sp>
    </p:spTree>
    <p:extLst>
      <p:ext uri="{BB962C8B-B14F-4D97-AF65-F5344CB8AC3E}">
        <p14:creationId xmlns:p14="http://schemas.microsoft.com/office/powerpoint/2010/main" xmlns="" val="16425488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Fare clic per modificare stile</a:t>
            </a:r>
            <a:endParaRPr lang="en-US" dirty="0"/>
          </a:p>
        </p:txBody>
      </p:sp>
      <p:sp>
        <p:nvSpPr>
          <p:cNvPr id="3" name="Vertical Text Placeholder 2"/>
          <p:cNvSpPr>
            <a:spLocks noGrp="1"/>
          </p:cNvSpPr>
          <p:nvPr>
            <p:ph type="body" orient="vert" idx="1"/>
          </p:nvPr>
        </p:nvSpPr>
        <p:spPr/>
        <p:txBody>
          <a:bodyPr vert="eaVert"/>
          <a:lstStyle/>
          <a:p>
            <a:pPr lvl="0"/>
            <a:r>
              <a:rPr lang="en-GB" smtClean="0"/>
              <a:t>Fare clic per modificare gli stili del testo dello schema</a:t>
            </a:r>
          </a:p>
          <a:p>
            <a:pPr lvl="1"/>
            <a:r>
              <a:rPr lang="en-GB" smtClean="0"/>
              <a:t>Secondo livello</a:t>
            </a:r>
          </a:p>
          <a:p>
            <a:pPr lvl="2"/>
            <a:r>
              <a:rPr lang="en-GB" smtClean="0"/>
              <a:t>Terzo livello</a:t>
            </a:r>
          </a:p>
          <a:p>
            <a:pPr lvl="3"/>
            <a:r>
              <a:rPr lang="en-GB" smtClean="0"/>
              <a:t>Quarto livello</a:t>
            </a:r>
          </a:p>
          <a:p>
            <a:pPr lvl="4"/>
            <a:r>
              <a:rPr lang="en-GB" smtClean="0"/>
              <a:t>Quinto livello</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smtClean="0"/>
              <a:pPr/>
              <a:t>3/31/2016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‹N›</a:t>
            </a:fld>
            <a:endParaRPr lang="en-US" dirty="0"/>
          </a:p>
        </p:txBody>
      </p:sp>
    </p:spTree>
    <p:extLst>
      <p:ext uri="{BB962C8B-B14F-4D97-AF65-F5344CB8AC3E}">
        <p14:creationId xmlns:p14="http://schemas.microsoft.com/office/powerpoint/2010/main" xmlns="" val="15012529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smtClean="0"/>
              <a:t>Fare clic per modificare stile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smtClean="0"/>
              <a:t>Fare clic per modificare gli stili del testo dello schema</a:t>
            </a:r>
          </a:p>
          <a:p>
            <a:pPr lvl="1"/>
            <a:r>
              <a:rPr lang="en-GB" smtClean="0"/>
              <a:t>Secondo livello</a:t>
            </a:r>
          </a:p>
          <a:p>
            <a:pPr lvl="2"/>
            <a:r>
              <a:rPr lang="en-GB" smtClean="0"/>
              <a:t>Terzo livello</a:t>
            </a:r>
          </a:p>
          <a:p>
            <a:pPr lvl="3"/>
            <a:r>
              <a:rPr lang="en-GB" smtClean="0"/>
              <a:t>Quarto livello</a:t>
            </a:r>
          </a:p>
          <a:p>
            <a:pPr lvl="4"/>
            <a:r>
              <a:rPr lang="en-GB" smtClean="0"/>
              <a:t>Quinto livello</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smtClean="0"/>
              <a:pPr/>
              <a:t>3/31/2016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‹N›</a:t>
            </a:fld>
            <a:endParaRPr lang="en-US" dirty="0"/>
          </a:p>
        </p:txBody>
      </p:sp>
    </p:spTree>
    <p:extLst>
      <p:ext uri="{BB962C8B-B14F-4D97-AF65-F5344CB8AC3E}">
        <p14:creationId xmlns:p14="http://schemas.microsoft.com/office/powerpoint/2010/main" xmlns="" val="2601529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GB" smtClean="0"/>
              <a:t>Fare clic per modificare stile</a:t>
            </a:r>
            <a:endParaRPr lang="en-US" dirty="0"/>
          </a:p>
        </p:txBody>
      </p:sp>
      <p:sp>
        <p:nvSpPr>
          <p:cNvPr id="3" name="Content Placeholder 2"/>
          <p:cNvSpPr>
            <a:spLocks noGrp="1"/>
          </p:cNvSpPr>
          <p:nvPr>
            <p:ph idx="1"/>
          </p:nvPr>
        </p:nvSpPr>
        <p:spPr/>
        <p:txBody>
          <a:bodyPr/>
          <a:lstStyle/>
          <a:p>
            <a:pPr lvl="0"/>
            <a:r>
              <a:rPr lang="en-GB" smtClean="0"/>
              <a:t>Fare clic per modificare gli stili del testo dello schema</a:t>
            </a:r>
          </a:p>
          <a:p>
            <a:pPr lvl="1"/>
            <a:r>
              <a:rPr lang="en-GB" smtClean="0"/>
              <a:t>Secondo livello</a:t>
            </a:r>
          </a:p>
          <a:p>
            <a:pPr lvl="2"/>
            <a:r>
              <a:rPr lang="en-GB" smtClean="0"/>
              <a:t>Terzo livello</a:t>
            </a:r>
          </a:p>
          <a:p>
            <a:pPr lvl="3"/>
            <a:r>
              <a:rPr lang="en-GB" smtClean="0"/>
              <a:t>Quarto livello</a:t>
            </a:r>
          </a:p>
          <a:p>
            <a:pPr lvl="4"/>
            <a:r>
              <a:rPr lang="en-GB" smtClean="0"/>
              <a:t>Quinto livello</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smtClean="0"/>
              <a:pPr/>
              <a:t>3/31/2016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‹N›</a:t>
            </a:fld>
            <a:endParaRPr lang="en-US" dirty="0"/>
          </a:p>
        </p:txBody>
      </p:sp>
    </p:spTree>
    <p:extLst>
      <p:ext uri="{BB962C8B-B14F-4D97-AF65-F5344CB8AC3E}">
        <p14:creationId xmlns:p14="http://schemas.microsoft.com/office/powerpoint/2010/main" xmlns="" val="6201455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7" name="Title 1"/>
          <p:cNvSpPr>
            <a:spLocks noGrp="1"/>
          </p:cNvSpPr>
          <p:nvPr>
            <p:ph type="ctrTitle"/>
          </p:nvPr>
        </p:nvSpPr>
        <p:spPr>
          <a:xfrm>
            <a:off x="854532" y="4464028"/>
            <a:ext cx="9144000" cy="1641490"/>
          </a:xfrm>
        </p:spPr>
        <p:txBody>
          <a:bodyPr wrap="none" anchor="t">
            <a:normAutofit/>
          </a:bodyPr>
          <a:lstStyle>
            <a:lvl1pPr algn="l">
              <a:defRPr sz="9600" b="0" spc="-300">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GB" smtClean="0"/>
              <a:t>Fare clic per modificare stile</a:t>
            </a:r>
            <a:endParaRPr lang="en-US" dirty="0"/>
          </a:p>
        </p:txBody>
      </p:sp>
      <p:sp>
        <p:nvSpPr>
          <p:cNvPr id="8" name="Subtitle 2"/>
          <p:cNvSpPr>
            <a:spLocks noGrp="1"/>
          </p:cNvSpPr>
          <p:nvPr>
            <p:ph type="subTitle" idx="1"/>
          </p:nvPr>
        </p:nvSpPr>
        <p:spPr>
          <a:xfrm>
            <a:off x="854532" y="3693674"/>
            <a:ext cx="9144000" cy="754025"/>
          </a:xfrm>
        </p:spPr>
        <p:txBody>
          <a:bodyPr anchor="b">
            <a:normAutofit/>
          </a:bodyPr>
          <a:lstStyle>
            <a:lvl1pPr marL="0" indent="0" algn="l">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smtClean="0"/>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9796027F-7875-4030-9381-8BD8C4F21935}" type="datetimeFigureOut">
              <a:rPr lang="en-US" smtClean="0"/>
              <a:pPr/>
              <a:t>3/31/2016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‹N›</a:t>
            </a:fld>
            <a:endParaRPr lang="en-US" dirty="0"/>
          </a:p>
        </p:txBody>
      </p:sp>
    </p:spTree>
    <p:extLst>
      <p:ext uri="{BB962C8B-B14F-4D97-AF65-F5344CB8AC3E}">
        <p14:creationId xmlns:p14="http://schemas.microsoft.com/office/powerpoint/2010/main" xmlns="" val="16659474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Fare clic per modificare stile</a:t>
            </a:r>
            <a:endParaRPr lang="en-US" dirty="0"/>
          </a:p>
        </p:txBody>
      </p:sp>
      <p:sp>
        <p:nvSpPr>
          <p:cNvPr id="3" name="Content Placeholder 2"/>
          <p:cNvSpPr>
            <a:spLocks noGrp="1"/>
          </p:cNvSpPr>
          <p:nvPr>
            <p:ph sz="half" idx="1"/>
          </p:nvPr>
        </p:nvSpPr>
        <p:spPr>
          <a:xfrm>
            <a:off x="1120000" y="1825625"/>
            <a:ext cx="5025216" cy="4351338"/>
          </a:xfrm>
        </p:spPr>
        <p:txBody>
          <a:bodyPr/>
          <a:lstStyle/>
          <a:p>
            <a:pPr lvl="0"/>
            <a:r>
              <a:rPr lang="en-GB" smtClean="0"/>
              <a:t>Fare clic per modificare gli stili del testo dello schema</a:t>
            </a:r>
          </a:p>
          <a:p>
            <a:pPr lvl="1"/>
            <a:r>
              <a:rPr lang="en-GB" smtClean="0"/>
              <a:t>Secondo livello</a:t>
            </a:r>
          </a:p>
          <a:p>
            <a:pPr lvl="2"/>
            <a:r>
              <a:rPr lang="en-GB" smtClean="0"/>
              <a:t>Terzo livello</a:t>
            </a:r>
          </a:p>
          <a:p>
            <a:pPr lvl="3"/>
            <a:r>
              <a:rPr lang="en-GB" smtClean="0"/>
              <a:t>Quarto livello</a:t>
            </a:r>
          </a:p>
          <a:p>
            <a:pPr lvl="4"/>
            <a:r>
              <a:rPr lang="en-GB" smtClean="0"/>
              <a:t>Quinto livello</a:t>
            </a:r>
            <a:endParaRPr lang="en-US" dirty="0"/>
          </a:p>
        </p:txBody>
      </p:sp>
      <p:sp>
        <p:nvSpPr>
          <p:cNvPr id="4" name="Content Placeholder 3"/>
          <p:cNvSpPr>
            <a:spLocks noGrp="1"/>
          </p:cNvSpPr>
          <p:nvPr>
            <p:ph sz="half" idx="2"/>
          </p:nvPr>
        </p:nvSpPr>
        <p:spPr>
          <a:xfrm>
            <a:off x="6319840" y="1825625"/>
            <a:ext cx="5033960" cy="4351338"/>
          </a:xfrm>
        </p:spPr>
        <p:txBody>
          <a:bodyPr/>
          <a:lstStyle/>
          <a:p>
            <a:pPr lvl="0"/>
            <a:r>
              <a:rPr lang="en-GB" smtClean="0"/>
              <a:t>Fare clic per modificare gli stili del testo dello schema</a:t>
            </a:r>
          </a:p>
          <a:p>
            <a:pPr lvl="1"/>
            <a:r>
              <a:rPr lang="en-GB" smtClean="0"/>
              <a:t>Secondo livello</a:t>
            </a:r>
          </a:p>
          <a:p>
            <a:pPr lvl="2"/>
            <a:r>
              <a:rPr lang="en-GB" smtClean="0"/>
              <a:t>Terzo livello</a:t>
            </a:r>
          </a:p>
          <a:p>
            <a:pPr lvl="3"/>
            <a:r>
              <a:rPr lang="en-GB" smtClean="0"/>
              <a:t>Quarto livello</a:t>
            </a:r>
          </a:p>
          <a:p>
            <a:pPr lvl="4"/>
            <a:r>
              <a:rPr lang="en-GB" smtClean="0"/>
              <a:t>Quinto livello</a:t>
            </a:r>
            <a:endParaRPr lang="en-US" dirty="0"/>
          </a:p>
        </p:txBody>
      </p:sp>
      <p:sp>
        <p:nvSpPr>
          <p:cNvPr id="5" name="Date Placeholder 4"/>
          <p:cNvSpPr>
            <a:spLocks noGrp="1"/>
          </p:cNvSpPr>
          <p:nvPr>
            <p:ph type="dt" sz="half" idx="10"/>
          </p:nvPr>
        </p:nvSpPr>
        <p:spPr/>
        <p:txBody>
          <a:bodyPr/>
          <a:lstStyle/>
          <a:p>
            <a:fld id="{9796027F-7875-4030-9381-8BD8C4F21935}" type="datetimeFigureOut">
              <a:rPr lang="en-US" smtClean="0"/>
              <a:pPr/>
              <a:t>3/31/2016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‹N›</a:t>
            </a:fld>
            <a:endParaRPr lang="en-US" dirty="0"/>
          </a:p>
        </p:txBody>
      </p:sp>
    </p:spTree>
    <p:extLst>
      <p:ext uri="{BB962C8B-B14F-4D97-AF65-F5344CB8AC3E}">
        <p14:creationId xmlns:p14="http://schemas.microsoft.com/office/powerpoint/2010/main" xmlns="" val="619290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smtClean="0"/>
              <a:t>Fare clic per modificare stile</a:t>
            </a:r>
            <a:endParaRPr lang="en-US" dirty="0"/>
          </a:p>
        </p:txBody>
      </p:sp>
      <p:sp>
        <p:nvSpPr>
          <p:cNvPr id="3" name="Text Placeholder 2"/>
          <p:cNvSpPr>
            <a:spLocks noGrp="1"/>
          </p:cNvSpPr>
          <p:nvPr>
            <p:ph type="body" idx="1"/>
          </p:nvPr>
        </p:nvSpPr>
        <p:spPr>
          <a:xfrm>
            <a:off x="1120000" y="1681163"/>
            <a:ext cx="5025216" cy="823912"/>
          </a:xfrm>
        </p:spPr>
        <p:txBody>
          <a:bodyPr anchor="b"/>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Fare clic per modificare gli stili del testo dello schema</a:t>
            </a:r>
          </a:p>
        </p:txBody>
      </p:sp>
      <p:sp>
        <p:nvSpPr>
          <p:cNvPr id="4" name="Content Placeholder 3"/>
          <p:cNvSpPr>
            <a:spLocks noGrp="1"/>
          </p:cNvSpPr>
          <p:nvPr>
            <p:ph sz="half" idx="2"/>
          </p:nvPr>
        </p:nvSpPr>
        <p:spPr>
          <a:xfrm>
            <a:off x="1120000" y="2505075"/>
            <a:ext cx="5025216" cy="3684588"/>
          </a:xfrm>
        </p:spPr>
        <p:txBody>
          <a:bodyPr/>
          <a:lstStyle/>
          <a:p>
            <a:pPr lvl="0"/>
            <a:r>
              <a:rPr lang="en-GB" smtClean="0"/>
              <a:t>Fare clic per modificare gli stili del testo dello schema</a:t>
            </a:r>
          </a:p>
          <a:p>
            <a:pPr lvl="1"/>
            <a:r>
              <a:rPr lang="en-GB" smtClean="0"/>
              <a:t>Secondo livello</a:t>
            </a:r>
          </a:p>
          <a:p>
            <a:pPr lvl="2"/>
            <a:r>
              <a:rPr lang="en-GB" smtClean="0"/>
              <a:t>Terzo livello</a:t>
            </a:r>
          </a:p>
          <a:p>
            <a:pPr lvl="3"/>
            <a:r>
              <a:rPr lang="en-GB" smtClean="0"/>
              <a:t>Quarto livello</a:t>
            </a:r>
          </a:p>
          <a:p>
            <a:pPr lvl="4"/>
            <a:r>
              <a:rPr lang="en-GB" smtClean="0"/>
              <a:t>Quinto livello</a:t>
            </a:r>
            <a:endParaRPr lang="en-US" dirty="0"/>
          </a:p>
        </p:txBody>
      </p:sp>
      <p:sp>
        <p:nvSpPr>
          <p:cNvPr id="5" name="Text Placeholder 4"/>
          <p:cNvSpPr>
            <a:spLocks noGrp="1"/>
          </p:cNvSpPr>
          <p:nvPr>
            <p:ph type="body" sz="quarter" idx="3"/>
          </p:nvPr>
        </p:nvSpPr>
        <p:spPr>
          <a:xfrm>
            <a:off x="6319840" y="1681163"/>
            <a:ext cx="5035548" cy="823912"/>
          </a:xfrm>
        </p:spPr>
        <p:txBody>
          <a:bodyPr vert="horz" lIns="91440" tIns="45720" rIns="91440" bIns="45720" rtlCol="0" anchor="b">
            <a:norm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GB" smtClean="0"/>
              <a:t>Fare clic per modificare gli stili del testo dello schema</a:t>
            </a:r>
          </a:p>
        </p:txBody>
      </p:sp>
      <p:sp>
        <p:nvSpPr>
          <p:cNvPr id="6" name="Content Placeholder 5"/>
          <p:cNvSpPr>
            <a:spLocks noGrp="1"/>
          </p:cNvSpPr>
          <p:nvPr>
            <p:ph sz="quarter" idx="4"/>
          </p:nvPr>
        </p:nvSpPr>
        <p:spPr>
          <a:xfrm>
            <a:off x="6319840" y="2505075"/>
            <a:ext cx="5035548" cy="3684588"/>
          </a:xfrm>
        </p:spPr>
        <p:txBody>
          <a:bodyPr/>
          <a:lstStyle/>
          <a:p>
            <a:pPr lvl="0"/>
            <a:r>
              <a:rPr lang="en-GB" smtClean="0"/>
              <a:t>Fare clic per modificare gli stili del testo dello schema</a:t>
            </a:r>
          </a:p>
          <a:p>
            <a:pPr lvl="1"/>
            <a:r>
              <a:rPr lang="en-GB" smtClean="0"/>
              <a:t>Secondo livello</a:t>
            </a:r>
          </a:p>
          <a:p>
            <a:pPr lvl="2"/>
            <a:r>
              <a:rPr lang="en-GB" smtClean="0"/>
              <a:t>Terzo livello</a:t>
            </a:r>
          </a:p>
          <a:p>
            <a:pPr lvl="3"/>
            <a:r>
              <a:rPr lang="en-GB" smtClean="0"/>
              <a:t>Quarto livello</a:t>
            </a:r>
          </a:p>
          <a:p>
            <a:pPr lvl="4"/>
            <a:r>
              <a:rPr lang="en-GB" smtClean="0"/>
              <a:t>Quinto livello</a:t>
            </a:r>
            <a:endParaRPr lang="en-US" dirty="0"/>
          </a:p>
        </p:txBody>
      </p:sp>
      <p:sp>
        <p:nvSpPr>
          <p:cNvPr id="7" name="Date Placeholder 6"/>
          <p:cNvSpPr>
            <a:spLocks noGrp="1"/>
          </p:cNvSpPr>
          <p:nvPr>
            <p:ph type="dt" sz="half" idx="10"/>
          </p:nvPr>
        </p:nvSpPr>
        <p:spPr/>
        <p:txBody>
          <a:bodyPr/>
          <a:lstStyle/>
          <a:p>
            <a:fld id="{9796027F-7875-4030-9381-8BD8C4F21935}" type="datetimeFigureOut">
              <a:rPr lang="en-US" smtClean="0"/>
              <a:pPr/>
              <a:t>3/31/2016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smtClean="0"/>
              <a:pPr/>
              <a:t>‹N›</a:t>
            </a:fld>
            <a:endParaRPr lang="en-US" dirty="0"/>
          </a:p>
        </p:txBody>
      </p:sp>
    </p:spTree>
    <p:extLst>
      <p:ext uri="{BB962C8B-B14F-4D97-AF65-F5344CB8AC3E}">
        <p14:creationId xmlns:p14="http://schemas.microsoft.com/office/powerpoint/2010/main" xmlns="" val="7079009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Fare clic per modificare stile</a:t>
            </a:r>
            <a:endParaRPr lang="en-US" dirty="0"/>
          </a:p>
        </p:txBody>
      </p:sp>
      <p:sp>
        <p:nvSpPr>
          <p:cNvPr id="3" name="Date Placeholder 2"/>
          <p:cNvSpPr>
            <a:spLocks noGrp="1"/>
          </p:cNvSpPr>
          <p:nvPr>
            <p:ph type="dt" sz="half" idx="10"/>
          </p:nvPr>
        </p:nvSpPr>
        <p:spPr/>
        <p:txBody>
          <a:bodyPr/>
          <a:lstStyle/>
          <a:p>
            <a:fld id="{4509A250-FF31-4206-8172-F9D3106AACB1}" type="datetimeFigureOut">
              <a:rPr lang="en-US" smtClean="0"/>
              <a:pPr/>
              <a:t>3/31/2016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pPr/>
              <a:t>‹N›</a:t>
            </a:fld>
            <a:endParaRPr lang="en-US" dirty="0"/>
          </a:p>
        </p:txBody>
      </p:sp>
    </p:spTree>
    <p:extLst>
      <p:ext uri="{BB962C8B-B14F-4D97-AF65-F5344CB8AC3E}">
        <p14:creationId xmlns:p14="http://schemas.microsoft.com/office/powerpoint/2010/main" xmlns="" val="4074871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509A250-FF31-4206-8172-F9D3106AACB1}" type="datetimeFigureOut">
              <a:rPr lang="en-US" smtClean="0"/>
              <a:pPr/>
              <a:t>3/31/2016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‹N›</a:t>
            </a:fld>
            <a:endParaRPr lang="en-US" dirty="0"/>
          </a:p>
        </p:txBody>
      </p:sp>
    </p:spTree>
    <p:extLst>
      <p:ext uri="{BB962C8B-B14F-4D97-AF65-F5344CB8AC3E}">
        <p14:creationId xmlns:p14="http://schemas.microsoft.com/office/powerpoint/2010/main" xmlns="" val="21139038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smtClean="0"/>
              <a:t>Fare clic per modificare stile</a:t>
            </a:r>
            <a:endParaRPr lang="en-US" dirty="0"/>
          </a:p>
        </p:txBody>
      </p:sp>
      <p:sp>
        <p:nvSpPr>
          <p:cNvPr id="3" name="Content Placeholder 2"/>
          <p:cNvSpPr>
            <a:spLocks noGrp="1"/>
          </p:cNvSpPr>
          <p:nvPr>
            <p:ph idx="1"/>
          </p:nvPr>
        </p:nvSpPr>
        <p:spPr>
          <a:xfrm>
            <a:off x="5183188" y="987425"/>
            <a:ext cx="6172200" cy="4873625"/>
          </a:xfrm>
        </p:spPr>
        <p:txBody>
          <a:bodyPr/>
          <a:lstStyle/>
          <a:p>
            <a:pPr lvl="0"/>
            <a:r>
              <a:rPr lang="en-GB" smtClean="0"/>
              <a:t>Fare clic per modificare gli stili del testo dello schema</a:t>
            </a:r>
          </a:p>
          <a:p>
            <a:pPr lvl="1"/>
            <a:r>
              <a:rPr lang="en-GB" smtClean="0"/>
              <a:t>Secondo livello</a:t>
            </a:r>
          </a:p>
          <a:p>
            <a:pPr lvl="2"/>
            <a:r>
              <a:rPr lang="en-GB" smtClean="0"/>
              <a:t>Terzo livello</a:t>
            </a:r>
          </a:p>
          <a:p>
            <a:pPr lvl="3"/>
            <a:r>
              <a:rPr lang="en-GB" smtClean="0"/>
              <a:t>Quarto livello</a:t>
            </a:r>
          </a:p>
          <a:p>
            <a:pPr lvl="4"/>
            <a:r>
              <a:rPr lang="en-GB" smtClean="0"/>
              <a:t>Quinto livello</a:t>
            </a:r>
            <a:endParaRPr lang="en-US" dirty="0"/>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smtClean="0"/>
              <a:t>Fare clic per modificare gli stili del testo dello schema</a:t>
            </a:r>
          </a:p>
        </p:txBody>
      </p:sp>
      <p:sp>
        <p:nvSpPr>
          <p:cNvPr id="5" name="Date Placeholder 4"/>
          <p:cNvSpPr>
            <a:spLocks noGrp="1"/>
          </p:cNvSpPr>
          <p:nvPr>
            <p:ph type="dt" sz="half" idx="10"/>
          </p:nvPr>
        </p:nvSpPr>
        <p:spPr/>
        <p:txBody>
          <a:bodyPr/>
          <a:lstStyle/>
          <a:p>
            <a:fld id="{4509A250-FF31-4206-8172-F9D3106AACB1}" type="datetimeFigureOut">
              <a:rPr lang="en-US" smtClean="0"/>
              <a:pPr/>
              <a:t>3/31/2016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‹N›</a:t>
            </a:fld>
            <a:endParaRPr lang="en-US" dirty="0"/>
          </a:p>
        </p:txBody>
      </p:sp>
    </p:spTree>
    <p:extLst>
      <p:ext uri="{BB962C8B-B14F-4D97-AF65-F5344CB8AC3E}">
        <p14:creationId xmlns:p14="http://schemas.microsoft.com/office/powerpoint/2010/main" xmlns="" val="76849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smtClean="0"/>
              <a:t>Fare clic per modificare stile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smtClean="0"/>
              <a:t>Trascinare l'immagine su un segnaposto o fare clic sull'icona per aggiungerla</a:t>
            </a:r>
            <a:endParaRPr lang="en-US" dirty="0"/>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smtClean="0"/>
              <a:t>Fare clic per modificare gli stili del testo dello schema</a:t>
            </a:r>
          </a:p>
        </p:txBody>
      </p:sp>
      <p:sp>
        <p:nvSpPr>
          <p:cNvPr id="5" name="Date Placeholder 4"/>
          <p:cNvSpPr>
            <a:spLocks noGrp="1"/>
          </p:cNvSpPr>
          <p:nvPr>
            <p:ph type="dt" sz="half" idx="10"/>
          </p:nvPr>
        </p:nvSpPr>
        <p:spPr/>
        <p:txBody>
          <a:bodyPr/>
          <a:lstStyle/>
          <a:p>
            <a:fld id="{4509A250-FF31-4206-8172-F9D3106AACB1}" type="datetimeFigureOut">
              <a:rPr lang="en-US" smtClean="0"/>
              <a:pPr/>
              <a:t>3/31/2016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‹N›</a:t>
            </a:fld>
            <a:endParaRPr lang="en-US" dirty="0"/>
          </a:p>
        </p:txBody>
      </p:sp>
    </p:spTree>
    <p:extLst>
      <p:ext uri="{BB962C8B-B14F-4D97-AF65-F5344CB8AC3E}">
        <p14:creationId xmlns:p14="http://schemas.microsoft.com/office/powerpoint/2010/main" xmlns="" val="17768089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smtClean="0"/>
              <a:t>Fare clic per modificare stile</a:t>
            </a:r>
            <a:endParaRPr lang="en-US" dirty="0"/>
          </a:p>
        </p:txBody>
      </p:sp>
      <p:sp>
        <p:nvSpPr>
          <p:cNvPr id="3" name="Text Placeholder 2"/>
          <p:cNvSpPr>
            <a:spLocks noGrp="1"/>
          </p:cNvSpPr>
          <p:nvPr>
            <p:ph type="body" idx="1"/>
          </p:nvPr>
        </p:nvSpPr>
        <p:spPr>
          <a:xfrm>
            <a:off x="1120000" y="1825625"/>
            <a:ext cx="10233800" cy="4351338"/>
          </a:xfrm>
          <a:prstGeom prst="rect">
            <a:avLst/>
          </a:prstGeom>
        </p:spPr>
        <p:txBody>
          <a:bodyPr vert="horz" lIns="91440" tIns="45720" rIns="91440" bIns="45720" rtlCol="0">
            <a:normAutofit/>
          </a:bodyPr>
          <a:lstStyle/>
          <a:p>
            <a:pPr lvl="0"/>
            <a:r>
              <a:rPr lang="en-GB" smtClean="0"/>
              <a:t>Fare clic per modificare gli stili del testo dello schema</a:t>
            </a:r>
          </a:p>
          <a:p>
            <a:pPr lvl="1"/>
            <a:r>
              <a:rPr lang="en-GB" smtClean="0"/>
              <a:t>Secondo livello</a:t>
            </a:r>
          </a:p>
          <a:p>
            <a:pPr lvl="2"/>
            <a:r>
              <a:rPr lang="en-GB" smtClean="0"/>
              <a:t>Terzo livello</a:t>
            </a:r>
          </a:p>
          <a:p>
            <a:pPr lvl="3"/>
            <a:r>
              <a:rPr lang="en-GB" smtClean="0"/>
              <a:t>Quarto livello</a:t>
            </a:r>
          </a:p>
          <a:p>
            <a:pPr lvl="4"/>
            <a:r>
              <a:rPr lang="en-GB" smtClean="0"/>
              <a:t>Quinto livello</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4AAD347D-5ACD-4C99-B74B-A9C85AD731AF}" type="datetimeFigureOut">
              <a:rPr lang="en-US" smtClean="0"/>
              <a:pPr/>
              <a:t>3/31/2016</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D57F1E4F-1CFF-5643-939E-02111984F565}" type="slidenum">
              <a:rPr lang="en-US" smtClean="0"/>
              <a:pPr/>
              <a:t>‹N›</a:t>
            </a:fld>
            <a:endParaRPr lang="en-US" dirty="0"/>
          </a:p>
        </p:txBody>
      </p:sp>
    </p:spTree>
    <p:extLst>
      <p:ext uri="{BB962C8B-B14F-4D97-AF65-F5344CB8AC3E}">
        <p14:creationId xmlns:p14="http://schemas.microsoft.com/office/powerpoint/2010/main" xmlns="" val="1273911899"/>
      </p:ext>
    </p:extLst>
  </p:cSld>
  <p:clrMap bg1="dk1" tx1="lt1" bg2="dk2" tx2="lt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 id="2147483738" r:id="rId13"/>
    <p:sldLayoutId id="2147483739" r:id="rId14"/>
    <p:sldLayoutId id="2147483740" r:id="rId15"/>
    <p:sldLayoutId id="2147483741" r:id="rId16"/>
    <p:sldLayoutId id="2147483742" r:id="rId17"/>
  </p:sldLayoutIdLst>
  <p:hf sldNum="0" hdr="0" ftr="0" dt="0"/>
  <p:txStyles>
    <p:title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tif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tiff"/><Relationship Id="rId1" Type="http://schemas.openxmlformats.org/officeDocument/2006/relationships/slideLayout" Target="../slideLayouts/slideLayout2.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asellaDiTesto 8"/>
          <p:cNvSpPr txBox="1"/>
          <p:nvPr/>
        </p:nvSpPr>
        <p:spPr>
          <a:xfrm>
            <a:off x="12356" y="1147540"/>
            <a:ext cx="11850130" cy="5386090"/>
          </a:xfrm>
          <a:prstGeom prst="rect">
            <a:avLst/>
          </a:prstGeom>
          <a:noFill/>
          <a:ln>
            <a:noFill/>
          </a:ln>
        </p:spPr>
        <p:txBody>
          <a:bodyPr wrap="square" rtlCol="0">
            <a:spAutoFit/>
          </a:bodyPr>
          <a:lstStyle/>
          <a:p>
            <a:pPr algn="ctr"/>
            <a:r>
              <a:rPr lang="it-IT" sz="3800" b="1" dirty="0">
                <a:gradFill flip="none" rotWithShape="1">
                  <a:gsLst>
                    <a:gs pos="40000">
                      <a:schemeClr val="tx1">
                        <a:lumMod val="89000"/>
                      </a:schemeClr>
                    </a:gs>
                    <a:gs pos="0">
                      <a:schemeClr val="bg1">
                        <a:lumMod val="41000"/>
                        <a:lumOff val="59000"/>
                      </a:schemeClr>
                    </a:gs>
                    <a:gs pos="100000">
                      <a:schemeClr val="tx2">
                        <a:lumMod val="0"/>
                        <a:lumOff val="100000"/>
                      </a:schemeClr>
                    </a:gs>
                  </a:gsLst>
                  <a:lin ang="8100000" scaled="1"/>
                  <a:tileRect/>
                </a:gradFill>
                <a:latin typeface="Century" charset="0"/>
                <a:ea typeface="Century" charset="0"/>
                <a:cs typeface="Century" charset="0"/>
              </a:rPr>
              <a:t>UNIVERSIT</a:t>
            </a:r>
            <a:r>
              <a:rPr lang="en-GB" sz="3800" b="1" dirty="0" err="1">
                <a:gradFill flip="none" rotWithShape="1">
                  <a:gsLst>
                    <a:gs pos="40000">
                      <a:schemeClr val="tx1">
                        <a:lumMod val="89000"/>
                      </a:schemeClr>
                    </a:gs>
                    <a:gs pos="0">
                      <a:schemeClr val="bg1">
                        <a:lumMod val="41000"/>
                        <a:lumOff val="59000"/>
                      </a:schemeClr>
                    </a:gs>
                    <a:gs pos="100000">
                      <a:schemeClr val="tx2">
                        <a:lumMod val="0"/>
                        <a:lumOff val="100000"/>
                      </a:schemeClr>
                    </a:gs>
                  </a:gsLst>
                  <a:lin ang="8100000" scaled="1"/>
                  <a:tileRect/>
                </a:gradFill>
                <a:latin typeface="Century" charset="0"/>
                <a:ea typeface="Century" charset="0"/>
                <a:cs typeface="Century" charset="0"/>
              </a:rPr>
              <a:t>À</a:t>
            </a:r>
            <a:r>
              <a:rPr lang="it-IT" sz="3800" b="1" dirty="0">
                <a:latin typeface="Century" charset="0"/>
                <a:ea typeface="Century" charset="0"/>
                <a:cs typeface="Century" charset="0"/>
              </a:rPr>
              <a:t> DEGLI STUDI DI CATANIA</a:t>
            </a:r>
            <a:r>
              <a:rPr lang="it-IT" sz="3800" dirty="0">
                <a:latin typeface="Century" charset="0"/>
                <a:ea typeface="Century" charset="0"/>
                <a:cs typeface="Century" charset="0"/>
              </a:rPr>
              <a:t/>
            </a:r>
            <a:br>
              <a:rPr lang="it-IT" sz="3800" dirty="0">
                <a:latin typeface="Century" charset="0"/>
                <a:ea typeface="Century" charset="0"/>
                <a:cs typeface="Century" charset="0"/>
              </a:rPr>
            </a:br>
            <a:r>
              <a:rPr lang="it-IT" dirty="0" smtClean="0">
                <a:latin typeface="Century" charset="0"/>
                <a:ea typeface="Century" charset="0"/>
                <a:cs typeface="Century" charset="0"/>
              </a:rPr>
              <a:t>DIPARTIMENTO DI SCIENZE BIOMEDICHE E BIOTECNOLOGICHE</a:t>
            </a:r>
            <a:br>
              <a:rPr lang="it-IT" dirty="0" smtClean="0">
                <a:latin typeface="Century" charset="0"/>
                <a:ea typeface="Century" charset="0"/>
                <a:cs typeface="Century" charset="0"/>
              </a:rPr>
            </a:br>
            <a:r>
              <a:rPr lang="it-IT" dirty="0" smtClean="0">
                <a:latin typeface="Century" charset="0"/>
                <a:ea typeface="Century" charset="0"/>
                <a:cs typeface="Century" charset="0"/>
              </a:rPr>
              <a:t>CORSO DI LAUREA IN SCIENZE MOTORIE</a:t>
            </a:r>
            <a:br>
              <a:rPr lang="it-IT" dirty="0" smtClean="0">
                <a:latin typeface="Century" charset="0"/>
                <a:ea typeface="Century" charset="0"/>
                <a:cs typeface="Century" charset="0"/>
              </a:rPr>
            </a:br>
            <a:endParaRPr lang="it-IT" dirty="0" smtClean="0">
              <a:latin typeface="Century" charset="0"/>
              <a:ea typeface="Century" charset="0"/>
              <a:cs typeface="Century" charset="0"/>
            </a:endParaRPr>
          </a:p>
          <a:p>
            <a:pPr algn="ctr"/>
            <a:r>
              <a:rPr lang="it-IT" dirty="0">
                <a:latin typeface="Century" charset="0"/>
                <a:ea typeface="Century" charset="0"/>
                <a:cs typeface="Century" charset="0"/>
              </a:rPr>
              <a:t/>
            </a:r>
            <a:br>
              <a:rPr lang="it-IT" dirty="0">
                <a:latin typeface="Century" charset="0"/>
                <a:ea typeface="Century" charset="0"/>
                <a:cs typeface="Century" charset="0"/>
              </a:rPr>
            </a:br>
            <a:endParaRPr lang="it-IT" dirty="0" smtClean="0">
              <a:latin typeface="Century" charset="0"/>
              <a:ea typeface="Century" charset="0"/>
              <a:cs typeface="Century" charset="0"/>
            </a:endParaRPr>
          </a:p>
          <a:p>
            <a:pPr algn="ctr"/>
            <a:r>
              <a:rPr lang="it-IT" sz="2800" dirty="0">
                <a:latin typeface="Century" charset="0"/>
                <a:ea typeface="Century" charset="0"/>
                <a:cs typeface="Century" charset="0"/>
              </a:rPr>
              <a:t/>
            </a:r>
            <a:br>
              <a:rPr lang="it-IT" sz="2800" dirty="0">
                <a:latin typeface="Century" charset="0"/>
                <a:ea typeface="Century" charset="0"/>
                <a:cs typeface="Century" charset="0"/>
              </a:rPr>
            </a:br>
            <a:r>
              <a:rPr lang="it-IT" dirty="0">
                <a:latin typeface="Century" charset="0"/>
                <a:ea typeface="Century" charset="0"/>
                <a:cs typeface="Century" charset="0"/>
              </a:rPr>
              <a:t/>
            </a:r>
            <a:br>
              <a:rPr lang="it-IT" dirty="0">
                <a:latin typeface="Century" charset="0"/>
                <a:ea typeface="Century" charset="0"/>
                <a:cs typeface="Century" charset="0"/>
              </a:rPr>
            </a:br>
            <a:r>
              <a:rPr lang="it-IT" dirty="0">
                <a:latin typeface="Century" charset="0"/>
                <a:ea typeface="Century" charset="0"/>
                <a:cs typeface="Century" charset="0"/>
              </a:rPr>
              <a:t>RITARDI DI CONSOLIDAZIONE E PSEUDOARTROSI: </a:t>
            </a:r>
            <a:br>
              <a:rPr lang="it-IT" dirty="0">
                <a:latin typeface="Century" charset="0"/>
                <a:ea typeface="Century" charset="0"/>
                <a:cs typeface="Century" charset="0"/>
              </a:rPr>
            </a:br>
            <a:r>
              <a:rPr lang="en-GB" dirty="0" smtClean="0">
                <a:latin typeface="Century" charset="0"/>
                <a:ea typeface="Century" charset="0"/>
                <a:cs typeface="Century" charset="0"/>
              </a:rPr>
              <a:t>TRATTAMENTO </a:t>
            </a:r>
            <a:r>
              <a:rPr lang="en-GB" dirty="0">
                <a:latin typeface="Century" charset="0"/>
                <a:ea typeface="Century" charset="0"/>
                <a:cs typeface="Century" charset="0"/>
              </a:rPr>
              <a:t>CON ONDE D’URTO</a:t>
            </a:r>
            <a:r>
              <a:rPr lang="en-GB" sz="2400" dirty="0">
                <a:latin typeface="Century" charset="0"/>
                <a:ea typeface="Century" charset="0"/>
                <a:cs typeface="Century" charset="0"/>
              </a:rPr>
              <a:t/>
            </a:r>
            <a:br>
              <a:rPr lang="en-GB" sz="2400" dirty="0">
                <a:latin typeface="Century" charset="0"/>
                <a:ea typeface="Century" charset="0"/>
                <a:cs typeface="Century" charset="0"/>
              </a:rPr>
            </a:br>
            <a:endParaRPr lang="en-GB" sz="2400" dirty="0" smtClean="0">
              <a:latin typeface="Century" charset="0"/>
              <a:ea typeface="Century" charset="0"/>
              <a:cs typeface="Century" charset="0"/>
            </a:endParaRPr>
          </a:p>
          <a:p>
            <a:pPr algn="ctr"/>
            <a:r>
              <a:rPr lang="en-GB" spc="-150" dirty="0">
                <a:latin typeface="Century" charset="0"/>
                <a:ea typeface="Century" charset="0"/>
                <a:cs typeface="Century" charset="0"/>
              </a:rPr>
              <a:t/>
            </a:r>
            <a:br>
              <a:rPr lang="en-GB" spc="-150" dirty="0">
                <a:latin typeface="Century" charset="0"/>
                <a:ea typeface="Century" charset="0"/>
                <a:cs typeface="Century" charset="0"/>
              </a:rPr>
            </a:br>
            <a:r>
              <a:rPr lang="it-IT" sz="2000" spc="-150" dirty="0">
                <a:latin typeface="Century" charset="0"/>
                <a:ea typeface="Century" charset="0"/>
                <a:cs typeface="Century" charset="0"/>
              </a:rPr>
              <a:t/>
            </a:r>
            <a:br>
              <a:rPr lang="it-IT" sz="2000" spc="-150" dirty="0">
                <a:latin typeface="Century" charset="0"/>
                <a:ea typeface="Century" charset="0"/>
                <a:cs typeface="Century" charset="0"/>
              </a:rPr>
            </a:br>
            <a:r>
              <a:rPr lang="it-IT" sz="2000" spc="-150" dirty="0">
                <a:latin typeface="Century" charset="0"/>
                <a:ea typeface="Century" charset="0"/>
                <a:cs typeface="Century" charset="0"/>
              </a:rPr>
              <a:t/>
            </a:r>
            <a:br>
              <a:rPr lang="it-IT" sz="2000" spc="-150" dirty="0">
                <a:latin typeface="Century" charset="0"/>
                <a:ea typeface="Century" charset="0"/>
                <a:cs typeface="Century" charset="0"/>
              </a:rPr>
            </a:br>
            <a:r>
              <a:rPr lang="it-IT" spc="-150" dirty="0">
                <a:latin typeface="Century" charset="0"/>
                <a:ea typeface="Century" charset="0"/>
                <a:cs typeface="Century" charset="0"/>
              </a:rPr>
              <a:t/>
            </a:r>
            <a:br>
              <a:rPr lang="it-IT" spc="-150" dirty="0">
                <a:latin typeface="Century" charset="0"/>
                <a:ea typeface="Century" charset="0"/>
                <a:cs typeface="Century" charset="0"/>
              </a:rPr>
            </a:br>
            <a:r>
              <a:rPr lang="it-IT" sz="1400" spc="-150" dirty="0">
                <a:latin typeface="Century" charset="0"/>
                <a:ea typeface="Century" charset="0"/>
                <a:cs typeface="Century" charset="0"/>
              </a:rPr>
              <a:t/>
            </a:r>
            <a:br>
              <a:rPr lang="it-IT" sz="1400" spc="-150" dirty="0">
                <a:latin typeface="Century" charset="0"/>
                <a:ea typeface="Century" charset="0"/>
                <a:cs typeface="Century" charset="0"/>
              </a:rPr>
            </a:br>
            <a:endParaRPr lang="it-IT" sz="2000" dirty="0"/>
          </a:p>
        </p:txBody>
      </p:sp>
      <p:cxnSp>
        <p:nvCxnSpPr>
          <p:cNvPr id="11" name="Connettore 1 10"/>
          <p:cNvCxnSpPr/>
          <p:nvPr/>
        </p:nvCxnSpPr>
        <p:spPr>
          <a:xfrm>
            <a:off x="3508545" y="5489770"/>
            <a:ext cx="485775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4" name="Immagine 3"/>
          <p:cNvPicPr/>
          <p:nvPr/>
        </p:nvPicPr>
        <p:blipFill>
          <a:blip r:embed="rId2"/>
          <a:stretch>
            <a:fillRect/>
          </a:stretch>
        </p:blipFill>
        <p:spPr>
          <a:xfrm>
            <a:off x="5327820" y="0"/>
            <a:ext cx="1219200" cy="1181100"/>
          </a:xfrm>
          <a:prstGeom prst="rect">
            <a:avLst/>
          </a:prstGeom>
          <a:noFill/>
        </p:spPr>
      </p:pic>
    </p:spTree>
    <p:extLst>
      <p:ext uri="{BB962C8B-B14F-4D97-AF65-F5344CB8AC3E}">
        <p14:creationId xmlns:p14="http://schemas.microsoft.com/office/powerpoint/2010/main" xmlns="" val="59651664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011808" y="54057"/>
            <a:ext cx="10515600" cy="582364"/>
          </a:xfrm>
        </p:spPr>
        <p:txBody>
          <a:bodyPr>
            <a:noAutofit/>
          </a:bodyPr>
          <a:lstStyle/>
          <a:p>
            <a:pPr algn="ctr"/>
            <a:r>
              <a:rPr lang="it-IT" sz="4000" dirty="0" smtClean="0"/>
              <a:t>Principi fisici </a:t>
            </a:r>
            <a:endParaRPr lang="it-IT" sz="4000" dirty="0"/>
          </a:p>
        </p:txBody>
      </p:sp>
      <p:sp>
        <p:nvSpPr>
          <p:cNvPr id="3" name="Segnaposto contenuto 2"/>
          <p:cNvSpPr>
            <a:spLocks noGrp="1"/>
          </p:cNvSpPr>
          <p:nvPr>
            <p:ph idx="1"/>
          </p:nvPr>
        </p:nvSpPr>
        <p:spPr>
          <a:xfrm>
            <a:off x="605642" y="3118656"/>
            <a:ext cx="2885702" cy="3541224"/>
          </a:xfrm>
        </p:spPr>
        <p:txBody>
          <a:bodyPr>
            <a:normAutofit fontScale="92500" lnSpcReduction="10000"/>
          </a:bodyPr>
          <a:lstStyle/>
          <a:p>
            <a:pPr>
              <a:lnSpc>
                <a:spcPct val="100000"/>
              </a:lnSpc>
              <a:spcBef>
                <a:spcPts val="400"/>
              </a:spcBef>
              <a:buFont typeface="Wingdings" charset="2"/>
              <a:buChar char="Ø"/>
            </a:pPr>
            <a:endParaRPr lang="it-IT" dirty="0" smtClean="0"/>
          </a:p>
          <a:p>
            <a:pPr>
              <a:lnSpc>
                <a:spcPct val="100000"/>
              </a:lnSpc>
              <a:spcBef>
                <a:spcPts val="400"/>
              </a:spcBef>
              <a:buFont typeface="Wingdings" charset="2"/>
              <a:buChar char="Ø"/>
            </a:pPr>
            <a:r>
              <a:rPr lang="it-IT" dirty="0" smtClean="0"/>
              <a:t> Riflessione </a:t>
            </a:r>
          </a:p>
          <a:p>
            <a:pPr>
              <a:lnSpc>
                <a:spcPct val="100000"/>
              </a:lnSpc>
              <a:spcBef>
                <a:spcPts val="400"/>
              </a:spcBef>
              <a:buFont typeface="Wingdings" charset="2"/>
              <a:buChar char="Ø"/>
            </a:pPr>
            <a:r>
              <a:rPr lang="it-IT" dirty="0" smtClean="0"/>
              <a:t> Trasmissione</a:t>
            </a:r>
          </a:p>
          <a:p>
            <a:pPr>
              <a:lnSpc>
                <a:spcPct val="100000"/>
              </a:lnSpc>
              <a:spcBef>
                <a:spcPts val="400"/>
              </a:spcBef>
              <a:buFont typeface="Wingdings" charset="2"/>
              <a:buChar char="Ø"/>
            </a:pPr>
            <a:r>
              <a:rPr lang="it-IT" dirty="0" smtClean="0"/>
              <a:t> Assorbimento</a:t>
            </a:r>
          </a:p>
          <a:p>
            <a:pPr marL="0" indent="0">
              <a:lnSpc>
                <a:spcPct val="100000"/>
              </a:lnSpc>
              <a:spcBef>
                <a:spcPts val="400"/>
              </a:spcBef>
              <a:buNone/>
            </a:pPr>
            <a:endParaRPr lang="it-IT" dirty="0" smtClean="0"/>
          </a:p>
          <a:p>
            <a:pPr marL="0" indent="0">
              <a:lnSpc>
                <a:spcPct val="100000"/>
              </a:lnSpc>
              <a:spcBef>
                <a:spcPts val="400"/>
              </a:spcBef>
              <a:buNone/>
            </a:pPr>
            <a:endParaRPr lang="it-IT" dirty="0"/>
          </a:p>
          <a:p>
            <a:pPr marL="0" indent="0">
              <a:lnSpc>
                <a:spcPct val="100000"/>
              </a:lnSpc>
              <a:spcBef>
                <a:spcPts val="400"/>
              </a:spcBef>
              <a:buNone/>
            </a:pPr>
            <a:endParaRPr lang="it-IT" dirty="0" smtClean="0"/>
          </a:p>
          <a:p>
            <a:pPr>
              <a:lnSpc>
                <a:spcPct val="100000"/>
              </a:lnSpc>
              <a:spcBef>
                <a:spcPts val="400"/>
              </a:spcBef>
              <a:buFont typeface="Wingdings" charset="2"/>
              <a:buChar char="Ø"/>
            </a:pPr>
            <a:r>
              <a:rPr lang="it-IT" dirty="0" smtClean="0"/>
              <a:t> Cavitazione</a:t>
            </a:r>
          </a:p>
        </p:txBody>
      </p:sp>
      <p:sp>
        <p:nvSpPr>
          <p:cNvPr id="4" name="CasellaDiTesto 3"/>
          <p:cNvSpPr txBox="1"/>
          <p:nvPr/>
        </p:nvSpPr>
        <p:spPr>
          <a:xfrm>
            <a:off x="3491346" y="3104110"/>
            <a:ext cx="8063346" cy="2585323"/>
          </a:xfrm>
          <a:prstGeom prst="rect">
            <a:avLst/>
          </a:prstGeom>
          <a:noFill/>
        </p:spPr>
        <p:txBody>
          <a:bodyPr wrap="square" rtlCol="0">
            <a:spAutoFit/>
          </a:bodyPr>
          <a:lstStyle/>
          <a:p>
            <a:r>
              <a:rPr lang="it-IT" sz="1600" dirty="0" smtClean="0"/>
              <a:t>In fisica la riflessione </a:t>
            </a:r>
            <a:r>
              <a:rPr lang="en-GB" sz="1600" dirty="0" err="1" smtClean="0"/>
              <a:t>è</a:t>
            </a:r>
            <a:r>
              <a:rPr lang="en-GB" sz="1600" dirty="0" smtClean="0"/>
              <a:t> </a:t>
            </a:r>
            <a:r>
              <a:rPr lang="en-GB" sz="1600" dirty="0" err="1" smtClean="0"/>
              <a:t>il</a:t>
            </a:r>
            <a:r>
              <a:rPr lang="en-GB" sz="1600" dirty="0" smtClean="0"/>
              <a:t> </a:t>
            </a:r>
            <a:r>
              <a:rPr lang="en-GB" sz="1600" dirty="0" err="1" smtClean="0"/>
              <a:t>fenomeno</a:t>
            </a:r>
            <a:r>
              <a:rPr lang="en-GB" sz="1600" dirty="0" smtClean="0"/>
              <a:t> per cui </a:t>
            </a:r>
            <a:r>
              <a:rPr lang="en-GB" sz="1600" dirty="0" err="1" smtClean="0"/>
              <a:t>un’onda</a:t>
            </a:r>
            <a:r>
              <a:rPr lang="en-GB" sz="1600" dirty="0" smtClean="0"/>
              <a:t>, </a:t>
            </a:r>
            <a:r>
              <a:rPr lang="en-GB" sz="1600" dirty="0" err="1" smtClean="0"/>
              <a:t>che</a:t>
            </a:r>
            <a:r>
              <a:rPr lang="en-GB" sz="1600" dirty="0" smtClean="0"/>
              <a:t> </a:t>
            </a:r>
            <a:r>
              <a:rPr lang="en-GB" sz="1600" dirty="0" err="1" smtClean="0"/>
              <a:t>si</a:t>
            </a:r>
            <a:r>
              <a:rPr lang="en-GB" sz="1600" dirty="0" smtClean="0"/>
              <a:t> </a:t>
            </a:r>
            <a:r>
              <a:rPr lang="en-GB" sz="1600" dirty="0" err="1" smtClean="0"/>
              <a:t>propaga</a:t>
            </a:r>
            <a:r>
              <a:rPr lang="en-GB" sz="1600" dirty="0" smtClean="0"/>
              <a:t> </a:t>
            </a:r>
            <a:r>
              <a:rPr lang="en-GB" sz="1600" dirty="0" err="1" smtClean="0"/>
              <a:t>lungo</a:t>
            </a:r>
            <a:r>
              <a:rPr lang="en-GB" sz="1600" dirty="0" smtClean="0"/>
              <a:t> </a:t>
            </a:r>
            <a:r>
              <a:rPr lang="en-GB" sz="1600" dirty="0" err="1" smtClean="0"/>
              <a:t>l’interfaccia</a:t>
            </a:r>
            <a:r>
              <a:rPr lang="en-GB" sz="1600" dirty="0" smtClean="0"/>
              <a:t> </a:t>
            </a:r>
            <a:r>
              <a:rPr lang="en-GB" sz="1600" dirty="0" err="1" smtClean="0"/>
              <a:t>tra</a:t>
            </a:r>
            <a:r>
              <a:rPr lang="en-GB" sz="1600" dirty="0" smtClean="0"/>
              <a:t> </a:t>
            </a:r>
            <a:r>
              <a:rPr lang="en-GB" sz="1600" dirty="0" err="1" smtClean="0"/>
              <a:t>differenti</a:t>
            </a:r>
            <a:r>
              <a:rPr lang="en-GB" sz="1600" dirty="0" smtClean="0"/>
              <a:t> </a:t>
            </a:r>
            <a:r>
              <a:rPr lang="en-GB" sz="1600" dirty="0" err="1" smtClean="0"/>
              <a:t>mezzi</a:t>
            </a:r>
            <a:r>
              <a:rPr lang="en-GB" sz="1600" dirty="0" smtClean="0"/>
              <a:t>, cambia di </a:t>
            </a:r>
            <a:r>
              <a:rPr lang="en-GB" sz="1600" dirty="0" err="1" smtClean="0"/>
              <a:t>direzione</a:t>
            </a:r>
            <a:r>
              <a:rPr lang="en-GB" sz="1600" dirty="0" smtClean="0"/>
              <a:t> a </a:t>
            </a:r>
            <a:r>
              <a:rPr lang="en-GB" sz="1600" dirty="0" err="1" smtClean="0"/>
              <a:t>causa</a:t>
            </a:r>
            <a:r>
              <a:rPr lang="en-GB" sz="1600" dirty="0" smtClean="0"/>
              <a:t> di un </a:t>
            </a:r>
            <a:r>
              <a:rPr lang="en-GB" sz="1600" dirty="0" err="1" smtClean="0"/>
              <a:t>impatto</a:t>
            </a:r>
            <a:r>
              <a:rPr lang="en-GB" sz="1600" dirty="0" smtClean="0"/>
              <a:t> con un </a:t>
            </a:r>
            <a:r>
              <a:rPr lang="en-GB" sz="1600" dirty="0" err="1" smtClean="0"/>
              <a:t>materiale</a:t>
            </a:r>
            <a:r>
              <a:rPr lang="en-GB" sz="1600" dirty="0" smtClean="0"/>
              <a:t> </a:t>
            </a:r>
            <a:r>
              <a:rPr lang="en-GB" sz="1600" dirty="0" err="1" smtClean="0"/>
              <a:t>riflettente</a:t>
            </a:r>
            <a:r>
              <a:rPr lang="en-GB" sz="1600" dirty="0" smtClean="0"/>
              <a:t>. </a:t>
            </a:r>
            <a:r>
              <a:rPr lang="it-IT" sz="1600" dirty="0" smtClean="0"/>
              <a:t>Una </a:t>
            </a:r>
            <a:r>
              <a:rPr lang="it-IT" sz="1600" dirty="0"/>
              <a:t>parte di un’onda acustica </a:t>
            </a:r>
            <a:r>
              <a:rPr lang="it-IT" sz="1600" dirty="0" smtClean="0"/>
              <a:t>riflette </a:t>
            </a:r>
            <a:r>
              <a:rPr lang="it-IT" sz="1600" dirty="0"/>
              <a:t>quando colpisce perpendicolarmente un’interfaccia fra due materiali di diversa densità mentre la parte rimanente viene trasmessa</a:t>
            </a:r>
            <a:r>
              <a:rPr lang="it-IT" sz="1600" dirty="0" smtClean="0"/>
              <a:t>.</a:t>
            </a:r>
          </a:p>
          <a:p>
            <a:r>
              <a:rPr lang="it-IT" sz="1600" dirty="0" smtClean="0"/>
              <a:t>In fisica l’assorbimento</a:t>
            </a:r>
            <a:r>
              <a:rPr lang="en-GB" sz="1600" dirty="0" err="1" smtClean="0"/>
              <a:t>è</a:t>
            </a:r>
            <a:r>
              <a:rPr lang="en-GB" sz="1600" dirty="0" smtClean="0"/>
              <a:t> la </a:t>
            </a:r>
            <a:r>
              <a:rPr lang="en-GB" sz="1600" dirty="0" err="1" smtClean="0"/>
              <a:t>capacita</a:t>
            </a:r>
            <a:r>
              <a:rPr lang="en-GB" sz="1600" dirty="0" smtClean="0"/>
              <a:t> di un </a:t>
            </a:r>
            <a:r>
              <a:rPr lang="en-GB" sz="1600" dirty="0" err="1" smtClean="0"/>
              <a:t>materiale</a:t>
            </a:r>
            <a:r>
              <a:rPr lang="en-GB" sz="1600" dirty="0" smtClean="0"/>
              <a:t> di </a:t>
            </a:r>
            <a:r>
              <a:rPr lang="en-GB" sz="1600" dirty="0" err="1" smtClean="0"/>
              <a:t>assorbire</a:t>
            </a:r>
            <a:r>
              <a:rPr lang="en-GB" sz="1600" dirty="0" smtClean="0"/>
              <a:t> </a:t>
            </a:r>
            <a:r>
              <a:rPr lang="en-GB" sz="1600" dirty="0" err="1" smtClean="0"/>
              <a:t>enregia</a:t>
            </a:r>
            <a:r>
              <a:rPr lang="en-GB" sz="1600" dirty="0" smtClean="0"/>
              <a:t> </a:t>
            </a:r>
            <a:r>
              <a:rPr lang="en-GB" sz="1600" dirty="0" err="1" smtClean="0"/>
              <a:t>associata</a:t>
            </a:r>
            <a:r>
              <a:rPr lang="en-GB" sz="1600" dirty="0" smtClean="0"/>
              <a:t> </a:t>
            </a:r>
            <a:r>
              <a:rPr lang="en-GB" sz="1600" dirty="0" err="1" smtClean="0"/>
              <a:t>alla</a:t>
            </a:r>
            <a:r>
              <a:rPr lang="en-GB" sz="1600" dirty="0" smtClean="0"/>
              <a:t> </a:t>
            </a:r>
            <a:r>
              <a:rPr lang="en-GB" sz="1600" dirty="0" err="1" smtClean="0"/>
              <a:t>radiazione</a:t>
            </a:r>
            <a:r>
              <a:rPr lang="en-GB" sz="1600" dirty="0" smtClean="0"/>
              <a:t> </a:t>
            </a:r>
            <a:r>
              <a:rPr lang="en-GB" sz="1600" dirty="0" err="1" smtClean="0"/>
              <a:t>elettromagnetica</a:t>
            </a:r>
            <a:r>
              <a:rPr lang="en-GB" sz="1600" dirty="0" smtClean="0"/>
              <a:t> </a:t>
            </a:r>
            <a:r>
              <a:rPr lang="en-GB" sz="1600" dirty="0" err="1" smtClean="0"/>
              <a:t>che</a:t>
            </a:r>
            <a:r>
              <a:rPr lang="en-GB" sz="1600" dirty="0" smtClean="0"/>
              <a:t> </a:t>
            </a:r>
            <a:r>
              <a:rPr lang="en-GB" sz="1600" dirty="0" err="1" smtClean="0"/>
              <a:t>si</a:t>
            </a:r>
            <a:r>
              <a:rPr lang="en-GB" sz="1600" dirty="0" smtClean="0"/>
              <a:t> </a:t>
            </a:r>
            <a:r>
              <a:rPr lang="en-GB" sz="1600" dirty="0" err="1" smtClean="0"/>
              <a:t>propaga</a:t>
            </a:r>
            <a:r>
              <a:rPr lang="en-GB" sz="1600" dirty="0" smtClean="0"/>
              <a:t> </a:t>
            </a:r>
            <a:r>
              <a:rPr lang="en-GB" sz="1600" dirty="0" err="1" smtClean="0"/>
              <a:t>all’interno</a:t>
            </a:r>
            <a:r>
              <a:rPr lang="en-GB" sz="1600" dirty="0" smtClean="0"/>
              <a:t> di </a:t>
            </a:r>
            <a:r>
              <a:rPr lang="en-GB" sz="1600" dirty="0" err="1" smtClean="0"/>
              <a:t>esso</a:t>
            </a:r>
            <a:r>
              <a:rPr lang="en-GB" sz="1600" dirty="0" smtClean="0"/>
              <a:t>. </a:t>
            </a:r>
            <a:r>
              <a:rPr lang="en-GB" sz="1600" dirty="0" err="1" smtClean="0"/>
              <a:t>L’energia</a:t>
            </a:r>
            <a:r>
              <a:rPr lang="en-GB" sz="1600" dirty="0" smtClean="0"/>
              <a:t> del campo </a:t>
            </a:r>
            <a:r>
              <a:rPr lang="en-GB" sz="1600" dirty="0" err="1" smtClean="0"/>
              <a:t>elettromagnetico</a:t>
            </a:r>
            <a:r>
              <a:rPr lang="en-GB" sz="1600" dirty="0" smtClean="0"/>
              <a:t> </a:t>
            </a:r>
            <a:r>
              <a:rPr lang="en-GB" sz="1600" dirty="0" err="1" smtClean="0"/>
              <a:t>si</a:t>
            </a:r>
            <a:r>
              <a:rPr lang="en-GB" sz="1600" dirty="0" smtClean="0"/>
              <a:t> </a:t>
            </a:r>
            <a:r>
              <a:rPr lang="en-GB" sz="1600" dirty="0" err="1" smtClean="0"/>
              <a:t>trasforma</a:t>
            </a:r>
            <a:r>
              <a:rPr lang="en-GB" sz="1600" dirty="0"/>
              <a:t> </a:t>
            </a:r>
            <a:r>
              <a:rPr lang="en-GB" sz="1600" dirty="0" smtClean="0"/>
              <a:t>in </a:t>
            </a:r>
            <a:r>
              <a:rPr lang="en-GB" sz="1600" dirty="0" err="1" smtClean="0"/>
              <a:t>energia</a:t>
            </a:r>
            <a:r>
              <a:rPr lang="en-GB" sz="1600" dirty="0" smtClean="0"/>
              <a:t> </a:t>
            </a:r>
            <a:r>
              <a:rPr lang="en-GB" sz="1600" dirty="0" err="1" smtClean="0"/>
              <a:t>interna</a:t>
            </a:r>
            <a:r>
              <a:rPr lang="en-GB" sz="1600" dirty="0" smtClean="0"/>
              <a:t> del </a:t>
            </a:r>
            <a:r>
              <a:rPr lang="en-GB" sz="1600" dirty="0" err="1" smtClean="0"/>
              <a:t>materiale</a:t>
            </a:r>
            <a:r>
              <a:rPr lang="en-GB" sz="1600" dirty="0" smtClean="0"/>
              <a:t>.</a:t>
            </a:r>
          </a:p>
          <a:p>
            <a:r>
              <a:rPr lang="en-GB" sz="1600" dirty="0" smtClean="0"/>
              <a:t>La </a:t>
            </a:r>
            <a:r>
              <a:rPr lang="en-GB" sz="1600" dirty="0" err="1" smtClean="0"/>
              <a:t>quantita</a:t>
            </a:r>
            <a:r>
              <a:rPr lang="en-GB" sz="1600" dirty="0" smtClean="0"/>
              <a:t> </a:t>
            </a:r>
            <a:r>
              <a:rPr lang="en-GB" sz="1600" dirty="0" err="1" smtClean="0"/>
              <a:t>riflessa</a:t>
            </a:r>
            <a:r>
              <a:rPr lang="en-GB" sz="1600" dirty="0" smtClean="0"/>
              <a:t> </a:t>
            </a:r>
            <a:r>
              <a:rPr lang="en-GB" sz="1600" dirty="0" err="1" smtClean="0"/>
              <a:t>dipenderà</a:t>
            </a:r>
            <a:r>
              <a:rPr lang="en-GB" sz="1600" dirty="0" smtClean="0"/>
              <a:t> </a:t>
            </a:r>
            <a:r>
              <a:rPr lang="en-GB" sz="1600" dirty="0" err="1" smtClean="0"/>
              <a:t>dalla</a:t>
            </a:r>
            <a:r>
              <a:rPr lang="en-GB" sz="1600" dirty="0" smtClean="0"/>
              <a:t> </a:t>
            </a:r>
            <a:r>
              <a:rPr lang="en-GB" sz="1600" dirty="0" err="1" smtClean="0"/>
              <a:t>differenza</a:t>
            </a:r>
            <a:r>
              <a:rPr lang="en-GB" sz="1600" dirty="0" smtClean="0"/>
              <a:t> di </a:t>
            </a:r>
            <a:r>
              <a:rPr lang="en-GB" sz="1600" dirty="0" err="1" smtClean="0"/>
              <a:t>impedenza</a:t>
            </a:r>
            <a:r>
              <a:rPr lang="en-GB" sz="1600" dirty="0" smtClean="0"/>
              <a:t> </a:t>
            </a:r>
            <a:r>
              <a:rPr lang="en-GB" sz="1600" dirty="0" err="1" smtClean="0"/>
              <a:t>acustica</a:t>
            </a:r>
            <a:r>
              <a:rPr lang="en-GB" sz="1600" dirty="0" smtClean="0"/>
              <a:t> </a:t>
            </a:r>
            <a:r>
              <a:rPr lang="en-GB" sz="1600" dirty="0" err="1" smtClean="0"/>
              <a:t>fra</a:t>
            </a:r>
            <a:r>
              <a:rPr lang="en-GB" sz="1600" dirty="0" smtClean="0"/>
              <a:t> </a:t>
            </a:r>
            <a:r>
              <a:rPr lang="en-GB" sz="1600" dirty="0" err="1" smtClean="0"/>
              <a:t>i</a:t>
            </a:r>
            <a:r>
              <a:rPr lang="en-GB" sz="1600" dirty="0" smtClean="0"/>
              <a:t> </a:t>
            </a:r>
            <a:r>
              <a:rPr lang="en-GB" sz="1600" dirty="0" err="1" smtClean="0"/>
              <a:t>diversi</a:t>
            </a:r>
            <a:r>
              <a:rPr lang="en-GB" sz="1600" dirty="0" smtClean="0"/>
              <a:t> </a:t>
            </a:r>
            <a:r>
              <a:rPr lang="en-GB" sz="1600" dirty="0" err="1" smtClean="0"/>
              <a:t>materiali</a:t>
            </a:r>
            <a:r>
              <a:rPr lang="en-GB" sz="1600" dirty="0" smtClean="0"/>
              <a:t>, </a:t>
            </a:r>
            <a:r>
              <a:rPr lang="en-GB" sz="1600" dirty="0" err="1" smtClean="0"/>
              <a:t>l’energia</a:t>
            </a:r>
            <a:r>
              <a:rPr lang="en-GB" sz="1600" dirty="0" smtClean="0"/>
              <a:t> </a:t>
            </a:r>
            <a:r>
              <a:rPr lang="en-GB" sz="1600" dirty="0" err="1" smtClean="0"/>
              <a:t>assorbita</a:t>
            </a:r>
            <a:r>
              <a:rPr lang="en-GB" sz="1600" dirty="0" smtClean="0"/>
              <a:t> </a:t>
            </a:r>
            <a:r>
              <a:rPr lang="en-GB" sz="1600" dirty="0" err="1" smtClean="0"/>
              <a:t>stimola</a:t>
            </a:r>
            <a:r>
              <a:rPr lang="en-GB" sz="1600" dirty="0" smtClean="0"/>
              <a:t> I </a:t>
            </a:r>
            <a:r>
              <a:rPr lang="en-GB" sz="1600" dirty="0" err="1" smtClean="0"/>
              <a:t>processi</a:t>
            </a:r>
            <a:r>
              <a:rPr lang="en-GB" sz="1600" dirty="0" smtClean="0"/>
              <a:t> </a:t>
            </a:r>
            <a:r>
              <a:rPr lang="en-GB" sz="1600" dirty="0" err="1" smtClean="0"/>
              <a:t>biologicisul</a:t>
            </a:r>
            <a:r>
              <a:rPr lang="en-GB" sz="1600" dirty="0" smtClean="0"/>
              <a:t> </a:t>
            </a:r>
            <a:r>
              <a:rPr lang="en-GB" sz="1600" dirty="0" err="1" smtClean="0"/>
              <a:t>tessuto</a:t>
            </a:r>
            <a:r>
              <a:rPr lang="en-GB" sz="1600" dirty="0" smtClean="0"/>
              <a:t> </a:t>
            </a:r>
            <a:r>
              <a:rPr lang="en-GB" sz="1600" dirty="0" err="1" smtClean="0"/>
              <a:t>muscolo-tendineo</a:t>
            </a:r>
            <a:r>
              <a:rPr lang="en-GB" sz="1600" dirty="0" smtClean="0"/>
              <a:t> </a:t>
            </a:r>
            <a:r>
              <a:rPr lang="en-GB" sz="1600" dirty="0" err="1" smtClean="0"/>
              <a:t>ed</a:t>
            </a:r>
            <a:r>
              <a:rPr lang="en-GB" sz="1600" dirty="0" smtClean="0"/>
              <a:t> </a:t>
            </a:r>
            <a:r>
              <a:rPr lang="en-GB" sz="1600" dirty="0" err="1" smtClean="0"/>
              <a:t>osseo</a:t>
            </a:r>
            <a:r>
              <a:rPr lang="en-GB" sz="1600" dirty="0" smtClean="0"/>
              <a:t>.</a:t>
            </a:r>
            <a:endParaRPr lang="it-IT" sz="1600" dirty="0"/>
          </a:p>
          <a:p>
            <a:endParaRPr lang="it-IT" dirty="0"/>
          </a:p>
        </p:txBody>
      </p:sp>
      <p:sp>
        <p:nvSpPr>
          <p:cNvPr id="6" name="CasellaDiTesto 5"/>
          <p:cNvSpPr txBox="1"/>
          <p:nvPr/>
        </p:nvSpPr>
        <p:spPr>
          <a:xfrm>
            <a:off x="3491345" y="5632833"/>
            <a:ext cx="8182099" cy="830997"/>
          </a:xfrm>
          <a:prstGeom prst="rect">
            <a:avLst/>
          </a:prstGeom>
          <a:noFill/>
        </p:spPr>
        <p:txBody>
          <a:bodyPr wrap="square" rtlCol="0">
            <a:spAutoFit/>
          </a:bodyPr>
          <a:lstStyle/>
          <a:p>
            <a:r>
              <a:rPr lang="it-IT" sz="1600" dirty="0" smtClean="0"/>
              <a:t>Le forze di trazione che si vengono a creare nella fase di pressione negativa generano delle bolle microscopiche di gas nel liquido. Queste vicino all’interfaccia collassano generando </a:t>
            </a:r>
            <a:r>
              <a:rPr lang="it-IT" sz="1600" dirty="0" err="1" smtClean="0"/>
              <a:t>jetstream</a:t>
            </a:r>
            <a:r>
              <a:rPr lang="it-IT" sz="1600" dirty="0" smtClean="0"/>
              <a:t> direzionali che inducono sui tessuti vicini microlesioni</a:t>
            </a:r>
            <a:endParaRPr lang="it-IT" sz="1600" dirty="0"/>
          </a:p>
        </p:txBody>
      </p:sp>
      <p:pic>
        <p:nvPicPr>
          <p:cNvPr id="7" name="Immagine 6" descr="TRASMISSIONE'ASSORBIMENTO.RIFLESSIONE.jpg"/>
          <p:cNvPicPr/>
          <p:nvPr/>
        </p:nvPicPr>
        <p:blipFill>
          <a:blip r:embed="rId2">
            <a:extLst>
              <a:ext uri="{28A0092B-C50C-407E-A947-70E740481C1C}">
                <a14:useLocalDpi xmlns:a14="http://schemas.microsoft.com/office/drawing/2010/main" xmlns="" val="0"/>
              </a:ext>
            </a:extLst>
          </a:blip>
          <a:srcRect/>
          <a:stretch>
            <a:fillRect/>
          </a:stretch>
        </p:blipFill>
        <p:spPr bwMode="auto">
          <a:xfrm>
            <a:off x="335281" y="741452"/>
            <a:ext cx="3901440" cy="2196594"/>
          </a:xfrm>
          <a:prstGeom prst="rect">
            <a:avLst/>
          </a:prstGeom>
          <a:noFill/>
          <a:ln w="22225">
            <a:solidFill>
              <a:schemeClr val="bg1"/>
            </a:solidFill>
          </a:ln>
          <a:effectLst/>
        </p:spPr>
      </p:pic>
      <p:pic>
        <p:nvPicPr>
          <p:cNvPr id="9" name="Immagine 8" descr="Schermata%202016-02-29%20alle%2022.06.03.png"/>
          <p:cNvPicPr/>
          <p:nvPr/>
        </p:nvPicPr>
        <p:blipFill rotWithShape="1">
          <a:blip r:embed="rId3">
            <a:extLst>
              <a:ext uri="{28A0092B-C50C-407E-A947-70E740481C1C}">
                <a14:useLocalDpi xmlns:a14="http://schemas.microsoft.com/office/drawing/2010/main" xmlns="" val="0"/>
              </a:ext>
            </a:extLst>
          </a:blip>
          <a:srcRect l="5230" r="6251" b="17123"/>
          <a:stretch/>
        </p:blipFill>
        <p:spPr bwMode="auto">
          <a:xfrm>
            <a:off x="8143103" y="741450"/>
            <a:ext cx="3759337" cy="2196596"/>
          </a:xfrm>
          <a:prstGeom prst="rect">
            <a:avLst/>
          </a:prstGeom>
          <a:noFill/>
          <a:ln>
            <a:noFill/>
          </a:ln>
        </p:spPr>
      </p:pic>
      <p:pic>
        <p:nvPicPr>
          <p:cNvPr id="10" name="Immagine 9"/>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4279136" y="726726"/>
            <a:ext cx="3980944" cy="2211320"/>
          </a:xfrm>
          <a:prstGeom prst="rect">
            <a:avLst/>
          </a:prstGeom>
        </p:spPr>
      </p:pic>
    </p:spTree>
    <p:extLst>
      <p:ext uri="{BB962C8B-B14F-4D97-AF65-F5344CB8AC3E}">
        <p14:creationId xmlns:p14="http://schemas.microsoft.com/office/powerpoint/2010/main" xmlns="" val="62454979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838200" y="142875"/>
            <a:ext cx="10515600" cy="771525"/>
          </a:xfrm>
        </p:spPr>
        <p:txBody>
          <a:bodyPr>
            <a:normAutofit/>
          </a:bodyPr>
          <a:lstStyle/>
          <a:p>
            <a:pPr algn="ctr"/>
            <a:r>
              <a:rPr lang="it-IT" sz="4000" dirty="0" smtClean="0"/>
              <a:t>Applicazione sui ritardi di consolidazione</a:t>
            </a:r>
            <a:endParaRPr lang="it-IT" sz="4000" dirty="0"/>
          </a:p>
        </p:txBody>
      </p:sp>
      <p:sp>
        <p:nvSpPr>
          <p:cNvPr id="3" name="Segnaposto contenuto 2"/>
          <p:cNvSpPr>
            <a:spLocks noGrp="1"/>
          </p:cNvSpPr>
          <p:nvPr>
            <p:ph idx="1"/>
          </p:nvPr>
        </p:nvSpPr>
        <p:spPr>
          <a:xfrm>
            <a:off x="285750" y="1057275"/>
            <a:ext cx="4257675" cy="3771900"/>
          </a:xfrm>
        </p:spPr>
        <p:txBody>
          <a:bodyPr>
            <a:normAutofit/>
          </a:bodyPr>
          <a:lstStyle/>
          <a:p>
            <a:r>
              <a:rPr lang="it-IT" sz="1800" dirty="0" smtClean="0"/>
              <a:t>I primi studi sulla terapia con onde d’urto ESWT in ortopedia furono intorno al 1991 con </a:t>
            </a:r>
            <a:r>
              <a:rPr lang="it-IT" sz="1800" dirty="0" err="1" smtClean="0"/>
              <a:t>Valchanov</a:t>
            </a:r>
            <a:r>
              <a:rPr lang="it-IT" sz="1800" dirty="0" smtClean="0"/>
              <a:t> e </a:t>
            </a:r>
            <a:r>
              <a:rPr lang="it-IT" sz="1800" dirty="0" err="1" smtClean="0"/>
              <a:t>Michaloiv</a:t>
            </a:r>
            <a:r>
              <a:rPr lang="it-IT" sz="1800" dirty="0" smtClean="0"/>
              <a:t>. </a:t>
            </a:r>
          </a:p>
          <a:p>
            <a:pPr marL="0" indent="0">
              <a:buNone/>
            </a:pPr>
            <a:endParaRPr lang="it-IT" sz="1800" dirty="0" smtClean="0"/>
          </a:p>
          <a:p>
            <a:r>
              <a:rPr lang="it-IT" sz="1800" dirty="0" smtClean="0"/>
              <a:t>In </a:t>
            </a:r>
            <a:r>
              <a:rPr lang="it-IT" sz="1800" dirty="0" err="1" smtClean="0"/>
              <a:t>italia</a:t>
            </a:r>
            <a:r>
              <a:rPr lang="it-IT" sz="1800" dirty="0" smtClean="0"/>
              <a:t> nel 1992 le prime applicazioni cliniche furono condotte dall’</a:t>
            </a:r>
            <a:r>
              <a:rPr lang="it-IT" sz="1800" dirty="0" err="1" smtClean="0"/>
              <a:t>equip</a:t>
            </a:r>
            <a:r>
              <a:rPr lang="en-GB" sz="1800" dirty="0" err="1" smtClean="0"/>
              <a:t>è</a:t>
            </a:r>
            <a:r>
              <a:rPr lang="en-GB" sz="1800" dirty="0" smtClean="0"/>
              <a:t> del </a:t>
            </a:r>
            <a:r>
              <a:rPr lang="en-GB" sz="1800" dirty="0" err="1" smtClean="0"/>
              <a:t>Prof.</a:t>
            </a:r>
            <a:r>
              <a:rPr lang="en-GB" sz="1800" dirty="0" smtClean="0"/>
              <a:t> </a:t>
            </a:r>
            <a:r>
              <a:rPr lang="en-GB" sz="1800" dirty="0" err="1"/>
              <a:t>E</a:t>
            </a:r>
            <a:r>
              <a:rPr lang="en-GB" sz="1800" dirty="0" err="1" smtClean="0"/>
              <a:t>zio</a:t>
            </a:r>
            <a:r>
              <a:rPr lang="en-GB" sz="1800" dirty="0" smtClean="0"/>
              <a:t> Maria </a:t>
            </a:r>
            <a:r>
              <a:rPr lang="en-GB" sz="1800" dirty="0" err="1" smtClean="0"/>
              <a:t>Corrado</a:t>
            </a:r>
            <a:r>
              <a:rPr lang="en-GB" sz="1800" dirty="0" smtClean="0"/>
              <a:t>, </a:t>
            </a:r>
            <a:r>
              <a:rPr lang="en-GB" sz="1800" dirty="0" err="1" smtClean="0"/>
              <a:t>che</a:t>
            </a:r>
            <a:r>
              <a:rPr lang="en-GB" sz="1800" dirty="0" smtClean="0"/>
              <a:t> </a:t>
            </a:r>
            <a:r>
              <a:rPr lang="en-GB" sz="1800" dirty="0" err="1" smtClean="0"/>
              <a:t>utilizzo</a:t>
            </a:r>
            <a:r>
              <a:rPr lang="en-GB" sz="1800" dirty="0" smtClean="0"/>
              <a:t> le </a:t>
            </a:r>
            <a:r>
              <a:rPr lang="en-GB" sz="1800" dirty="0" err="1" smtClean="0"/>
              <a:t>onde</a:t>
            </a:r>
            <a:r>
              <a:rPr lang="en-GB" sz="1800" dirty="0" smtClean="0"/>
              <a:t> </a:t>
            </a:r>
            <a:r>
              <a:rPr lang="en-GB" sz="1800" dirty="0" err="1" smtClean="0"/>
              <a:t>d’urto</a:t>
            </a:r>
            <a:r>
              <a:rPr lang="en-GB" sz="1800" dirty="0" smtClean="0"/>
              <a:t> </a:t>
            </a:r>
            <a:r>
              <a:rPr lang="en-GB" sz="1800" dirty="0" err="1" smtClean="0"/>
              <a:t>nei</a:t>
            </a:r>
            <a:r>
              <a:rPr lang="en-GB" sz="1800" dirty="0" smtClean="0"/>
              <a:t> </a:t>
            </a:r>
            <a:r>
              <a:rPr lang="en-GB" sz="1800" dirty="0" err="1" smtClean="0"/>
              <a:t>casi</a:t>
            </a:r>
            <a:r>
              <a:rPr lang="en-GB" sz="1800" dirty="0" smtClean="0"/>
              <a:t> di </a:t>
            </a:r>
            <a:r>
              <a:rPr lang="en-GB" sz="1800" dirty="0" err="1" smtClean="0"/>
              <a:t>pseudoartrosi</a:t>
            </a:r>
            <a:r>
              <a:rPr lang="en-GB" sz="1800" dirty="0" smtClean="0"/>
              <a:t> di </a:t>
            </a:r>
            <a:r>
              <a:rPr lang="en-GB" sz="1800" dirty="0" err="1" smtClean="0"/>
              <a:t>scafoide</a:t>
            </a:r>
            <a:r>
              <a:rPr lang="en-GB" sz="1800" dirty="0" smtClean="0"/>
              <a:t> carpale</a:t>
            </a:r>
            <a:endParaRPr lang="it-IT" sz="1800" dirty="0"/>
          </a:p>
        </p:txBody>
      </p:sp>
      <p:sp>
        <p:nvSpPr>
          <p:cNvPr id="4" name="CasellaDiTesto 3"/>
          <p:cNvSpPr txBox="1"/>
          <p:nvPr/>
        </p:nvSpPr>
        <p:spPr>
          <a:xfrm>
            <a:off x="5303366" y="1057275"/>
            <a:ext cx="6238618" cy="2585323"/>
          </a:xfrm>
          <a:prstGeom prst="rect">
            <a:avLst/>
          </a:prstGeom>
          <a:noFill/>
        </p:spPr>
        <p:txBody>
          <a:bodyPr wrap="square" rtlCol="0">
            <a:spAutoFit/>
          </a:bodyPr>
          <a:lstStyle/>
          <a:p>
            <a:pPr algn="ctr"/>
            <a:r>
              <a:rPr lang="it-IT" sz="1600" dirty="0" smtClean="0"/>
              <a:t>Campi di applicazione</a:t>
            </a:r>
          </a:p>
          <a:p>
            <a:pPr algn="ctr"/>
            <a:endParaRPr lang="it-IT" sz="1600" dirty="0" smtClean="0"/>
          </a:p>
          <a:p>
            <a:r>
              <a:rPr lang="it-IT" sz="1600" dirty="0" smtClean="0"/>
              <a:t>ESWL (</a:t>
            </a:r>
            <a:r>
              <a:rPr lang="it-IT" sz="1600" dirty="0" err="1"/>
              <a:t>E</a:t>
            </a:r>
            <a:r>
              <a:rPr lang="it-IT" sz="1600" dirty="0" err="1" smtClean="0"/>
              <a:t>xtracorporeal</a:t>
            </a:r>
            <a:r>
              <a:rPr lang="it-IT" sz="1600" dirty="0" smtClean="0"/>
              <a:t> Shock </a:t>
            </a:r>
            <a:r>
              <a:rPr lang="it-IT" sz="1600" dirty="0" err="1" smtClean="0"/>
              <a:t>Wave</a:t>
            </a:r>
            <a:r>
              <a:rPr lang="it-IT" sz="1600" dirty="0" smtClean="0"/>
              <a:t> </a:t>
            </a:r>
            <a:r>
              <a:rPr lang="it-IT" sz="1600" dirty="0" err="1" smtClean="0"/>
              <a:t>Lithotripsy</a:t>
            </a:r>
            <a:r>
              <a:rPr lang="it-IT" sz="1600" dirty="0" smtClean="0"/>
              <a:t>) </a:t>
            </a:r>
          </a:p>
          <a:p>
            <a:pPr marL="285750" indent="-285750">
              <a:buFont typeface="Arial" charset="0"/>
              <a:buChar char="•"/>
            </a:pPr>
            <a:r>
              <a:rPr lang="it-IT" sz="1600" dirty="0" smtClean="0"/>
              <a:t>Urologia</a:t>
            </a:r>
          </a:p>
          <a:p>
            <a:pPr marL="285750" indent="-285750">
              <a:buFont typeface="Arial" charset="0"/>
              <a:buChar char="•"/>
            </a:pPr>
            <a:r>
              <a:rPr lang="it-IT" sz="1600" dirty="0" smtClean="0"/>
              <a:t>Gastroenterologia</a:t>
            </a:r>
          </a:p>
          <a:p>
            <a:pPr marL="285750" indent="-285750">
              <a:buFont typeface="Arial" charset="0"/>
              <a:buChar char="•"/>
            </a:pPr>
            <a:r>
              <a:rPr lang="it-IT" sz="1600" dirty="0" smtClean="0"/>
              <a:t>Otorinolaringoiatria</a:t>
            </a:r>
          </a:p>
          <a:p>
            <a:endParaRPr lang="it-IT" sz="1600" dirty="0" smtClean="0"/>
          </a:p>
          <a:p>
            <a:r>
              <a:rPr lang="it-IT" sz="1600" dirty="0" smtClean="0"/>
              <a:t>ESWT (</a:t>
            </a:r>
            <a:r>
              <a:rPr lang="it-IT" sz="1600" dirty="0" err="1" smtClean="0"/>
              <a:t>Extracorporeal</a:t>
            </a:r>
            <a:r>
              <a:rPr lang="it-IT" sz="1600" dirty="0" smtClean="0"/>
              <a:t> Shock </a:t>
            </a:r>
            <a:r>
              <a:rPr lang="it-IT" sz="1600" dirty="0" err="1" smtClean="0"/>
              <a:t>Wave</a:t>
            </a:r>
            <a:r>
              <a:rPr lang="it-IT" sz="1600" dirty="0" smtClean="0"/>
              <a:t> </a:t>
            </a:r>
            <a:r>
              <a:rPr lang="it-IT" sz="1600" dirty="0" err="1" smtClean="0"/>
              <a:t>Terapy</a:t>
            </a:r>
            <a:r>
              <a:rPr lang="it-IT" sz="1600" dirty="0" smtClean="0"/>
              <a:t> )</a:t>
            </a:r>
          </a:p>
          <a:p>
            <a:r>
              <a:rPr lang="it-IT" sz="1600" dirty="0" smtClean="0"/>
              <a:t>Ortopedia &gt; tessuto osseo :</a:t>
            </a:r>
          </a:p>
          <a:p>
            <a:endParaRPr lang="it-IT" dirty="0"/>
          </a:p>
        </p:txBody>
      </p:sp>
      <p:sp>
        <p:nvSpPr>
          <p:cNvPr id="5" name="CasellaDiTesto 4"/>
          <p:cNvSpPr txBox="1"/>
          <p:nvPr/>
        </p:nvSpPr>
        <p:spPr>
          <a:xfrm>
            <a:off x="7748460" y="3090011"/>
            <a:ext cx="3793524" cy="1354217"/>
          </a:xfrm>
          <a:prstGeom prst="rect">
            <a:avLst/>
          </a:prstGeom>
          <a:noFill/>
        </p:spPr>
        <p:txBody>
          <a:bodyPr wrap="square" rtlCol="0">
            <a:spAutoFit/>
          </a:bodyPr>
          <a:lstStyle/>
          <a:p>
            <a:pPr marL="285750" indent="-285750">
              <a:buFont typeface="Arial" charset="0"/>
              <a:buChar char="•"/>
            </a:pPr>
            <a:r>
              <a:rPr lang="it-IT" sz="1600" dirty="0"/>
              <a:t>Ritardi di </a:t>
            </a:r>
            <a:r>
              <a:rPr lang="it-IT" sz="1600" dirty="0" err="1"/>
              <a:t>consiladzione</a:t>
            </a:r>
            <a:endParaRPr lang="it-IT" sz="1600" dirty="0"/>
          </a:p>
          <a:p>
            <a:pPr marL="285750" indent="-285750">
              <a:buFont typeface="Arial" charset="0"/>
              <a:buChar char="•"/>
            </a:pPr>
            <a:r>
              <a:rPr lang="it-IT" sz="1600" dirty="0"/>
              <a:t>Pseudoartrosi</a:t>
            </a:r>
          </a:p>
          <a:p>
            <a:pPr marL="285750" indent="-285750">
              <a:buFont typeface="Arial" charset="0"/>
              <a:buChar char="•"/>
            </a:pPr>
            <a:r>
              <a:rPr lang="it-IT" sz="1600" dirty="0"/>
              <a:t>Necrosi asettiche</a:t>
            </a:r>
          </a:p>
          <a:p>
            <a:pPr marL="285750" indent="-285750">
              <a:buFont typeface="Arial" charset="0"/>
              <a:buChar char="•"/>
            </a:pPr>
            <a:r>
              <a:rPr lang="it-IT" sz="1600" dirty="0"/>
              <a:t>Cisti </a:t>
            </a:r>
            <a:r>
              <a:rPr lang="it-IT" sz="1600" dirty="0" err="1"/>
              <a:t>osse</a:t>
            </a:r>
            <a:r>
              <a:rPr lang="it-IT" sz="1600" dirty="0"/>
              <a:t> giovanili</a:t>
            </a:r>
          </a:p>
          <a:p>
            <a:endParaRPr lang="it-IT" dirty="0"/>
          </a:p>
        </p:txBody>
      </p:sp>
      <p:sp>
        <p:nvSpPr>
          <p:cNvPr id="6" name="CasellaDiTesto 5"/>
          <p:cNvSpPr txBox="1"/>
          <p:nvPr/>
        </p:nvSpPr>
        <p:spPr>
          <a:xfrm>
            <a:off x="5888767" y="4259789"/>
            <a:ext cx="3064476" cy="338554"/>
          </a:xfrm>
          <a:prstGeom prst="rect">
            <a:avLst/>
          </a:prstGeom>
          <a:noFill/>
        </p:spPr>
        <p:txBody>
          <a:bodyPr wrap="square" rtlCol="0">
            <a:spAutoFit/>
          </a:bodyPr>
          <a:lstStyle/>
          <a:p>
            <a:r>
              <a:rPr lang="it-IT" sz="1600" dirty="0" smtClean="0"/>
              <a:t>&gt;Tessuto mollo:</a:t>
            </a:r>
            <a:endParaRPr lang="it-IT" sz="1600" dirty="0"/>
          </a:p>
        </p:txBody>
      </p:sp>
      <p:sp>
        <p:nvSpPr>
          <p:cNvPr id="7" name="CasellaDiTesto 6"/>
          <p:cNvSpPr txBox="1"/>
          <p:nvPr/>
        </p:nvSpPr>
        <p:spPr>
          <a:xfrm>
            <a:off x="7748460" y="4259789"/>
            <a:ext cx="2730843" cy="1569660"/>
          </a:xfrm>
          <a:prstGeom prst="rect">
            <a:avLst/>
          </a:prstGeom>
          <a:noFill/>
        </p:spPr>
        <p:txBody>
          <a:bodyPr wrap="square" rtlCol="0">
            <a:spAutoFit/>
          </a:bodyPr>
          <a:lstStyle/>
          <a:p>
            <a:pPr marL="285750" indent="-285750">
              <a:buFont typeface="Arial" charset="0"/>
              <a:buChar char="•"/>
            </a:pPr>
            <a:r>
              <a:rPr lang="it-IT" sz="1600" dirty="0" smtClean="0"/>
              <a:t>Tendinopatie</a:t>
            </a:r>
          </a:p>
          <a:p>
            <a:pPr marL="285750" indent="-285750">
              <a:buFont typeface="Arial" charset="0"/>
              <a:buChar char="•"/>
            </a:pPr>
            <a:r>
              <a:rPr lang="it-IT" sz="1600" dirty="0" smtClean="0"/>
              <a:t>Calcificazioni</a:t>
            </a:r>
          </a:p>
          <a:p>
            <a:pPr marL="285750" indent="-285750">
              <a:buFont typeface="Arial" charset="0"/>
              <a:buChar char="•"/>
            </a:pPr>
            <a:r>
              <a:rPr lang="it-IT" sz="1600" dirty="0" err="1" smtClean="0"/>
              <a:t>Fasciti</a:t>
            </a:r>
            <a:endParaRPr lang="it-IT" sz="1600" dirty="0" smtClean="0"/>
          </a:p>
          <a:p>
            <a:pPr marL="285750" indent="-285750">
              <a:buFont typeface="Arial" charset="0"/>
              <a:buChar char="•"/>
            </a:pPr>
            <a:r>
              <a:rPr lang="it-IT" sz="1600" dirty="0" smtClean="0"/>
              <a:t>Contratture muscolari</a:t>
            </a:r>
          </a:p>
          <a:p>
            <a:pPr marL="285750" indent="-285750">
              <a:buFont typeface="Arial" charset="0"/>
              <a:buChar char="•"/>
            </a:pPr>
            <a:r>
              <a:rPr lang="it-IT" sz="1600" dirty="0" err="1" smtClean="0"/>
              <a:t>Mioentesiti</a:t>
            </a:r>
            <a:endParaRPr lang="it-IT" sz="1600" dirty="0" smtClean="0"/>
          </a:p>
          <a:p>
            <a:pPr marL="285750" indent="-285750">
              <a:buFont typeface="Arial" charset="0"/>
              <a:buChar char="•"/>
            </a:pPr>
            <a:r>
              <a:rPr lang="it-IT" sz="1600" dirty="0" err="1" smtClean="0"/>
              <a:t>Paraosteoartropatie</a:t>
            </a:r>
            <a:endParaRPr lang="it-IT" sz="1600" dirty="0"/>
          </a:p>
        </p:txBody>
      </p:sp>
      <p:sp>
        <p:nvSpPr>
          <p:cNvPr id="8" name="CasellaDiTesto 7"/>
          <p:cNvSpPr txBox="1"/>
          <p:nvPr/>
        </p:nvSpPr>
        <p:spPr>
          <a:xfrm>
            <a:off x="5888767" y="5829449"/>
            <a:ext cx="1890584" cy="338554"/>
          </a:xfrm>
          <a:prstGeom prst="rect">
            <a:avLst/>
          </a:prstGeom>
          <a:noFill/>
        </p:spPr>
        <p:txBody>
          <a:bodyPr wrap="square" rtlCol="0">
            <a:spAutoFit/>
          </a:bodyPr>
          <a:lstStyle/>
          <a:p>
            <a:r>
              <a:rPr lang="it-IT" sz="1600" smtClean="0"/>
              <a:t>&gt;Trigger </a:t>
            </a:r>
            <a:r>
              <a:rPr lang="it-IT" sz="1600" dirty="0" err="1" smtClean="0"/>
              <a:t>point</a:t>
            </a:r>
            <a:endParaRPr lang="it-IT" sz="1600" dirty="0"/>
          </a:p>
        </p:txBody>
      </p:sp>
      <p:sp>
        <p:nvSpPr>
          <p:cNvPr id="9" name="CasellaDiTesto 8"/>
          <p:cNvSpPr txBox="1"/>
          <p:nvPr/>
        </p:nvSpPr>
        <p:spPr>
          <a:xfrm>
            <a:off x="7740736" y="5818209"/>
            <a:ext cx="3466843" cy="338554"/>
          </a:xfrm>
          <a:prstGeom prst="rect">
            <a:avLst/>
          </a:prstGeom>
          <a:noFill/>
        </p:spPr>
        <p:txBody>
          <a:bodyPr wrap="square" rtlCol="0">
            <a:spAutoFit/>
          </a:bodyPr>
          <a:lstStyle/>
          <a:p>
            <a:pPr marL="285750" indent="-285750">
              <a:buFont typeface="Arial" charset="0"/>
              <a:buChar char="•"/>
            </a:pPr>
            <a:r>
              <a:rPr lang="it-IT" sz="1600" dirty="0" smtClean="0"/>
              <a:t>Terapia del dolore </a:t>
            </a:r>
            <a:r>
              <a:rPr lang="it-IT" sz="1600" dirty="0" err="1" smtClean="0"/>
              <a:t>miofasciale</a:t>
            </a:r>
            <a:endParaRPr lang="it-IT" sz="1600" dirty="0"/>
          </a:p>
        </p:txBody>
      </p:sp>
      <p:pic>
        <p:nvPicPr>
          <p:cNvPr id="10" name="Immagine 9"/>
          <p:cNvPicPr/>
          <p:nvPr/>
        </p:nvPicPr>
        <p:blipFill>
          <a:blip r:embed="rId2">
            <a:extLst>
              <a:ext uri="{28A0092B-C50C-407E-A947-70E740481C1C}">
                <a14:useLocalDpi xmlns:a14="http://schemas.microsoft.com/office/drawing/2010/main" xmlns="" val="0"/>
              </a:ext>
            </a:extLst>
          </a:blip>
          <a:srcRect/>
          <a:stretch>
            <a:fillRect/>
          </a:stretch>
        </p:blipFill>
        <p:spPr bwMode="auto">
          <a:xfrm>
            <a:off x="847596" y="3767119"/>
            <a:ext cx="3225886" cy="2627518"/>
          </a:xfrm>
          <a:prstGeom prst="rect">
            <a:avLst/>
          </a:prstGeom>
          <a:noFill/>
          <a:ln>
            <a:noFill/>
          </a:ln>
        </p:spPr>
      </p:pic>
    </p:spTree>
    <p:extLst>
      <p:ext uri="{BB962C8B-B14F-4D97-AF65-F5344CB8AC3E}">
        <p14:creationId xmlns:p14="http://schemas.microsoft.com/office/powerpoint/2010/main" xmlns="" val="55641493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20131" y="1062681"/>
            <a:ext cx="4275438" cy="5262563"/>
          </a:xfrm>
        </p:spPr>
        <p:txBody>
          <a:bodyPr>
            <a:normAutofit/>
          </a:bodyPr>
          <a:lstStyle/>
          <a:p>
            <a:pPr marL="0" indent="0" algn="ctr">
              <a:lnSpc>
                <a:spcPct val="100000"/>
              </a:lnSpc>
              <a:buNone/>
            </a:pPr>
            <a:r>
              <a:rPr lang="it-IT" sz="1800" b="1" dirty="0" smtClean="0"/>
              <a:t>Nuovi campi di applicazione</a:t>
            </a:r>
          </a:p>
          <a:p>
            <a:pPr>
              <a:lnSpc>
                <a:spcPct val="100000"/>
              </a:lnSpc>
            </a:pPr>
            <a:r>
              <a:rPr lang="it-IT" sz="1800" dirty="0" smtClean="0"/>
              <a:t>Cardiologia</a:t>
            </a:r>
          </a:p>
          <a:p>
            <a:pPr>
              <a:lnSpc>
                <a:spcPct val="100000"/>
              </a:lnSpc>
            </a:pPr>
            <a:r>
              <a:rPr lang="it-IT" sz="1800" dirty="0" smtClean="0"/>
              <a:t>Inestetismi</a:t>
            </a:r>
          </a:p>
          <a:p>
            <a:pPr>
              <a:lnSpc>
                <a:spcPct val="100000"/>
              </a:lnSpc>
            </a:pPr>
            <a:r>
              <a:rPr lang="it-IT" sz="1800" dirty="0" smtClean="0"/>
              <a:t>Dermatologia</a:t>
            </a:r>
          </a:p>
          <a:p>
            <a:pPr>
              <a:lnSpc>
                <a:spcPct val="100000"/>
              </a:lnSpc>
            </a:pPr>
            <a:r>
              <a:rPr lang="it-IT" sz="1800" dirty="0" smtClean="0"/>
              <a:t>Odontoiatria</a:t>
            </a:r>
          </a:p>
          <a:p>
            <a:pPr>
              <a:lnSpc>
                <a:spcPct val="100000"/>
              </a:lnSpc>
            </a:pPr>
            <a:r>
              <a:rPr lang="it-IT" sz="1800" dirty="0" smtClean="0"/>
              <a:t>Veterinaria</a:t>
            </a:r>
          </a:p>
        </p:txBody>
      </p:sp>
      <p:sp>
        <p:nvSpPr>
          <p:cNvPr id="4" name="Titolo 1"/>
          <p:cNvSpPr txBox="1">
            <a:spLocks/>
          </p:cNvSpPr>
          <p:nvPr/>
        </p:nvSpPr>
        <p:spPr>
          <a:xfrm>
            <a:off x="838200" y="142875"/>
            <a:ext cx="10515600" cy="7715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algn="ctr"/>
            <a:r>
              <a:rPr lang="it-IT" sz="4000" dirty="0" smtClean="0"/>
              <a:t>Applicazione sui ritardi di consolidazione</a:t>
            </a:r>
            <a:endParaRPr lang="it-IT" sz="4000" dirty="0"/>
          </a:p>
        </p:txBody>
      </p:sp>
      <p:sp>
        <p:nvSpPr>
          <p:cNvPr id="5" name="CasellaDiTesto 4"/>
          <p:cNvSpPr txBox="1"/>
          <p:nvPr/>
        </p:nvSpPr>
        <p:spPr>
          <a:xfrm>
            <a:off x="420131" y="3472249"/>
            <a:ext cx="4621426" cy="2585323"/>
          </a:xfrm>
          <a:prstGeom prst="rect">
            <a:avLst/>
          </a:prstGeom>
          <a:noFill/>
        </p:spPr>
        <p:txBody>
          <a:bodyPr wrap="square" rtlCol="0">
            <a:spAutoFit/>
          </a:bodyPr>
          <a:lstStyle/>
          <a:p>
            <a:pPr algn="ctr"/>
            <a:r>
              <a:rPr lang="it-IT" b="1" dirty="0" smtClean="0"/>
              <a:t>Controindicazioni</a:t>
            </a:r>
          </a:p>
          <a:p>
            <a:pPr marL="285750" indent="-285750">
              <a:buFont typeface="Arial" charset="0"/>
              <a:buChar char="•"/>
            </a:pPr>
            <a:r>
              <a:rPr lang="it-IT" sz="1600" dirty="0" smtClean="0"/>
              <a:t>Gravidanza </a:t>
            </a:r>
          </a:p>
          <a:p>
            <a:pPr marL="285750" indent="-285750">
              <a:buFont typeface="Arial" charset="0"/>
              <a:buChar char="•"/>
            </a:pPr>
            <a:r>
              <a:rPr lang="it-IT" sz="1600" dirty="0" smtClean="0"/>
              <a:t>Pace maker</a:t>
            </a:r>
          </a:p>
          <a:p>
            <a:pPr marL="285750" indent="-285750">
              <a:buFont typeface="Arial" charset="0"/>
              <a:buChar char="•"/>
            </a:pPr>
            <a:r>
              <a:rPr lang="it-IT" sz="1600" dirty="0" smtClean="0"/>
              <a:t>Disordini della coagulazione congeniti e acquisiti</a:t>
            </a:r>
          </a:p>
          <a:p>
            <a:pPr marL="285750" indent="-285750">
              <a:buFont typeface="Arial" charset="0"/>
              <a:buChar char="•"/>
            </a:pPr>
            <a:r>
              <a:rPr lang="it-IT" sz="1600" dirty="0" smtClean="0"/>
              <a:t>Neoplasie</a:t>
            </a:r>
          </a:p>
          <a:p>
            <a:pPr marL="285750" indent="-285750">
              <a:buFont typeface="Arial" charset="0"/>
              <a:buChar char="•"/>
            </a:pPr>
            <a:r>
              <a:rPr lang="it-IT" sz="1600" dirty="0" smtClean="0"/>
              <a:t>Polineuropatie demielinizzanti</a:t>
            </a:r>
          </a:p>
          <a:p>
            <a:pPr marL="285750" indent="-285750">
              <a:buFont typeface="Arial" charset="0"/>
              <a:buChar char="•"/>
            </a:pPr>
            <a:r>
              <a:rPr lang="it-IT" sz="1600" dirty="0" smtClean="0"/>
              <a:t>Pseudoartrosi chiaramente atrofiche</a:t>
            </a:r>
          </a:p>
          <a:p>
            <a:pPr marL="285750" indent="-285750">
              <a:buFont typeface="Arial" charset="0"/>
              <a:buChar char="•"/>
            </a:pPr>
            <a:r>
              <a:rPr lang="it-IT" sz="1600" dirty="0" smtClean="0"/>
              <a:t>Pseudoartrosi settica in fase attiva</a:t>
            </a:r>
          </a:p>
          <a:p>
            <a:pPr marL="285750" indent="-285750">
              <a:buFont typeface="Arial" charset="0"/>
              <a:buChar char="•"/>
            </a:pPr>
            <a:r>
              <a:rPr lang="it-IT" sz="1600" dirty="0" smtClean="0"/>
              <a:t>Pseudoartrosi in vicinanza di grosse strutture vascolo-nervose</a:t>
            </a:r>
            <a:endParaRPr lang="it-IT" sz="1600" dirty="0"/>
          </a:p>
        </p:txBody>
      </p:sp>
      <p:sp>
        <p:nvSpPr>
          <p:cNvPr id="6" name="CasellaDiTesto 5"/>
          <p:cNvSpPr txBox="1"/>
          <p:nvPr/>
        </p:nvSpPr>
        <p:spPr>
          <a:xfrm>
            <a:off x="5498757" y="914400"/>
            <a:ext cx="6384324" cy="5493812"/>
          </a:xfrm>
          <a:prstGeom prst="rect">
            <a:avLst/>
          </a:prstGeom>
          <a:noFill/>
        </p:spPr>
        <p:txBody>
          <a:bodyPr wrap="square" rtlCol="0">
            <a:spAutoFit/>
          </a:bodyPr>
          <a:lstStyle/>
          <a:p>
            <a:pPr algn="ctr">
              <a:lnSpc>
                <a:spcPct val="150000"/>
              </a:lnSpc>
            </a:pPr>
            <a:r>
              <a:rPr lang="it-IT" b="1" dirty="0" smtClean="0"/>
              <a:t>Vantaggi e svantaggi</a:t>
            </a:r>
          </a:p>
          <a:p>
            <a:pPr marL="342900" indent="-342900">
              <a:lnSpc>
                <a:spcPct val="150000"/>
              </a:lnSpc>
              <a:buFont typeface="Wingdings" charset="2"/>
              <a:buChar char="Ø"/>
            </a:pPr>
            <a:r>
              <a:rPr lang="it-IT" dirty="0" smtClean="0"/>
              <a:t>È</a:t>
            </a:r>
            <a:r>
              <a:rPr lang="en-GB" dirty="0" smtClean="0"/>
              <a:t> </a:t>
            </a:r>
            <a:r>
              <a:rPr lang="it-IT" dirty="0" smtClean="0"/>
              <a:t>il metodo </a:t>
            </a:r>
            <a:r>
              <a:rPr lang="it-IT" dirty="0" err="1" smtClean="0"/>
              <a:t>pi</a:t>
            </a:r>
            <a:r>
              <a:rPr lang="en-GB" dirty="0" err="1" smtClean="0"/>
              <a:t>ù</a:t>
            </a:r>
            <a:r>
              <a:rPr lang="en-GB" dirty="0" smtClean="0"/>
              <a:t> </a:t>
            </a:r>
            <a:r>
              <a:rPr lang="en-GB" dirty="0" err="1" smtClean="0"/>
              <a:t>efficace</a:t>
            </a:r>
            <a:r>
              <a:rPr lang="en-GB" dirty="0" smtClean="0"/>
              <a:t> e </a:t>
            </a:r>
            <a:r>
              <a:rPr lang="en-GB" dirty="0" err="1" smtClean="0"/>
              <a:t>meno</a:t>
            </a:r>
            <a:r>
              <a:rPr lang="en-GB" dirty="0" smtClean="0"/>
              <a:t> </a:t>
            </a:r>
            <a:r>
              <a:rPr lang="en-GB" dirty="0" err="1" smtClean="0"/>
              <a:t>invasivo</a:t>
            </a:r>
            <a:endParaRPr lang="en-GB" dirty="0" smtClean="0"/>
          </a:p>
          <a:p>
            <a:pPr marL="342900" indent="-342900">
              <a:lnSpc>
                <a:spcPct val="150000"/>
              </a:lnSpc>
              <a:buFont typeface="Wingdings" charset="2"/>
              <a:buChar char="Ø"/>
            </a:pPr>
            <a:r>
              <a:rPr lang="en-GB" dirty="0" smtClean="0"/>
              <a:t>Alta </a:t>
            </a:r>
            <a:r>
              <a:rPr lang="en-GB" dirty="0" err="1" smtClean="0"/>
              <a:t>precisione</a:t>
            </a:r>
            <a:r>
              <a:rPr lang="en-GB" dirty="0" smtClean="0"/>
              <a:t> </a:t>
            </a:r>
            <a:r>
              <a:rPr lang="en-GB" dirty="0" err="1" smtClean="0"/>
              <a:t>dei</a:t>
            </a:r>
            <a:r>
              <a:rPr lang="en-GB" dirty="0" smtClean="0"/>
              <a:t> </a:t>
            </a:r>
            <a:r>
              <a:rPr lang="en-GB" dirty="0" err="1" smtClean="0"/>
              <a:t>generatori</a:t>
            </a:r>
            <a:endParaRPr lang="en-GB" dirty="0" smtClean="0"/>
          </a:p>
          <a:p>
            <a:pPr marL="342900" indent="-342900">
              <a:lnSpc>
                <a:spcPct val="150000"/>
              </a:lnSpc>
              <a:buFont typeface="Wingdings" charset="2"/>
              <a:buChar char="Ø"/>
            </a:pPr>
            <a:r>
              <a:rPr lang="en-GB" dirty="0" err="1" smtClean="0"/>
              <a:t>Produzione</a:t>
            </a:r>
            <a:r>
              <a:rPr lang="en-GB" dirty="0" smtClean="0"/>
              <a:t> di </a:t>
            </a:r>
            <a:r>
              <a:rPr lang="en-GB" dirty="0" err="1" smtClean="0"/>
              <a:t>microematomi</a:t>
            </a:r>
            <a:endParaRPr lang="en-GB" dirty="0" smtClean="0"/>
          </a:p>
          <a:p>
            <a:pPr marL="342900" indent="-342900">
              <a:lnSpc>
                <a:spcPct val="150000"/>
              </a:lnSpc>
              <a:buFont typeface="Wingdings" charset="2"/>
              <a:buChar char="Ø"/>
            </a:pPr>
            <a:r>
              <a:rPr lang="en-GB" dirty="0" err="1" smtClean="0"/>
              <a:t>Effetti</a:t>
            </a:r>
            <a:r>
              <a:rPr lang="en-GB" dirty="0" smtClean="0"/>
              <a:t> </a:t>
            </a:r>
            <a:r>
              <a:rPr lang="en-GB" dirty="0" err="1" smtClean="0"/>
              <a:t>su</a:t>
            </a:r>
            <a:r>
              <a:rPr lang="en-GB" dirty="0" smtClean="0"/>
              <a:t> </a:t>
            </a:r>
            <a:r>
              <a:rPr lang="en-GB" dirty="0" err="1" smtClean="0"/>
              <a:t>tessuto</a:t>
            </a:r>
            <a:r>
              <a:rPr lang="en-GB" dirty="0" smtClean="0"/>
              <a:t> </a:t>
            </a:r>
            <a:r>
              <a:rPr lang="en-GB" dirty="0" err="1" smtClean="0"/>
              <a:t>osseo</a:t>
            </a:r>
            <a:r>
              <a:rPr lang="en-GB" dirty="0" smtClean="0"/>
              <a:t>, </a:t>
            </a:r>
            <a:r>
              <a:rPr lang="en-GB" dirty="0" err="1" smtClean="0"/>
              <a:t>nervoso</a:t>
            </a:r>
            <a:r>
              <a:rPr lang="en-GB" dirty="0" smtClean="0"/>
              <a:t>, </a:t>
            </a:r>
            <a:r>
              <a:rPr lang="en-GB" dirty="0" err="1" smtClean="0"/>
              <a:t>mollo</a:t>
            </a:r>
            <a:r>
              <a:rPr lang="en-GB" dirty="0" smtClean="0"/>
              <a:t> e </a:t>
            </a:r>
            <a:r>
              <a:rPr lang="en-GB" dirty="0" err="1" smtClean="0"/>
              <a:t>vascolare</a:t>
            </a:r>
            <a:endParaRPr lang="en-GB" dirty="0" smtClean="0"/>
          </a:p>
          <a:p>
            <a:pPr marL="342900" indent="-342900">
              <a:lnSpc>
                <a:spcPct val="150000"/>
              </a:lnSpc>
              <a:buFont typeface="Wingdings" charset="2"/>
              <a:buChar char="Ø"/>
            </a:pPr>
            <a:r>
              <a:rPr lang="en-GB" dirty="0" err="1" smtClean="0"/>
              <a:t>Capacita</a:t>
            </a:r>
            <a:r>
              <a:rPr lang="en-GB" dirty="0" smtClean="0"/>
              <a:t> di </a:t>
            </a:r>
            <a:r>
              <a:rPr lang="en-GB" dirty="0" err="1" smtClean="0"/>
              <a:t>neoagniogenesi</a:t>
            </a:r>
            <a:r>
              <a:rPr lang="en-GB" dirty="0" smtClean="0"/>
              <a:t> e </a:t>
            </a:r>
            <a:r>
              <a:rPr lang="en-GB" dirty="0" err="1" smtClean="0"/>
              <a:t>vasodiltazione</a:t>
            </a:r>
            <a:endParaRPr lang="en-GB" dirty="0" smtClean="0"/>
          </a:p>
          <a:p>
            <a:pPr marL="342900" indent="-342900">
              <a:lnSpc>
                <a:spcPct val="150000"/>
              </a:lnSpc>
              <a:buFont typeface="Wingdings" charset="2"/>
              <a:buChar char="Ø"/>
            </a:pPr>
            <a:r>
              <a:rPr lang="en-GB" dirty="0" smtClean="0"/>
              <a:t>Day </a:t>
            </a:r>
            <a:r>
              <a:rPr lang="en-GB" dirty="0" err="1" smtClean="0"/>
              <a:t>surgey</a:t>
            </a:r>
            <a:endParaRPr lang="en-GB" dirty="0" smtClean="0"/>
          </a:p>
          <a:p>
            <a:pPr marL="342900" indent="-342900">
              <a:lnSpc>
                <a:spcPct val="150000"/>
              </a:lnSpc>
              <a:buFont typeface="Wingdings" charset="2"/>
              <a:buChar char="Ø"/>
            </a:pPr>
            <a:r>
              <a:rPr lang="en-GB" dirty="0" smtClean="0"/>
              <a:t>L</a:t>
            </a:r>
            <a:r>
              <a:rPr lang="it-IT" dirty="0" err="1" smtClean="0"/>
              <a:t>eggera</a:t>
            </a:r>
            <a:r>
              <a:rPr lang="it-IT" dirty="0" smtClean="0"/>
              <a:t> sedazione /anestesia locale</a:t>
            </a:r>
          </a:p>
          <a:p>
            <a:pPr marL="342900" indent="-342900">
              <a:lnSpc>
                <a:spcPct val="150000"/>
              </a:lnSpc>
              <a:buFont typeface="Wingdings" charset="2"/>
              <a:buChar char="Ø"/>
            </a:pPr>
            <a:r>
              <a:rPr lang="it-IT" dirty="0" smtClean="0"/>
              <a:t>Terapia di breve durata 15-30 </a:t>
            </a:r>
            <a:r>
              <a:rPr lang="it-IT" dirty="0" err="1" smtClean="0"/>
              <a:t>min</a:t>
            </a:r>
            <a:endParaRPr lang="it-IT" dirty="0" smtClean="0"/>
          </a:p>
          <a:p>
            <a:pPr marL="342900" indent="-342900">
              <a:lnSpc>
                <a:spcPct val="150000"/>
              </a:lnSpc>
              <a:buFont typeface="Wingdings" charset="2"/>
              <a:buChar char="Ø"/>
            </a:pPr>
            <a:r>
              <a:rPr lang="it-IT" dirty="0" smtClean="0"/>
              <a:t>Poche sedute </a:t>
            </a:r>
          </a:p>
          <a:p>
            <a:pPr marL="342900" indent="-342900">
              <a:lnSpc>
                <a:spcPct val="150000"/>
              </a:lnSpc>
              <a:buFont typeface="Wingdings" charset="2"/>
              <a:buChar char="Ø"/>
            </a:pPr>
            <a:r>
              <a:rPr lang="it-IT" dirty="0" smtClean="0"/>
              <a:t>Raramente si sviluppano microtraumi e flogosi post intervento</a:t>
            </a:r>
          </a:p>
          <a:p>
            <a:pPr marL="342900" indent="-342900">
              <a:lnSpc>
                <a:spcPct val="150000"/>
              </a:lnSpc>
              <a:buFont typeface="Wingdings" charset="2"/>
              <a:buChar char="Ø"/>
            </a:pPr>
            <a:r>
              <a:rPr lang="it-IT" dirty="0" smtClean="0"/>
              <a:t>Trattamento </a:t>
            </a:r>
            <a:r>
              <a:rPr lang="it-IT" dirty="0" err="1" smtClean="0"/>
              <a:t>dovr</a:t>
            </a:r>
            <a:r>
              <a:rPr lang="en-GB" dirty="0" err="1" smtClean="0"/>
              <a:t>à</a:t>
            </a:r>
            <a:r>
              <a:rPr lang="it-IT" dirty="0" smtClean="0"/>
              <a:t> essere integrato con fisioterapia e programmi di potenziamento muscolare e </a:t>
            </a:r>
            <a:r>
              <a:rPr lang="it-IT" dirty="0" err="1" smtClean="0"/>
              <a:t>flessibilit</a:t>
            </a:r>
            <a:r>
              <a:rPr lang="en-GB" dirty="0" err="1" smtClean="0"/>
              <a:t>à</a:t>
            </a:r>
            <a:endParaRPr lang="it-IT" dirty="0"/>
          </a:p>
        </p:txBody>
      </p:sp>
    </p:spTree>
    <p:extLst>
      <p:ext uri="{BB962C8B-B14F-4D97-AF65-F5344CB8AC3E}">
        <p14:creationId xmlns:p14="http://schemas.microsoft.com/office/powerpoint/2010/main" xmlns="" val="115914280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838200" y="86498"/>
            <a:ext cx="10515600" cy="593124"/>
          </a:xfrm>
        </p:spPr>
        <p:txBody>
          <a:bodyPr>
            <a:noAutofit/>
          </a:bodyPr>
          <a:lstStyle/>
          <a:p>
            <a:pPr algn="ctr"/>
            <a:r>
              <a:rPr lang="it-IT" sz="4000" dirty="0" smtClean="0"/>
              <a:t>Meccanismi d’azione O.U.</a:t>
            </a:r>
            <a:endParaRPr lang="it-IT" sz="4000" dirty="0"/>
          </a:p>
        </p:txBody>
      </p:sp>
      <p:sp>
        <p:nvSpPr>
          <p:cNvPr id="3" name="Segnaposto contenuto 2"/>
          <p:cNvSpPr>
            <a:spLocks noGrp="1"/>
          </p:cNvSpPr>
          <p:nvPr>
            <p:ph idx="1"/>
          </p:nvPr>
        </p:nvSpPr>
        <p:spPr>
          <a:xfrm>
            <a:off x="193243" y="948293"/>
            <a:ext cx="5317871" cy="5290527"/>
          </a:xfrm>
        </p:spPr>
        <p:txBody>
          <a:bodyPr>
            <a:normAutofit/>
          </a:bodyPr>
          <a:lstStyle/>
          <a:p>
            <a:pPr marL="514350" indent="-514350">
              <a:buFont typeface="+mj-lt"/>
              <a:buAutoNum type="arabicPeriod"/>
            </a:pPr>
            <a:r>
              <a:rPr lang="it-IT" sz="1800" b="1" dirty="0" smtClean="0"/>
              <a:t>Fase Fisica</a:t>
            </a:r>
            <a:r>
              <a:rPr lang="it-IT" sz="1600" dirty="0" smtClean="0"/>
              <a:t>: </a:t>
            </a:r>
            <a:r>
              <a:rPr lang="it-IT" sz="1600" dirty="0"/>
              <a:t>l’OU, attraversando un fluido, genera molteplici differenze pressorie responsabili della formazione di bolle di gas.  La successiva OU, colpendo la bolla così formata, dà luogo ad una violenta implosione che forma un getto d’acqua, il cosiddetto </a:t>
            </a:r>
            <a:r>
              <a:rPr lang="it-IT" sz="1600" i="1" dirty="0" err="1"/>
              <a:t>jetstream</a:t>
            </a:r>
            <a:r>
              <a:rPr lang="it-IT" sz="1600" i="1" dirty="0"/>
              <a:t> </a:t>
            </a:r>
            <a:r>
              <a:rPr lang="it-IT" sz="1600" dirty="0"/>
              <a:t>direzionale; questo induce, sui tessuti vicini, alcune microlesioni (cavitazione) determinando un’alterazione temporanea della membrana con aumento della permeabilità e conseguente edema cellulare, danno transitorio del reticolo endoplasmatico e del nucleo cellulare, vacuolizzazione del citoplasma, lesione del citoscheletro e ionizzazione molecolare. </a:t>
            </a:r>
            <a:endParaRPr lang="it-IT" sz="1600" dirty="0" smtClean="0"/>
          </a:p>
          <a:p>
            <a:pPr marL="514350" indent="-514350">
              <a:buFont typeface="+mj-lt"/>
              <a:buAutoNum type="arabicPeriod"/>
            </a:pPr>
            <a:endParaRPr lang="it-IT" sz="1600" dirty="0" smtClean="0"/>
          </a:p>
          <a:p>
            <a:pPr marL="514350" lvl="0" indent="-514350">
              <a:buFont typeface="+mj-lt"/>
              <a:buAutoNum type="arabicPeriod"/>
            </a:pPr>
            <a:r>
              <a:rPr lang="it-IT" sz="1800" b="1" dirty="0"/>
              <a:t>Fase Chimico-Fisica</a:t>
            </a:r>
            <a:r>
              <a:rPr lang="it-IT" sz="1600" dirty="0"/>
              <a:t>: le bolle di cavitazione collassano al loro interno determinando la produzione di alte temperature che causano la formazione di radicali liberi, i quali diffondono ed interagiscono con le molecole biologiche determinando lesioni mitocondriali.</a:t>
            </a:r>
          </a:p>
          <a:p>
            <a:pPr marL="514350" indent="-514350">
              <a:buFont typeface="+mj-lt"/>
              <a:buAutoNum type="arabicPeriod"/>
            </a:pPr>
            <a:endParaRPr lang="it-IT" sz="1600" dirty="0" smtClean="0"/>
          </a:p>
          <a:p>
            <a:pPr marL="514350" indent="-514350">
              <a:buFont typeface="+mj-lt"/>
              <a:buAutoNum type="arabicPeriod"/>
            </a:pPr>
            <a:endParaRPr lang="it-IT" sz="1600" dirty="0"/>
          </a:p>
        </p:txBody>
      </p:sp>
      <p:sp>
        <p:nvSpPr>
          <p:cNvPr id="4" name="CasellaDiTesto 3"/>
          <p:cNvSpPr txBox="1"/>
          <p:nvPr/>
        </p:nvSpPr>
        <p:spPr>
          <a:xfrm>
            <a:off x="5659396" y="698842"/>
            <a:ext cx="6091880" cy="5601533"/>
          </a:xfrm>
          <a:prstGeom prst="rect">
            <a:avLst/>
          </a:prstGeom>
          <a:noFill/>
        </p:spPr>
        <p:txBody>
          <a:bodyPr wrap="square" rtlCol="0">
            <a:spAutoFit/>
          </a:bodyPr>
          <a:lstStyle/>
          <a:p>
            <a:pPr marL="342900" lvl="0" indent="-342900">
              <a:buFont typeface="+mj-lt"/>
              <a:buAutoNum type="arabicPeriod" startAt="2"/>
            </a:pPr>
            <a:endParaRPr lang="it-IT" sz="1600" dirty="0"/>
          </a:p>
          <a:p>
            <a:pPr marL="342900" lvl="0" indent="-342900">
              <a:buFont typeface="+mj-lt"/>
              <a:buAutoNum type="arabicPeriod" startAt="3"/>
            </a:pPr>
            <a:r>
              <a:rPr lang="it-IT" b="1" dirty="0" smtClean="0"/>
              <a:t>Fase Chimica</a:t>
            </a:r>
            <a:r>
              <a:rPr lang="it-IT" dirty="0" smtClean="0"/>
              <a:t>:</a:t>
            </a:r>
            <a:r>
              <a:rPr lang="it-IT" dirty="0"/>
              <a:t> </a:t>
            </a:r>
            <a:r>
              <a:rPr lang="it-IT" sz="1600" dirty="0"/>
              <a:t>l’energia sprigionata dal </a:t>
            </a:r>
            <a:r>
              <a:rPr lang="it-IT" sz="1600" i="1" dirty="0" err="1"/>
              <a:t>jetstream</a:t>
            </a:r>
            <a:r>
              <a:rPr lang="it-IT" sz="1600" dirty="0"/>
              <a:t> è in grado di portare a rottura di talune molecole, come la L-arginina e il perossido di idrogeno presenti nelle aree di infiammazione. Dal conseguente </a:t>
            </a:r>
            <a:r>
              <a:rPr lang="it-IT" sz="1600" dirty="0" err="1"/>
              <a:t>riarrangiamento</a:t>
            </a:r>
            <a:r>
              <a:rPr lang="it-IT" sz="1600" dirty="0"/>
              <a:t> molecolare, sarebbe possibile giungere direttamente alla produzione di NO (ossido nitrico), molecola assai instabile che, fisiologicamente, è prodotta in condizioni di stress da attività enzimatiche chiamate NO </a:t>
            </a:r>
            <a:r>
              <a:rPr lang="it-IT" sz="1600" dirty="0" err="1"/>
              <a:t>sintetasi</a:t>
            </a:r>
            <a:r>
              <a:rPr lang="it-IT" sz="1600" dirty="0"/>
              <a:t>. L’NO è considerato la molecola responsabile dell’inizio della </a:t>
            </a:r>
            <a:r>
              <a:rPr lang="it-IT" sz="1600" dirty="0" err="1"/>
              <a:t>neoangiogenesi</a:t>
            </a:r>
            <a:r>
              <a:rPr lang="it-IT" sz="1600" dirty="0"/>
              <a:t>, della risposta antinfiammatoria; inoltre l’NO possiede un’attività </a:t>
            </a:r>
            <a:r>
              <a:rPr lang="it-IT" sz="1600" dirty="0" err="1"/>
              <a:t>neuromodulante</a:t>
            </a:r>
            <a:r>
              <a:rPr lang="it-IT" sz="1600" dirty="0"/>
              <a:t>, citotossica (nei trattamenti ad alta energia) e probabilmente è coinvolto anche nella risposta immunitaria</a:t>
            </a:r>
            <a:r>
              <a:rPr lang="it-IT" sz="1600" dirty="0" smtClean="0"/>
              <a:t>.</a:t>
            </a:r>
          </a:p>
          <a:p>
            <a:pPr marL="342900" lvl="0" indent="-342900">
              <a:buFont typeface="+mj-lt"/>
              <a:buAutoNum type="arabicPeriod" startAt="3"/>
            </a:pPr>
            <a:endParaRPr lang="it-IT" sz="1600" dirty="0" smtClean="0"/>
          </a:p>
          <a:p>
            <a:pPr marL="342900" lvl="0" indent="-342900">
              <a:buFont typeface="+mj-lt"/>
              <a:buAutoNum type="arabicPeriod" startAt="4"/>
            </a:pPr>
            <a:r>
              <a:rPr lang="it-IT" b="1" dirty="0" smtClean="0"/>
              <a:t>Fase biologica</a:t>
            </a:r>
            <a:r>
              <a:rPr lang="it-IT" sz="1600" dirty="0" smtClean="0"/>
              <a:t>: subentra </a:t>
            </a:r>
            <a:r>
              <a:rPr lang="it-IT" sz="1600" dirty="0"/>
              <a:t>nelle fasi precedenti, quando le trasformazioni diventano definite, a seguito della riduzione della flogosi locale, della neoformazione di vasi sanguigni e dell’attivazione dei processi riparativi. </a:t>
            </a:r>
            <a:r>
              <a:rPr lang="it-IT" sz="1600" dirty="0" smtClean="0"/>
              <a:t>Per </a:t>
            </a:r>
            <a:r>
              <a:rPr lang="it-IT" sz="1600" dirty="0"/>
              <a:t>capire il meccanismo d’azione delle onde d’urto dobbiamo considerare gli effetti e l’applicazione nei vari tessuti. </a:t>
            </a:r>
          </a:p>
          <a:p>
            <a:pPr marL="342900" lvl="0" indent="-342900">
              <a:buFont typeface="+mj-lt"/>
              <a:buAutoNum type="arabicPeriod" startAt="3"/>
            </a:pPr>
            <a:endParaRPr lang="it-IT" sz="1600" dirty="0"/>
          </a:p>
          <a:p>
            <a:pPr marL="342900" indent="-342900">
              <a:buFont typeface="+mj-lt"/>
              <a:buAutoNum type="arabicPeriod" startAt="3"/>
            </a:pPr>
            <a:endParaRPr lang="it-IT" dirty="0" smtClean="0"/>
          </a:p>
        </p:txBody>
      </p:sp>
    </p:spTree>
    <p:extLst>
      <p:ext uri="{BB962C8B-B14F-4D97-AF65-F5344CB8AC3E}">
        <p14:creationId xmlns:p14="http://schemas.microsoft.com/office/powerpoint/2010/main" xmlns="" val="93642700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838200" y="229201"/>
            <a:ext cx="10515600" cy="376280"/>
          </a:xfrm>
        </p:spPr>
        <p:txBody>
          <a:bodyPr>
            <a:noAutofit/>
          </a:bodyPr>
          <a:lstStyle/>
          <a:p>
            <a:pPr algn="ctr"/>
            <a:r>
              <a:rPr lang="it-IT" sz="4000" dirty="0" smtClean="0"/>
              <a:t>Effetti delle onde d’urto</a:t>
            </a:r>
            <a:endParaRPr lang="it-IT" sz="4000" dirty="0"/>
          </a:p>
        </p:txBody>
      </p:sp>
      <p:sp>
        <p:nvSpPr>
          <p:cNvPr id="3" name="Segnaposto contenuto 2"/>
          <p:cNvSpPr>
            <a:spLocks noGrp="1"/>
          </p:cNvSpPr>
          <p:nvPr>
            <p:ph idx="1"/>
          </p:nvPr>
        </p:nvSpPr>
        <p:spPr>
          <a:xfrm>
            <a:off x="368642" y="1075038"/>
            <a:ext cx="5908590" cy="5128055"/>
          </a:xfrm>
        </p:spPr>
        <p:txBody>
          <a:bodyPr>
            <a:normAutofit lnSpcReduction="10000"/>
          </a:bodyPr>
          <a:lstStyle/>
          <a:p>
            <a:pPr marL="0" indent="0" algn="ctr">
              <a:buNone/>
            </a:pPr>
            <a:r>
              <a:rPr lang="it-IT" sz="1800" b="1" dirty="0" smtClean="0"/>
              <a:t>Tessuto osseo</a:t>
            </a:r>
          </a:p>
          <a:p>
            <a:pPr marL="342900" indent="-342900">
              <a:buFont typeface="+mj-lt"/>
              <a:buAutoNum type="arabicPeriod"/>
            </a:pPr>
            <a:r>
              <a:rPr lang="it-IT" sz="1800" dirty="0" smtClean="0"/>
              <a:t>Reazione osteogenetica (rottura cristalli </a:t>
            </a:r>
            <a:r>
              <a:rPr lang="it-IT" sz="1800" dirty="0" err="1" smtClean="0"/>
              <a:t>idrossiapatite</a:t>
            </a:r>
            <a:r>
              <a:rPr lang="it-IT" sz="1800" dirty="0" smtClean="0"/>
              <a:t>)</a:t>
            </a:r>
          </a:p>
          <a:p>
            <a:pPr marL="342900" indent="-342900">
              <a:buFont typeface="+mj-lt"/>
              <a:buAutoNum type="arabicPeriod"/>
            </a:pPr>
            <a:r>
              <a:rPr lang="it-IT" sz="1800" dirty="0" smtClean="0"/>
              <a:t>Reazione vascolare( </a:t>
            </a:r>
            <a:r>
              <a:rPr lang="it-IT" sz="1800" dirty="0" err="1" smtClean="0"/>
              <a:t>angiogenetica</a:t>
            </a:r>
            <a:r>
              <a:rPr lang="it-IT" sz="1800" dirty="0" smtClean="0"/>
              <a:t>, rilascio E.S.A.F. )</a:t>
            </a:r>
          </a:p>
          <a:p>
            <a:pPr marL="0" indent="0">
              <a:buNone/>
            </a:pPr>
            <a:endParaRPr lang="it-IT" sz="1600" dirty="0" smtClean="0"/>
          </a:p>
          <a:p>
            <a:pPr marL="0" indent="0" algn="ctr">
              <a:buNone/>
            </a:pPr>
            <a:r>
              <a:rPr lang="it-IT" sz="1800" b="1" dirty="0" smtClean="0"/>
              <a:t>Tessuto  mollo</a:t>
            </a:r>
          </a:p>
          <a:p>
            <a:pPr marL="342900" indent="-342900">
              <a:buFont typeface="+mj-lt"/>
              <a:buAutoNum type="arabicPeriod"/>
            </a:pPr>
            <a:r>
              <a:rPr lang="it-IT" sz="1800" dirty="0" smtClean="0"/>
              <a:t>Effetto wash out (apertura letto capillare)</a:t>
            </a:r>
          </a:p>
          <a:p>
            <a:pPr marL="342900" indent="-342900">
              <a:buFont typeface="+mj-lt"/>
              <a:buAutoNum type="arabicPeriod"/>
            </a:pPr>
            <a:r>
              <a:rPr lang="it-IT" sz="1800" dirty="0" smtClean="0"/>
              <a:t>Incremento numero capillari</a:t>
            </a:r>
          </a:p>
          <a:p>
            <a:pPr marL="0" indent="0">
              <a:buNone/>
            </a:pPr>
            <a:endParaRPr lang="it-IT" sz="1800" dirty="0" smtClean="0"/>
          </a:p>
          <a:p>
            <a:pPr marL="0" indent="0" algn="ctr">
              <a:buNone/>
            </a:pPr>
            <a:r>
              <a:rPr lang="it-IT" sz="1800" b="1" dirty="0" smtClean="0"/>
              <a:t>Tessuto nervoso</a:t>
            </a:r>
          </a:p>
          <a:p>
            <a:pPr marL="0" indent="0">
              <a:buNone/>
            </a:pPr>
            <a:r>
              <a:rPr lang="it-IT" sz="1800" dirty="0" smtClean="0"/>
              <a:t>Effetto analgesico: </a:t>
            </a:r>
          </a:p>
          <a:p>
            <a:pPr marL="342900" indent="-342900">
              <a:buFont typeface="+mj-lt"/>
              <a:buAutoNum type="arabicPeriod"/>
            </a:pPr>
            <a:r>
              <a:rPr lang="it-IT" sz="1800" dirty="0" smtClean="0"/>
              <a:t>Le O.U modificano l’</a:t>
            </a:r>
            <a:r>
              <a:rPr lang="it-IT" sz="1800" dirty="0" err="1" smtClean="0"/>
              <a:t>eccitabilit</a:t>
            </a:r>
            <a:r>
              <a:rPr lang="en-GB" sz="1800" dirty="0" err="1" smtClean="0"/>
              <a:t>à</a:t>
            </a:r>
            <a:r>
              <a:rPr lang="en-GB" sz="1800" dirty="0" smtClean="0"/>
              <a:t> </a:t>
            </a:r>
            <a:r>
              <a:rPr lang="en-GB" sz="1800" dirty="0" err="1" smtClean="0"/>
              <a:t>della</a:t>
            </a:r>
            <a:r>
              <a:rPr lang="en-GB" sz="1800" dirty="0" smtClean="0"/>
              <a:t> </a:t>
            </a:r>
            <a:r>
              <a:rPr lang="en-GB" sz="1800" dirty="0" err="1" smtClean="0"/>
              <a:t>membrana</a:t>
            </a:r>
            <a:r>
              <a:rPr lang="en-GB" sz="1800" dirty="0" smtClean="0"/>
              <a:t> </a:t>
            </a:r>
            <a:r>
              <a:rPr lang="en-GB" sz="1800" dirty="0" err="1" smtClean="0"/>
              <a:t>cellulare</a:t>
            </a:r>
            <a:r>
              <a:rPr lang="en-GB" sz="1800" dirty="0" smtClean="0"/>
              <a:t>, </a:t>
            </a:r>
            <a:r>
              <a:rPr lang="en-GB" sz="1800" dirty="0" err="1" smtClean="0"/>
              <a:t>i</a:t>
            </a:r>
            <a:r>
              <a:rPr lang="en-GB" sz="1800" dirty="0" smtClean="0"/>
              <a:t> </a:t>
            </a:r>
            <a:r>
              <a:rPr lang="en-GB" sz="1800" dirty="0" err="1" smtClean="0"/>
              <a:t>nocicettori</a:t>
            </a:r>
            <a:r>
              <a:rPr lang="en-GB" sz="1800" dirty="0" smtClean="0"/>
              <a:t>  non </a:t>
            </a:r>
            <a:r>
              <a:rPr lang="en-GB" sz="1800" dirty="0" err="1" smtClean="0"/>
              <a:t>trasemttono</a:t>
            </a:r>
            <a:endParaRPr lang="en-GB" sz="1800" dirty="0" smtClean="0"/>
          </a:p>
          <a:p>
            <a:pPr marL="342900" indent="-342900">
              <a:buFont typeface="+mj-lt"/>
              <a:buAutoNum type="arabicPeriod"/>
            </a:pPr>
            <a:r>
              <a:rPr lang="en-GB" sz="1800" dirty="0" err="1" smtClean="0"/>
              <a:t>Teoria</a:t>
            </a:r>
            <a:r>
              <a:rPr lang="en-GB" sz="1800" dirty="0" smtClean="0"/>
              <a:t> del gate control ( </a:t>
            </a:r>
            <a:r>
              <a:rPr lang="en-GB" sz="1800" dirty="0" err="1" smtClean="0"/>
              <a:t>nocicettori</a:t>
            </a:r>
            <a:r>
              <a:rPr lang="en-GB" sz="1800" dirty="0" smtClean="0"/>
              <a:t> </a:t>
            </a:r>
            <a:r>
              <a:rPr lang="en-GB" sz="1800" dirty="0" err="1" smtClean="0"/>
              <a:t>stimolati</a:t>
            </a:r>
            <a:r>
              <a:rPr lang="en-GB" sz="1800" dirty="0" smtClean="0"/>
              <a:t> ad </a:t>
            </a:r>
            <a:r>
              <a:rPr lang="en-GB" sz="1800" dirty="0" err="1" smtClean="0"/>
              <a:t>alta</a:t>
            </a:r>
            <a:r>
              <a:rPr lang="en-GB" sz="1800" dirty="0" smtClean="0"/>
              <a:t> </a:t>
            </a:r>
            <a:r>
              <a:rPr lang="en-GB" sz="1800" dirty="0" err="1" smtClean="0"/>
              <a:t>quantita</a:t>
            </a:r>
            <a:r>
              <a:rPr lang="en-GB" sz="1800" dirty="0" smtClean="0"/>
              <a:t> di </a:t>
            </a:r>
            <a:r>
              <a:rPr lang="en-GB" sz="1800" dirty="0" err="1" smtClean="0"/>
              <a:t>impulsi</a:t>
            </a:r>
            <a:r>
              <a:rPr lang="en-GB" sz="1800" dirty="0" smtClean="0"/>
              <a:t>)</a:t>
            </a:r>
          </a:p>
          <a:p>
            <a:pPr marL="342900" indent="-342900">
              <a:buFont typeface="+mj-lt"/>
              <a:buAutoNum type="arabicPeriod"/>
            </a:pPr>
            <a:r>
              <a:rPr lang="en-GB" sz="1800" dirty="0" smtClean="0"/>
              <a:t>Le O.U </a:t>
            </a:r>
            <a:r>
              <a:rPr lang="en-GB" sz="1800" dirty="0" err="1" smtClean="0"/>
              <a:t>aumentano</a:t>
            </a:r>
            <a:r>
              <a:rPr lang="en-GB" sz="1800" dirty="0" smtClean="0"/>
              <a:t> </a:t>
            </a:r>
            <a:r>
              <a:rPr lang="en-GB" sz="1800" dirty="0" err="1" smtClean="0"/>
              <a:t>i</a:t>
            </a:r>
            <a:r>
              <a:rPr lang="en-GB" sz="1800" dirty="0" smtClean="0"/>
              <a:t> </a:t>
            </a:r>
            <a:r>
              <a:rPr lang="en-GB" sz="1800" dirty="0" err="1" smtClean="0"/>
              <a:t>radiclai</a:t>
            </a:r>
            <a:r>
              <a:rPr lang="en-GB" sz="1800" dirty="0" smtClean="0"/>
              <a:t> </a:t>
            </a:r>
            <a:r>
              <a:rPr lang="en-GB" sz="1800" dirty="0" err="1" smtClean="0"/>
              <a:t>liberi</a:t>
            </a:r>
            <a:r>
              <a:rPr lang="en-GB" sz="1800" dirty="0" smtClean="0"/>
              <a:t> </a:t>
            </a:r>
            <a:r>
              <a:rPr lang="en-GB" sz="1800" dirty="0" err="1" smtClean="0"/>
              <a:t>che</a:t>
            </a:r>
            <a:r>
              <a:rPr lang="en-GB" sz="1800" dirty="0" smtClean="0"/>
              <a:t> </a:t>
            </a:r>
            <a:r>
              <a:rPr lang="en-GB" sz="1800" dirty="0" err="1" smtClean="0"/>
              <a:t>generano</a:t>
            </a:r>
            <a:r>
              <a:rPr lang="en-GB" sz="1800" dirty="0" smtClean="0"/>
              <a:t> </a:t>
            </a:r>
            <a:r>
              <a:rPr lang="en-GB" sz="1800" dirty="0" err="1" smtClean="0"/>
              <a:t>sostanze</a:t>
            </a:r>
            <a:r>
              <a:rPr lang="en-GB" sz="1800" dirty="0" smtClean="0"/>
              <a:t> </a:t>
            </a:r>
            <a:r>
              <a:rPr lang="en-GB" sz="1800" dirty="0" err="1" smtClean="0"/>
              <a:t>inibitorie</a:t>
            </a:r>
            <a:r>
              <a:rPr lang="en-GB" sz="1800" dirty="0" smtClean="0"/>
              <a:t> del </a:t>
            </a:r>
            <a:r>
              <a:rPr lang="en-GB" sz="1800" dirty="0" err="1" smtClean="0"/>
              <a:t>dolore</a:t>
            </a:r>
            <a:endParaRPr lang="en-GB" sz="1800" dirty="0" smtClean="0"/>
          </a:p>
          <a:p>
            <a:pPr marL="342900" indent="-342900">
              <a:buFont typeface="+mj-lt"/>
              <a:buAutoNum type="arabicPeriod"/>
            </a:pPr>
            <a:endParaRPr lang="it-IT" sz="1600" dirty="0"/>
          </a:p>
        </p:txBody>
      </p:sp>
      <p:sp>
        <p:nvSpPr>
          <p:cNvPr id="4" name="CasellaDiTesto 3"/>
          <p:cNvSpPr txBox="1"/>
          <p:nvPr/>
        </p:nvSpPr>
        <p:spPr>
          <a:xfrm>
            <a:off x="6709374" y="1075038"/>
            <a:ext cx="4644425" cy="2123658"/>
          </a:xfrm>
          <a:prstGeom prst="rect">
            <a:avLst/>
          </a:prstGeom>
          <a:noFill/>
        </p:spPr>
        <p:txBody>
          <a:bodyPr wrap="square" rtlCol="0">
            <a:spAutoFit/>
          </a:bodyPr>
          <a:lstStyle/>
          <a:p>
            <a:pPr algn="ctr"/>
            <a:r>
              <a:rPr lang="it-IT" dirty="0" smtClean="0"/>
              <a:t>Potenza delle onde d’urto</a:t>
            </a:r>
          </a:p>
          <a:p>
            <a:endParaRPr lang="it-IT" dirty="0" smtClean="0"/>
          </a:p>
          <a:p>
            <a:r>
              <a:rPr lang="it-IT" sz="1600" dirty="0" smtClean="0"/>
              <a:t>ALTA      (&gt; 0,5 </a:t>
            </a:r>
            <a:r>
              <a:rPr lang="it-IT" sz="1600" dirty="0" err="1" smtClean="0"/>
              <a:t>mJ</a:t>
            </a:r>
            <a:r>
              <a:rPr lang="it-IT" sz="1600" dirty="0" smtClean="0"/>
              <a:t>/mm</a:t>
            </a:r>
            <a:r>
              <a:rPr lang="it-IT" sz="1600" baseline="30000" dirty="0" smtClean="0"/>
              <a:t>2</a:t>
            </a:r>
            <a:r>
              <a:rPr lang="it-IT" sz="1600" dirty="0" smtClean="0"/>
              <a:t>)               pseudoartrosi</a:t>
            </a:r>
          </a:p>
          <a:p>
            <a:endParaRPr lang="it-IT" sz="1600" dirty="0" smtClean="0"/>
          </a:p>
          <a:p>
            <a:r>
              <a:rPr lang="it-IT" sz="1600" dirty="0" smtClean="0"/>
              <a:t>MEDIA  (da 0.1 a 0.5 </a:t>
            </a:r>
            <a:r>
              <a:rPr lang="it-IT" sz="1600" dirty="0" err="1" smtClean="0"/>
              <a:t>mJ</a:t>
            </a:r>
            <a:r>
              <a:rPr lang="it-IT" sz="1600" dirty="0" smtClean="0"/>
              <a:t>/mm</a:t>
            </a:r>
            <a:r>
              <a:rPr lang="it-IT" sz="1600" baseline="30000" dirty="0" smtClean="0"/>
              <a:t>2</a:t>
            </a:r>
            <a:r>
              <a:rPr lang="it-IT" sz="1600" dirty="0" smtClean="0"/>
              <a:t> ) calcificazioni</a:t>
            </a:r>
          </a:p>
          <a:p>
            <a:endParaRPr lang="it-IT" sz="1600" dirty="0" smtClean="0"/>
          </a:p>
          <a:p>
            <a:r>
              <a:rPr lang="it-IT" sz="1600" dirty="0" smtClean="0"/>
              <a:t>BASSA  (&lt;0,1 </a:t>
            </a:r>
            <a:r>
              <a:rPr lang="it-IT" sz="1600" dirty="0" err="1" smtClean="0"/>
              <a:t>mJ</a:t>
            </a:r>
            <a:r>
              <a:rPr lang="it-IT" sz="1600" dirty="0" smtClean="0"/>
              <a:t>/mm</a:t>
            </a:r>
            <a:r>
              <a:rPr lang="it-IT" sz="1600" baseline="30000" dirty="0" smtClean="0"/>
              <a:t>2</a:t>
            </a:r>
            <a:r>
              <a:rPr lang="it-IT" sz="1600" dirty="0" smtClean="0"/>
              <a:t> )               tendiniti</a:t>
            </a:r>
          </a:p>
          <a:p>
            <a:endParaRPr lang="it-IT" sz="1600" dirty="0"/>
          </a:p>
        </p:txBody>
      </p:sp>
      <p:pic>
        <p:nvPicPr>
          <p:cNvPr id="6" name="Immagine 5"/>
          <p:cNvPicPr>
            <a:picLocks noChangeAspect="1"/>
          </p:cNvPicPr>
          <p:nvPr/>
        </p:nvPicPr>
        <p:blipFill>
          <a:blip r:embed="rId2"/>
          <a:stretch>
            <a:fillRect/>
          </a:stretch>
        </p:blipFill>
        <p:spPr>
          <a:xfrm>
            <a:off x="6709375" y="3798228"/>
            <a:ext cx="4644425" cy="2441935"/>
          </a:xfrm>
          <a:prstGeom prst="rect">
            <a:avLst/>
          </a:prstGeom>
        </p:spPr>
      </p:pic>
    </p:spTree>
    <p:extLst>
      <p:ext uri="{BB962C8B-B14F-4D97-AF65-F5344CB8AC3E}">
        <p14:creationId xmlns:p14="http://schemas.microsoft.com/office/powerpoint/2010/main" xmlns="" val="166922169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838200" y="365126"/>
            <a:ext cx="10515600" cy="265070"/>
          </a:xfrm>
        </p:spPr>
        <p:txBody>
          <a:bodyPr>
            <a:noAutofit/>
          </a:bodyPr>
          <a:lstStyle/>
          <a:p>
            <a:pPr algn="ctr"/>
            <a:r>
              <a:rPr lang="it-IT" sz="4000" dirty="0" smtClean="0"/>
              <a:t>Applicazioni ESWT</a:t>
            </a:r>
            <a:endParaRPr lang="it-IT" sz="4000" dirty="0"/>
          </a:p>
        </p:txBody>
      </p:sp>
      <p:sp>
        <p:nvSpPr>
          <p:cNvPr id="3" name="Segnaposto contenuto 2"/>
          <p:cNvSpPr>
            <a:spLocks noGrp="1"/>
          </p:cNvSpPr>
          <p:nvPr>
            <p:ph idx="1"/>
          </p:nvPr>
        </p:nvSpPr>
        <p:spPr>
          <a:xfrm>
            <a:off x="543697" y="926757"/>
            <a:ext cx="10810103" cy="5250206"/>
          </a:xfrm>
        </p:spPr>
        <p:txBody>
          <a:bodyPr>
            <a:normAutofit/>
          </a:bodyPr>
          <a:lstStyle/>
          <a:p>
            <a:r>
              <a:rPr lang="it-IT" sz="1600" dirty="0" smtClean="0"/>
              <a:t>L’</a:t>
            </a:r>
            <a:r>
              <a:rPr lang="it-IT" sz="1600" dirty="0" err="1" smtClean="0"/>
              <a:t>Universita</a:t>
            </a:r>
            <a:r>
              <a:rPr lang="it-IT" sz="1600" dirty="0" smtClean="0"/>
              <a:t> di Napoli “Federico II” e l’</a:t>
            </a:r>
            <a:r>
              <a:rPr lang="it-IT" sz="1600" dirty="0" err="1" smtClean="0"/>
              <a:t>Universita</a:t>
            </a:r>
            <a:r>
              <a:rPr lang="it-IT" sz="1600" dirty="0" smtClean="0"/>
              <a:t> di Verona “Borgo </a:t>
            </a:r>
            <a:r>
              <a:rPr lang="it-IT" sz="1600" dirty="0"/>
              <a:t>R</a:t>
            </a:r>
            <a:r>
              <a:rPr lang="it-IT" sz="1600" dirty="0" smtClean="0"/>
              <a:t>oma”</a:t>
            </a:r>
          </a:p>
          <a:p>
            <a:r>
              <a:rPr lang="it-IT" sz="1600" dirty="0" smtClean="0"/>
              <a:t>In questo studio 399 casi di pseudoartrosi trattati con ESWT </a:t>
            </a:r>
            <a:r>
              <a:rPr lang="it-IT" sz="1600" dirty="0" err="1" smtClean="0"/>
              <a:t>ellettromagnetiche</a:t>
            </a:r>
            <a:endParaRPr lang="it-IT" sz="1600" dirty="0" smtClean="0"/>
          </a:p>
          <a:p>
            <a:r>
              <a:rPr lang="it-IT" sz="1600" dirty="0" smtClean="0"/>
              <a:t>Follow-up  compreso tra i 6 mesi e 8 anni</a:t>
            </a:r>
          </a:p>
          <a:p>
            <a:r>
              <a:rPr lang="it-IT" sz="1600" dirty="0" smtClean="0"/>
              <a:t>Alta </a:t>
            </a:r>
            <a:r>
              <a:rPr lang="it-IT" sz="1600" dirty="0" err="1" smtClean="0"/>
              <a:t>probabilit</a:t>
            </a:r>
            <a:r>
              <a:rPr lang="en-GB" sz="1600" dirty="0" err="1" smtClean="0"/>
              <a:t>à</a:t>
            </a:r>
            <a:r>
              <a:rPr lang="en-GB" sz="1600" dirty="0" smtClean="0"/>
              <a:t> di </a:t>
            </a:r>
            <a:r>
              <a:rPr lang="en-GB" sz="1600" dirty="0" err="1" smtClean="0"/>
              <a:t>successo</a:t>
            </a:r>
            <a:r>
              <a:rPr lang="en-GB" sz="1600" dirty="0" smtClean="0"/>
              <a:t> con </a:t>
            </a:r>
            <a:r>
              <a:rPr lang="en-GB" sz="1600" dirty="0" err="1" smtClean="0"/>
              <a:t>totale</a:t>
            </a:r>
            <a:r>
              <a:rPr lang="en-GB" sz="1600" dirty="0" smtClean="0"/>
              <a:t> </a:t>
            </a:r>
            <a:r>
              <a:rPr lang="en-GB" sz="1600" dirty="0" err="1" smtClean="0"/>
              <a:t>assenza</a:t>
            </a:r>
            <a:r>
              <a:rPr lang="en-GB" sz="1600" dirty="0" smtClean="0"/>
              <a:t> </a:t>
            </a:r>
            <a:r>
              <a:rPr lang="en-GB" sz="1600" dirty="0" err="1" smtClean="0"/>
              <a:t>effetti</a:t>
            </a:r>
            <a:r>
              <a:rPr lang="en-GB" sz="1600" dirty="0" smtClean="0"/>
              <a:t> </a:t>
            </a:r>
            <a:r>
              <a:rPr lang="en-GB" sz="1600" dirty="0" err="1" smtClean="0"/>
              <a:t>collaterali</a:t>
            </a:r>
            <a:endParaRPr lang="en-GB" sz="1600" dirty="0" smtClean="0"/>
          </a:p>
          <a:p>
            <a:r>
              <a:rPr lang="en-GB" sz="1600" dirty="0" smtClean="0"/>
              <a:t>Potenza max di </a:t>
            </a:r>
            <a:r>
              <a:rPr lang="en-GB" sz="1600" dirty="0" err="1" smtClean="0"/>
              <a:t>erogazione</a:t>
            </a:r>
            <a:r>
              <a:rPr lang="en-GB" sz="1600" dirty="0" smtClean="0"/>
              <a:t> Napoli (1,06 </a:t>
            </a:r>
            <a:r>
              <a:rPr lang="it-IT" sz="1600" dirty="0" err="1" smtClean="0"/>
              <a:t>mJ</a:t>
            </a:r>
            <a:r>
              <a:rPr lang="it-IT" sz="1600" dirty="0" smtClean="0"/>
              <a:t>/mm</a:t>
            </a:r>
            <a:r>
              <a:rPr lang="it-IT" sz="1600" baseline="30000" dirty="0" smtClean="0"/>
              <a:t>2</a:t>
            </a:r>
            <a:r>
              <a:rPr lang="it-IT" sz="1600" dirty="0" smtClean="0"/>
              <a:t>) e Verona (0,84 </a:t>
            </a:r>
            <a:r>
              <a:rPr lang="it-IT" sz="1600" dirty="0" err="1" smtClean="0"/>
              <a:t>mJ</a:t>
            </a:r>
            <a:r>
              <a:rPr lang="it-IT" sz="1600" dirty="0" smtClean="0"/>
              <a:t>/mm</a:t>
            </a:r>
            <a:r>
              <a:rPr lang="it-IT" sz="1600" baseline="30000" dirty="0" smtClean="0"/>
              <a:t>2</a:t>
            </a:r>
            <a:r>
              <a:rPr lang="it-IT" sz="1600" dirty="0" smtClean="0"/>
              <a:t>) con circa 3/400 colpi</a:t>
            </a:r>
            <a:endParaRPr lang="it-IT" sz="1600" dirty="0"/>
          </a:p>
        </p:txBody>
      </p:sp>
      <p:graphicFrame>
        <p:nvGraphicFramePr>
          <p:cNvPr id="7" name="Tabella 6"/>
          <p:cNvGraphicFramePr>
            <a:graphicFrameLocks noGrp="1"/>
          </p:cNvGraphicFramePr>
          <p:nvPr>
            <p:extLst>
              <p:ext uri="{D42A27DB-BD31-4B8C-83A1-F6EECF244321}">
                <p14:modId xmlns:p14="http://schemas.microsoft.com/office/powerpoint/2010/main" xmlns="" val="549587758"/>
              </p:ext>
            </p:extLst>
          </p:nvPr>
        </p:nvGraphicFramePr>
        <p:xfrm>
          <a:off x="3361037" y="2792627"/>
          <a:ext cx="5474044" cy="3923050"/>
        </p:xfrm>
        <a:graphic>
          <a:graphicData uri="http://schemas.openxmlformats.org/drawingml/2006/table">
            <a:tbl>
              <a:tblPr/>
              <a:tblGrid>
                <a:gridCol w="5474044"/>
              </a:tblGrid>
              <a:tr h="753130">
                <a:tc>
                  <a:txBody>
                    <a:bodyPr/>
                    <a:lstStyle/>
                    <a:p>
                      <a:pPr algn="just">
                        <a:spcAft>
                          <a:spcPts val="0"/>
                        </a:spcAft>
                        <a:tabLst>
                          <a:tab pos="2527300" algn="l"/>
                        </a:tabLst>
                      </a:pPr>
                      <a:r>
                        <a:rPr lang="it-IT" sz="1300" b="1">
                          <a:solidFill>
                            <a:srgbClr val="000000"/>
                          </a:solidFill>
                          <a:effectLst/>
                          <a:latin typeface="Times New Roman" charset="0"/>
                          <a:ea typeface="ＭＳ 明朝" charset="-128"/>
                          <a:cs typeface="Times New Roman" charset="0"/>
                        </a:rPr>
                        <a:t> </a:t>
                      </a:r>
                      <a:endParaRPr lang="it-IT" sz="1200">
                        <a:effectLst/>
                        <a:latin typeface="Calibri" charset="0"/>
                        <a:ea typeface="ＭＳ 明朝" charset="-128"/>
                        <a:cs typeface="Times New Roman" charset="0"/>
                      </a:endParaRPr>
                    </a:p>
                    <a:p>
                      <a:pPr algn="just">
                        <a:spcAft>
                          <a:spcPts val="0"/>
                        </a:spcAft>
                        <a:tabLst>
                          <a:tab pos="2527300" algn="l"/>
                        </a:tabLst>
                      </a:pPr>
                      <a:r>
                        <a:rPr lang="it-IT" sz="1400" b="1">
                          <a:solidFill>
                            <a:srgbClr val="000000"/>
                          </a:solidFill>
                          <a:effectLst/>
                          <a:latin typeface="Times New Roman" charset="0"/>
                          <a:ea typeface="ＭＳ 明朝" charset="-128"/>
                          <a:cs typeface="Times New Roman" charset="0"/>
                        </a:rPr>
                        <a:t>Sede                                Università                 Università            Totale</a:t>
                      </a:r>
                      <a:endParaRPr lang="it-IT" sz="1200">
                        <a:effectLst/>
                        <a:latin typeface="Calibri" charset="0"/>
                        <a:ea typeface="ＭＳ 明朝" charset="-128"/>
                        <a:cs typeface="Times New Roman" charset="0"/>
                      </a:endParaRPr>
                    </a:p>
                    <a:p>
                      <a:pPr algn="just">
                        <a:spcAft>
                          <a:spcPts val="0"/>
                        </a:spcAft>
                        <a:tabLst>
                          <a:tab pos="2527300" algn="l"/>
                        </a:tabLst>
                      </a:pPr>
                      <a:r>
                        <a:rPr lang="it-IT" sz="1400" b="1">
                          <a:solidFill>
                            <a:srgbClr val="000000"/>
                          </a:solidFill>
                          <a:effectLst/>
                          <a:latin typeface="Times New Roman" charset="0"/>
                          <a:ea typeface="ＭＳ 明朝" charset="-128"/>
                          <a:cs typeface="Times New Roman" charset="0"/>
                        </a:rPr>
                        <a:t>                                          Napoli                      Verona                 (399)</a:t>
                      </a:r>
                      <a:endParaRPr lang="it-IT" sz="1200">
                        <a:effectLst/>
                        <a:latin typeface="Calibri" charset="0"/>
                        <a:ea typeface="ＭＳ 明朝" charset="-128"/>
                        <a:cs typeface="Times New Roman"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749757">
                <a:tc>
                  <a:txBody>
                    <a:bodyPr/>
                    <a:lstStyle/>
                    <a:p>
                      <a:pPr algn="just">
                        <a:spcAft>
                          <a:spcPts val="0"/>
                        </a:spcAft>
                        <a:tabLst>
                          <a:tab pos="2527300" algn="l"/>
                        </a:tabLst>
                      </a:pPr>
                      <a:r>
                        <a:rPr lang="it-IT" sz="1300" dirty="0">
                          <a:solidFill>
                            <a:srgbClr val="000000"/>
                          </a:solidFill>
                          <a:effectLst/>
                          <a:latin typeface="Times New Roman" charset="0"/>
                          <a:ea typeface="ＭＳ 明朝" charset="-128"/>
                          <a:cs typeface="Times New Roman" charset="0"/>
                        </a:rPr>
                        <a:t> </a:t>
                      </a:r>
                      <a:endParaRPr lang="it-IT" sz="1200" dirty="0">
                        <a:effectLst/>
                        <a:latin typeface="Calibri" charset="0"/>
                        <a:ea typeface="ＭＳ 明朝" charset="-128"/>
                        <a:cs typeface="Times New Roman" charset="0"/>
                      </a:endParaRPr>
                    </a:p>
                    <a:p>
                      <a:pPr algn="just">
                        <a:spcAft>
                          <a:spcPts val="0"/>
                        </a:spcAft>
                        <a:tabLst>
                          <a:tab pos="2527300" algn="l"/>
                        </a:tabLst>
                      </a:pPr>
                      <a:r>
                        <a:rPr lang="it-IT" sz="1300" dirty="0">
                          <a:solidFill>
                            <a:srgbClr val="000000"/>
                          </a:solidFill>
                          <a:effectLst/>
                          <a:latin typeface="Times New Roman" charset="0"/>
                          <a:ea typeface="ＭＳ 明朝" charset="-128"/>
                          <a:cs typeface="Times New Roman" charset="0"/>
                        </a:rPr>
                        <a:t> </a:t>
                      </a:r>
                      <a:r>
                        <a:rPr lang="it-IT" sz="1400" dirty="0">
                          <a:solidFill>
                            <a:srgbClr val="000000"/>
                          </a:solidFill>
                          <a:effectLst/>
                          <a:latin typeface="Times New Roman" charset="0"/>
                          <a:ea typeface="ＭＳ 明朝" charset="-128"/>
                          <a:cs typeface="Times New Roman" charset="0"/>
                        </a:rPr>
                        <a:t>Falange/ metacarpo                 15                       11                          26</a:t>
                      </a:r>
                      <a:endParaRPr lang="it-IT" sz="1200" dirty="0">
                        <a:effectLst/>
                        <a:latin typeface="Calibri" charset="0"/>
                        <a:ea typeface="ＭＳ 明朝" charset="-128"/>
                        <a:cs typeface="Times New Roman" charset="0"/>
                      </a:endParaRPr>
                    </a:p>
                    <a:p>
                      <a:pPr algn="just">
                        <a:spcAft>
                          <a:spcPts val="0"/>
                        </a:spcAft>
                        <a:tabLst>
                          <a:tab pos="2527300" algn="l"/>
                        </a:tabLst>
                      </a:pPr>
                      <a:r>
                        <a:rPr lang="it-IT" sz="1400" dirty="0">
                          <a:solidFill>
                            <a:srgbClr val="000000"/>
                          </a:solidFill>
                          <a:effectLst/>
                          <a:latin typeface="Times New Roman" charset="0"/>
                          <a:ea typeface="ＭＳ 明朝" charset="-128"/>
                          <a:cs typeface="Times New Roman" charset="0"/>
                        </a:rPr>
                        <a:t> Scafoide carpale                     153                      14                         167</a:t>
                      </a:r>
                      <a:endParaRPr lang="it-IT" sz="1200" dirty="0">
                        <a:effectLst/>
                        <a:latin typeface="Calibri" charset="0"/>
                        <a:ea typeface="ＭＳ 明朝" charset="-128"/>
                        <a:cs typeface="Times New Roman" charset="0"/>
                      </a:endParaRPr>
                    </a:p>
                    <a:p>
                      <a:pPr algn="just">
                        <a:spcAft>
                          <a:spcPts val="0"/>
                        </a:spcAft>
                        <a:tabLst>
                          <a:tab pos="2527300" algn="l"/>
                        </a:tabLst>
                      </a:pPr>
                      <a:r>
                        <a:rPr lang="it-IT" sz="1400" dirty="0">
                          <a:solidFill>
                            <a:srgbClr val="000000"/>
                          </a:solidFill>
                          <a:effectLst/>
                          <a:latin typeface="Times New Roman" charset="0"/>
                          <a:ea typeface="ＭＳ 明朝" charset="-128"/>
                          <a:cs typeface="Times New Roman" charset="0"/>
                        </a:rPr>
                        <a:t> Ulna                                         22                       11                         333</a:t>
                      </a:r>
                      <a:endParaRPr lang="it-IT" sz="1200" dirty="0">
                        <a:effectLst/>
                        <a:latin typeface="Calibri" charset="0"/>
                        <a:ea typeface="ＭＳ 明朝" charset="-128"/>
                        <a:cs typeface="Times New Roman" charset="0"/>
                      </a:endParaRPr>
                    </a:p>
                    <a:p>
                      <a:pPr algn="just">
                        <a:spcAft>
                          <a:spcPts val="0"/>
                        </a:spcAft>
                        <a:tabLst>
                          <a:tab pos="2527300" algn="l"/>
                        </a:tabLst>
                      </a:pPr>
                      <a:r>
                        <a:rPr lang="it-IT" sz="1400" dirty="0">
                          <a:solidFill>
                            <a:srgbClr val="000000"/>
                          </a:solidFill>
                          <a:effectLst/>
                          <a:latin typeface="Times New Roman" charset="0"/>
                          <a:ea typeface="ＭＳ 明朝" charset="-128"/>
                          <a:cs typeface="Times New Roman" charset="0"/>
                        </a:rPr>
                        <a:t> Radio                                       19                        8                           27</a:t>
                      </a:r>
                      <a:endParaRPr lang="it-IT" sz="1200" dirty="0">
                        <a:effectLst/>
                        <a:latin typeface="Calibri" charset="0"/>
                        <a:ea typeface="ＭＳ 明朝" charset="-128"/>
                        <a:cs typeface="Times New Roman" charset="0"/>
                      </a:endParaRPr>
                    </a:p>
                    <a:p>
                      <a:pPr algn="just">
                        <a:spcAft>
                          <a:spcPts val="0"/>
                        </a:spcAft>
                        <a:tabLst>
                          <a:tab pos="2527300" algn="l"/>
                        </a:tabLst>
                      </a:pPr>
                      <a:r>
                        <a:rPr lang="it-IT" sz="1400" dirty="0">
                          <a:solidFill>
                            <a:srgbClr val="000000"/>
                          </a:solidFill>
                          <a:effectLst/>
                          <a:latin typeface="Times New Roman" charset="0"/>
                          <a:ea typeface="ＭＳ 明朝" charset="-128"/>
                          <a:cs typeface="Times New Roman" charset="0"/>
                        </a:rPr>
                        <a:t> Omero                                      20                       4                           24</a:t>
                      </a:r>
                      <a:endParaRPr lang="it-IT" sz="1200" dirty="0">
                        <a:effectLst/>
                        <a:latin typeface="Calibri" charset="0"/>
                        <a:ea typeface="ＭＳ 明朝" charset="-128"/>
                        <a:cs typeface="Times New Roman" charset="0"/>
                      </a:endParaRPr>
                    </a:p>
                    <a:p>
                      <a:pPr algn="just">
                        <a:spcAft>
                          <a:spcPts val="0"/>
                        </a:spcAft>
                        <a:tabLst>
                          <a:tab pos="2527300" algn="l"/>
                        </a:tabLst>
                      </a:pPr>
                      <a:r>
                        <a:rPr lang="it-IT" sz="1400" dirty="0">
                          <a:solidFill>
                            <a:srgbClr val="000000"/>
                          </a:solidFill>
                          <a:effectLst/>
                          <a:latin typeface="Times New Roman" charset="0"/>
                          <a:ea typeface="ＭＳ 明朝" charset="-128"/>
                          <a:cs typeface="Times New Roman" charset="0"/>
                        </a:rPr>
                        <a:t> Capitato                                    2                         0                            2 </a:t>
                      </a:r>
                      <a:endParaRPr lang="it-IT" sz="1200" dirty="0">
                        <a:effectLst/>
                        <a:latin typeface="Calibri" charset="0"/>
                        <a:ea typeface="ＭＳ 明朝" charset="-128"/>
                        <a:cs typeface="Times New Roman" charset="0"/>
                      </a:endParaRPr>
                    </a:p>
                    <a:p>
                      <a:pPr algn="just">
                        <a:spcAft>
                          <a:spcPts val="0"/>
                        </a:spcAft>
                        <a:tabLst>
                          <a:tab pos="2527300" algn="l"/>
                        </a:tabLst>
                      </a:pPr>
                      <a:r>
                        <a:rPr lang="it-IT" sz="1400" dirty="0">
                          <a:solidFill>
                            <a:srgbClr val="000000"/>
                          </a:solidFill>
                          <a:effectLst/>
                          <a:latin typeface="Times New Roman" charset="0"/>
                          <a:ea typeface="ＭＳ 明朝" charset="-128"/>
                          <a:cs typeface="Times New Roman" charset="0"/>
                        </a:rPr>
                        <a:t> Clavicola                                  9                         0                            9</a:t>
                      </a:r>
                      <a:endParaRPr lang="it-IT" sz="1200" dirty="0">
                        <a:effectLst/>
                        <a:latin typeface="Calibri" charset="0"/>
                        <a:ea typeface="ＭＳ 明朝" charset="-128"/>
                        <a:cs typeface="Times New Roman" charset="0"/>
                      </a:endParaRPr>
                    </a:p>
                    <a:p>
                      <a:pPr algn="just">
                        <a:spcAft>
                          <a:spcPts val="0"/>
                        </a:spcAft>
                        <a:tabLst>
                          <a:tab pos="2527300" algn="l"/>
                        </a:tabLst>
                      </a:pPr>
                      <a:r>
                        <a:rPr lang="it-IT" sz="1400" dirty="0">
                          <a:solidFill>
                            <a:srgbClr val="000000"/>
                          </a:solidFill>
                          <a:effectLst/>
                          <a:latin typeface="Times New Roman" charset="0"/>
                          <a:ea typeface="ＭＳ 明朝" charset="-128"/>
                          <a:cs typeface="Times New Roman" charset="0"/>
                        </a:rPr>
                        <a:t> Femore                                    29                        7                           36   </a:t>
                      </a:r>
                      <a:endParaRPr lang="it-IT" sz="1200" dirty="0">
                        <a:effectLst/>
                        <a:latin typeface="Calibri" charset="0"/>
                        <a:ea typeface="ＭＳ 明朝" charset="-128"/>
                        <a:cs typeface="Times New Roman" charset="0"/>
                      </a:endParaRPr>
                    </a:p>
                    <a:p>
                      <a:pPr algn="just">
                        <a:spcAft>
                          <a:spcPts val="0"/>
                        </a:spcAft>
                        <a:tabLst>
                          <a:tab pos="2527300" algn="l"/>
                        </a:tabLst>
                      </a:pPr>
                      <a:r>
                        <a:rPr lang="it-IT" sz="1400" dirty="0">
                          <a:solidFill>
                            <a:srgbClr val="000000"/>
                          </a:solidFill>
                          <a:effectLst/>
                          <a:latin typeface="Times New Roman" charset="0"/>
                          <a:ea typeface="ＭＳ 明朝" charset="-128"/>
                          <a:cs typeface="Times New Roman" charset="0"/>
                        </a:rPr>
                        <a:t> Tibia                                        43                       24                          67</a:t>
                      </a:r>
                      <a:endParaRPr lang="it-IT" sz="1200" dirty="0">
                        <a:effectLst/>
                        <a:latin typeface="Calibri" charset="0"/>
                        <a:ea typeface="ＭＳ 明朝" charset="-128"/>
                        <a:cs typeface="Times New Roman" charset="0"/>
                      </a:endParaRPr>
                    </a:p>
                    <a:p>
                      <a:pPr algn="just">
                        <a:spcAft>
                          <a:spcPts val="0"/>
                        </a:spcAft>
                        <a:tabLst>
                          <a:tab pos="2527300" algn="l"/>
                        </a:tabLst>
                      </a:pPr>
                      <a:r>
                        <a:rPr lang="it-IT" sz="1400" dirty="0">
                          <a:solidFill>
                            <a:srgbClr val="000000"/>
                          </a:solidFill>
                          <a:effectLst/>
                          <a:latin typeface="Times New Roman" charset="0"/>
                          <a:ea typeface="ＭＳ 明朝" charset="-128"/>
                          <a:cs typeface="Times New Roman" charset="0"/>
                        </a:rPr>
                        <a:t> Congenite di tibia                     3                         0                            3  </a:t>
                      </a:r>
                      <a:endParaRPr lang="it-IT" sz="1200" dirty="0">
                        <a:effectLst/>
                        <a:latin typeface="Calibri" charset="0"/>
                        <a:ea typeface="ＭＳ 明朝" charset="-128"/>
                        <a:cs typeface="Times New Roman" charset="0"/>
                      </a:endParaRPr>
                    </a:p>
                    <a:p>
                      <a:pPr algn="just">
                        <a:spcAft>
                          <a:spcPts val="0"/>
                        </a:spcAft>
                        <a:tabLst>
                          <a:tab pos="2527300" algn="l"/>
                        </a:tabLst>
                      </a:pPr>
                      <a:r>
                        <a:rPr lang="it-IT" sz="1400" dirty="0">
                          <a:solidFill>
                            <a:srgbClr val="000000"/>
                          </a:solidFill>
                          <a:effectLst/>
                          <a:latin typeface="Times New Roman" charset="0"/>
                          <a:ea typeface="ＭＳ 明朝" charset="-128"/>
                          <a:cs typeface="Times New Roman" charset="0"/>
                        </a:rPr>
                        <a:t> Sesamoide alluce                      0                         2                            2 </a:t>
                      </a:r>
                      <a:endParaRPr lang="it-IT" sz="1200" dirty="0">
                        <a:effectLst/>
                        <a:latin typeface="Calibri" charset="0"/>
                        <a:ea typeface="ＭＳ 明朝" charset="-128"/>
                        <a:cs typeface="Times New Roman" charset="0"/>
                      </a:endParaRPr>
                    </a:p>
                    <a:p>
                      <a:pPr algn="just">
                        <a:spcAft>
                          <a:spcPts val="0"/>
                        </a:spcAft>
                        <a:tabLst>
                          <a:tab pos="2527300" algn="l"/>
                        </a:tabLst>
                      </a:pPr>
                      <a:r>
                        <a:rPr lang="it-IT" sz="1400" dirty="0">
                          <a:solidFill>
                            <a:srgbClr val="000000"/>
                          </a:solidFill>
                          <a:effectLst/>
                          <a:latin typeface="Times New Roman" charset="0"/>
                          <a:ea typeface="ＭＳ 明朝" charset="-128"/>
                          <a:cs typeface="Times New Roman" charset="0"/>
                        </a:rPr>
                        <a:t> Perone                                       2                         1                            3</a:t>
                      </a:r>
                      <a:endParaRPr lang="it-IT" sz="1200" dirty="0">
                        <a:effectLst/>
                        <a:latin typeface="Calibri" charset="0"/>
                        <a:ea typeface="ＭＳ 明朝" charset="-128"/>
                        <a:cs typeface="Times New Roman"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410184">
                <a:tc>
                  <a:txBody>
                    <a:bodyPr/>
                    <a:lstStyle/>
                    <a:p>
                      <a:pPr algn="just">
                        <a:spcAft>
                          <a:spcPts val="0"/>
                        </a:spcAft>
                        <a:tabLst>
                          <a:tab pos="2527300" algn="l"/>
                        </a:tabLst>
                      </a:pPr>
                      <a:r>
                        <a:rPr lang="it-IT" sz="1300" b="1" dirty="0">
                          <a:solidFill>
                            <a:srgbClr val="000000"/>
                          </a:solidFill>
                          <a:effectLst/>
                          <a:latin typeface="Times New Roman" charset="0"/>
                          <a:ea typeface="ＭＳ 明朝" charset="-128"/>
                          <a:cs typeface="Times New Roman" charset="0"/>
                        </a:rPr>
                        <a:t> </a:t>
                      </a:r>
                      <a:endParaRPr lang="it-IT" sz="1200" dirty="0">
                        <a:effectLst/>
                        <a:latin typeface="Calibri" charset="0"/>
                        <a:ea typeface="ＭＳ 明朝" charset="-128"/>
                        <a:cs typeface="Times New Roman" charset="0"/>
                      </a:endParaRPr>
                    </a:p>
                    <a:p>
                      <a:pPr algn="just">
                        <a:spcAft>
                          <a:spcPts val="0"/>
                        </a:spcAft>
                        <a:tabLst>
                          <a:tab pos="2527300" algn="l"/>
                        </a:tabLst>
                      </a:pPr>
                      <a:r>
                        <a:rPr lang="it-IT" sz="1400" b="1" dirty="0">
                          <a:solidFill>
                            <a:srgbClr val="000000"/>
                          </a:solidFill>
                          <a:effectLst/>
                          <a:latin typeface="Times New Roman" charset="0"/>
                          <a:ea typeface="ＭＳ 明朝" charset="-128"/>
                          <a:cs typeface="Times New Roman" charset="0"/>
                        </a:rPr>
                        <a:t>Totale                                      317                      82                          399</a:t>
                      </a:r>
                      <a:endParaRPr lang="it-IT" sz="1200" dirty="0">
                        <a:effectLst/>
                        <a:latin typeface="Calibri" charset="0"/>
                        <a:ea typeface="ＭＳ 明朝" charset="-128"/>
                        <a:cs typeface="Times New Roman"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xmlns="" val="173041865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p:cNvSpPr>
            <a:spLocks noGrp="1"/>
          </p:cNvSpPr>
          <p:nvPr>
            <p:ph type="title"/>
          </p:nvPr>
        </p:nvSpPr>
        <p:spPr>
          <a:xfrm>
            <a:off x="838200" y="365126"/>
            <a:ext cx="10515600" cy="265070"/>
          </a:xfrm>
        </p:spPr>
        <p:txBody>
          <a:bodyPr>
            <a:noAutofit/>
          </a:bodyPr>
          <a:lstStyle/>
          <a:p>
            <a:pPr algn="ctr"/>
            <a:r>
              <a:rPr lang="it-IT" sz="4000" dirty="0" smtClean="0"/>
              <a:t>Risultati e conclusioni</a:t>
            </a:r>
            <a:endParaRPr lang="it-IT" sz="4000" dirty="0"/>
          </a:p>
        </p:txBody>
      </p:sp>
      <p:graphicFrame>
        <p:nvGraphicFramePr>
          <p:cNvPr id="5" name="Grafico 4"/>
          <p:cNvGraphicFramePr/>
          <p:nvPr>
            <p:extLst>
              <p:ext uri="{D42A27DB-BD31-4B8C-83A1-F6EECF244321}">
                <p14:modId xmlns:p14="http://schemas.microsoft.com/office/powerpoint/2010/main" xmlns="" val="1087143451"/>
              </p:ext>
            </p:extLst>
          </p:nvPr>
        </p:nvGraphicFramePr>
        <p:xfrm>
          <a:off x="295531" y="2606566"/>
          <a:ext cx="5351507" cy="3954162"/>
        </p:xfrm>
        <a:graphic>
          <a:graphicData uri="http://schemas.openxmlformats.org/drawingml/2006/chart">
            <c:chart xmlns:c="http://schemas.openxmlformats.org/drawingml/2006/chart" xmlns:r="http://schemas.openxmlformats.org/officeDocument/2006/relationships" r:id="rId2"/>
          </a:graphicData>
        </a:graphic>
      </p:graphicFrame>
      <p:pic>
        <p:nvPicPr>
          <p:cNvPr id="6" name="Immagine 5" descr="Schermata%202016-02-29%20alle%2019.35.17.png"/>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807676" y="2730842"/>
            <a:ext cx="6089821" cy="3310195"/>
          </a:xfrm>
          <a:prstGeom prst="rect">
            <a:avLst/>
          </a:prstGeom>
          <a:noFill/>
          <a:ln>
            <a:solidFill>
              <a:schemeClr val="accent1"/>
            </a:solidFill>
          </a:ln>
        </p:spPr>
      </p:pic>
      <p:sp>
        <p:nvSpPr>
          <p:cNvPr id="7" name="Segnaposto contenuto 2"/>
          <p:cNvSpPr txBox="1">
            <a:spLocks/>
          </p:cNvSpPr>
          <p:nvPr/>
        </p:nvSpPr>
        <p:spPr>
          <a:xfrm>
            <a:off x="838200" y="1025612"/>
            <a:ext cx="10243751" cy="158095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sz="1600" dirty="0" smtClean="0"/>
              <a:t>Risultati a 6 mesi di distanza dal protocollo applicato</a:t>
            </a:r>
          </a:p>
          <a:p>
            <a:r>
              <a:rPr lang="it-IT" sz="1600" dirty="0" smtClean="0"/>
              <a:t>Media generale di consolidamento 66, 16 %</a:t>
            </a:r>
          </a:p>
          <a:p>
            <a:r>
              <a:rPr lang="it-IT" sz="1600" dirty="0" smtClean="0"/>
              <a:t>Gli  autori sostengono che il fattore vascolare non sia il </a:t>
            </a:r>
            <a:r>
              <a:rPr lang="it-IT" sz="1600" dirty="0" err="1" smtClean="0"/>
              <a:t>pi</a:t>
            </a:r>
            <a:r>
              <a:rPr lang="en-GB" sz="1600" dirty="0" err="1" smtClean="0"/>
              <a:t>ù</a:t>
            </a:r>
            <a:r>
              <a:rPr lang="en-GB" sz="1600" dirty="0" smtClean="0"/>
              <a:t> </a:t>
            </a:r>
            <a:r>
              <a:rPr lang="en-GB" sz="1600" dirty="0" err="1" smtClean="0"/>
              <a:t>importante</a:t>
            </a:r>
            <a:r>
              <a:rPr lang="en-GB" sz="1600" dirty="0" smtClean="0"/>
              <a:t> ad influenza la </a:t>
            </a:r>
            <a:r>
              <a:rPr lang="en-GB" sz="1600" dirty="0" err="1" smtClean="0"/>
              <a:t>guarigione</a:t>
            </a:r>
            <a:endParaRPr lang="en-GB" sz="1600" dirty="0" smtClean="0"/>
          </a:p>
          <a:p>
            <a:r>
              <a:rPr lang="en-GB" sz="1600" dirty="0" err="1" smtClean="0"/>
              <a:t>Rapporto</a:t>
            </a:r>
            <a:r>
              <a:rPr lang="en-GB" sz="1600" dirty="0" smtClean="0"/>
              <a:t> </a:t>
            </a:r>
            <a:r>
              <a:rPr lang="en-GB" sz="1600" dirty="0" err="1" smtClean="0"/>
              <a:t>spessore</a:t>
            </a:r>
            <a:r>
              <a:rPr lang="en-GB" sz="1600" dirty="0" smtClean="0"/>
              <a:t> </a:t>
            </a:r>
            <a:r>
              <a:rPr lang="en-GB" sz="1600" dirty="0" err="1" smtClean="0"/>
              <a:t>corticale</a:t>
            </a:r>
            <a:r>
              <a:rPr lang="en-GB" sz="1600" dirty="0" smtClean="0"/>
              <a:t> / </a:t>
            </a:r>
            <a:r>
              <a:rPr lang="en-GB" sz="1600" dirty="0" err="1" smtClean="0"/>
              <a:t>midollare</a:t>
            </a:r>
            <a:r>
              <a:rPr lang="en-GB" sz="1600" dirty="0" smtClean="0"/>
              <a:t> </a:t>
            </a:r>
            <a:r>
              <a:rPr lang="en-GB" sz="1600" dirty="0" err="1" smtClean="0"/>
              <a:t>che</a:t>
            </a:r>
            <a:r>
              <a:rPr lang="en-GB" sz="1600" dirty="0" smtClean="0"/>
              <a:t> </a:t>
            </a:r>
            <a:r>
              <a:rPr lang="en-GB" sz="1600" dirty="0" err="1" smtClean="0"/>
              <a:t>permette</a:t>
            </a:r>
            <a:r>
              <a:rPr lang="en-GB" sz="1600" dirty="0" smtClean="0"/>
              <a:t> </a:t>
            </a:r>
            <a:r>
              <a:rPr lang="en-GB" sz="1600" dirty="0" err="1" smtClean="0"/>
              <a:t>Cavitazione</a:t>
            </a:r>
            <a:r>
              <a:rPr lang="en-GB" sz="1600" dirty="0" smtClean="0"/>
              <a:t> ( max 1 cm di </a:t>
            </a:r>
            <a:r>
              <a:rPr lang="en-GB" sz="1600" dirty="0" err="1" smtClean="0"/>
              <a:t>profondità</a:t>
            </a:r>
            <a:r>
              <a:rPr lang="en-GB" sz="1600" dirty="0" smtClean="0"/>
              <a:t>)</a:t>
            </a:r>
          </a:p>
          <a:p>
            <a:endParaRPr lang="it-IT" sz="1600" dirty="0" smtClean="0"/>
          </a:p>
        </p:txBody>
      </p:sp>
      <p:cxnSp>
        <p:nvCxnSpPr>
          <p:cNvPr id="8" name="Connettore 1 7"/>
          <p:cNvCxnSpPr/>
          <p:nvPr/>
        </p:nvCxnSpPr>
        <p:spPr>
          <a:xfrm>
            <a:off x="5807676" y="3583459"/>
            <a:ext cx="5955956" cy="0"/>
          </a:xfrm>
          <a:prstGeom prst="line">
            <a:avLst/>
          </a:prstGeom>
          <a:ln w="149225">
            <a:solidFill>
              <a:schemeClr val="accent4">
                <a:lumMod val="40000"/>
                <a:lumOff val="60000"/>
                <a:alpha val="49000"/>
              </a:schemeClr>
            </a:solidFill>
          </a:ln>
        </p:spPr>
        <p:style>
          <a:lnRef idx="1">
            <a:schemeClr val="accent1"/>
          </a:lnRef>
          <a:fillRef idx="0">
            <a:schemeClr val="accent1"/>
          </a:fillRef>
          <a:effectRef idx="0">
            <a:schemeClr val="accent1"/>
          </a:effectRef>
          <a:fontRef idx="minor">
            <a:schemeClr val="tx1"/>
          </a:fontRef>
        </p:style>
      </p:cxnSp>
      <p:cxnSp>
        <p:nvCxnSpPr>
          <p:cNvPr id="9" name="Connettore 1 8"/>
          <p:cNvCxnSpPr/>
          <p:nvPr/>
        </p:nvCxnSpPr>
        <p:spPr>
          <a:xfrm>
            <a:off x="5807676" y="4143632"/>
            <a:ext cx="5955956" cy="0"/>
          </a:xfrm>
          <a:prstGeom prst="line">
            <a:avLst/>
          </a:prstGeom>
          <a:ln w="149225">
            <a:solidFill>
              <a:schemeClr val="accent3">
                <a:lumMod val="60000"/>
                <a:lumOff val="40000"/>
                <a:alpha val="49000"/>
              </a:schemeClr>
            </a:solidFill>
          </a:ln>
        </p:spPr>
        <p:style>
          <a:lnRef idx="1">
            <a:schemeClr val="accent1"/>
          </a:lnRef>
          <a:fillRef idx="0">
            <a:schemeClr val="accent1"/>
          </a:fillRef>
          <a:effectRef idx="0">
            <a:schemeClr val="accent1"/>
          </a:effectRef>
          <a:fontRef idx="minor">
            <a:schemeClr val="tx1"/>
          </a:fontRef>
        </p:style>
      </p:cxnSp>
      <p:cxnSp>
        <p:nvCxnSpPr>
          <p:cNvPr id="10" name="Connettore 1 9"/>
          <p:cNvCxnSpPr/>
          <p:nvPr/>
        </p:nvCxnSpPr>
        <p:spPr>
          <a:xfrm>
            <a:off x="5807676" y="4518454"/>
            <a:ext cx="5955956" cy="0"/>
          </a:xfrm>
          <a:prstGeom prst="line">
            <a:avLst/>
          </a:prstGeom>
          <a:ln w="149225">
            <a:solidFill>
              <a:schemeClr val="accent4">
                <a:lumMod val="60000"/>
                <a:lumOff val="40000"/>
                <a:alpha val="49000"/>
              </a:schemeClr>
            </a:solidFill>
          </a:ln>
        </p:spPr>
        <p:style>
          <a:lnRef idx="1">
            <a:schemeClr val="accent1"/>
          </a:lnRef>
          <a:fillRef idx="0">
            <a:schemeClr val="accent1"/>
          </a:fillRef>
          <a:effectRef idx="0">
            <a:schemeClr val="accent1"/>
          </a:effectRef>
          <a:fontRef idx="minor">
            <a:schemeClr val="tx1"/>
          </a:fontRef>
        </p:style>
      </p:cxnSp>
      <p:cxnSp>
        <p:nvCxnSpPr>
          <p:cNvPr id="11" name="Connettore 1 10"/>
          <p:cNvCxnSpPr/>
          <p:nvPr/>
        </p:nvCxnSpPr>
        <p:spPr>
          <a:xfrm>
            <a:off x="5807676" y="4893275"/>
            <a:ext cx="5955956" cy="0"/>
          </a:xfrm>
          <a:prstGeom prst="line">
            <a:avLst/>
          </a:prstGeom>
          <a:ln w="149225">
            <a:solidFill>
              <a:schemeClr val="accent2">
                <a:lumMod val="75000"/>
                <a:alpha val="49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78937634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790699" y="266226"/>
            <a:ext cx="10515600" cy="549275"/>
          </a:xfrm>
        </p:spPr>
        <p:txBody>
          <a:bodyPr>
            <a:noAutofit/>
          </a:bodyPr>
          <a:lstStyle/>
          <a:p>
            <a:pPr algn="ctr"/>
            <a:r>
              <a:rPr lang="it-IT" sz="4000" dirty="0" smtClean="0"/>
              <a:t>Pseudoartrosi</a:t>
            </a:r>
            <a:endParaRPr lang="it-IT" sz="4000" dirty="0"/>
          </a:p>
        </p:txBody>
      </p:sp>
      <p:sp>
        <p:nvSpPr>
          <p:cNvPr id="3" name="Segnaposto contenuto 2"/>
          <p:cNvSpPr>
            <a:spLocks noGrp="1"/>
          </p:cNvSpPr>
          <p:nvPr>
            <p:ph idx="1"/>
          </p:nvPr>
        </p:nvSpPr>
        <p:spPr>
          <a:xfrm>
            <a:off x="534391" y="933706"/>
            <a:ext cx="5001436" cy="2410691"/>
          </a:xfrm>
        </p:spPr>
        <p:txBody>
          <a:bodyPr>
            <a:normAutofit/>
          </a:bodyPr>
          <a:lstStyle/>
          <a:p>
            <a:pPr marL="0" indent="0" algn="ctr">
              <a:lnSpc>
                <a:spcPct val="110000"/>
              </a:lnSpc>
              <a:buNone/>
            </a:pPr>
            <a:r>
              <a:rPr lang="it-IT" sz="1800" b="1" dirty="0" smtClean="0">
                <a:ea typeface="Arial" charset="0"/>
                <a:cs typeface="Arial" charset="0"/>
              </a:rPr>
              <a:t>Definizione</a:t>
            </a:r>
          </a:p>
          <a:p>
            <a:pPr marL="0" indent="0">
              <a:lnSpc>
                <a:spcPct val="110000"/>
              </a:lnSpc>
              <a:buNone/>
            </a:pPr>
            <a:r>
              <a:rPr lang="it-IT" sz="1800" dirty="0" smtClean="0">
                <a:ea typeface="Arial" charset="0"/>
                <a:cs typeface="Arial" charset="0"/>
              </a:rPr>
              <a:t>Per pseudoartrosi si definisce la mancata consolidazione di una frattura dopo almeno 6 mesi dal trauma e si caratterizza per la presenza di tessuto fibrocartilagineo non osseo nella regione interframmentaria (Milgram, 1991)</a:t>
            </a:r>
            <a:endParaRPr lang="it-IT" sz="1800" dirty="0">
              <a:ea typeface="Arial" charset="0"/>
              <a:cs typeface="Arial" charset="0"/>
            </a:endParaRPr>
          </a:p>
        </p:txBody>
      </p:sp>
      <p:sp>
        <p:nvSpPr>
          <p:cNvPr id="4" name="CasellaDiTesto 3"/>
          <p:cNvSpPr txBox="1"/>
          <p:nvPr/>
        </p:nvSpPr>
        <p:spPr>
          <a:xfrm>
            <a:off x="534391" y="3413005"/>
            <a:ext cx="5001436" cy="1754326"/>
          </a:xfrm>
          <a:prstGeom prst="rect">
            <a:avLst/>
          </a:prstGeom>
          <a:noFill/>
        </p:spPr>
        <p:txBody>
          <a:bodyPr wrap="square" rtlCol="0">
            <a:spAutoFit/>
          </a:bodyPr>
          <a:lstStyle/>
          <a:p>
            <a:r>
              <a:rPr lang="it-IT" dirty="0"/>
              <a:t>Il termine pseudoartrosi deriva dal greco "</a:t>
            </a:r>
            <a:r>
              <a:rPr lang="it-IT" i="1" dirty="0"/>
              <a:t>pseudo-</a:t>
            </a:r>
            <a:r>
              <a:rPr lang="it-IT" dirty="0"/>
              <a:t>" significa "falso" ed "</a:t>
            </a:r>
            <a:r>
              <a:rPr lang="it-IT" i="1" dirty="0" err="1"/>
              <a:t>arthro</a:t>
            </a:r>
            <a:r>
              <a:rPr lang="it-IT" i="1" dirty="0"/>
              <a:t>" </a:t>
            </a:r>
            <a:r>
              <a:rPr lang="it-IT" dirty="0"/>
              <a:t>equivale ad</a:t>
            </a:r>
            <a:r>
              <a:rPr lang="it-IT" i="1" dirty="0"/>
              <a:t> </a:t>
            </a:r>
            <a:r>
              <a:rPr lang="it-IT" dirty="0"/>
              <a:t>"articolazione</a:t>
            </a:r>
            <a:r>
              <a:rPr lang="it-IT" i="1" dirty="0"/>
              <a:t>" </a:t>
            </a:r>
            <a:r>
              <a:rPr lang="it-IT" dirty="0"/>
              <a:t>ed il suffisso</a:t>
            </a:r>
            <a:r>
              <a:rPr lang="it-IT" i="1" dirty="0"/>
              <a:t> "osi", </a:t>
            </a:r>
            <a:r>
              <a:rPr lang="it-IT" dirty="0"/>
              <a:t>in medicina, indica un processo degenerativo</a:t>
            </a:r>
            <a:r>
              <a:rPr lang="it-IT" i="1" dirty="0"/>
              <a:t>.</a:t>
            </a:r>
            <a:r>
              <a:rPr lang="it-IT" dirty="0"/>
              <a:t> Pseudoartrosi, pertanto, significa "degenerazione in falsa articolazione”. </a:t>
            </a:r>
          </a:p>
        </p:txBody>
      </p:sp>
      <p:sp>
        <p:nvSpPr>
          <p:cNvPr id="5" name="CasellaDiTesto 4"/>
          <p:cNvSpPr txBox="1"/>
          <p:nvPr/>
        </p:nvSpPr>
        <p:spPr>
          <a:xfrm>
            <a:off x="6079524" y="907834"/>
            <a:ext cx="5587982" cy="1477328"/>
          </a:xfrm>
          <a:prstGeom prst="rect">
            <a:avLst/>
          </a:prstGeom>
          <a:noFill/>
        </p:spPr>
        <p:txBody>
          <a:bodyPr wrap="square" rtlCol="0">
            <a:spAutoFit/>
          </a:bodyPr>
          <a:lstStyle/>
          <a:p>
            <a:pPr algn="ctr"/>
            <a:r>
              <a:rPr lang="it-IT" b="1" dirty="0" smtClean="0"/>
              <a:t>Eziopatogenesi</a:t>
            </a:r>
          </a:p>
          <a:p>
            <a:pPr algn="ctr"/>
            <a:endParaRPr lang="it-IT" b="1" dirty="0" smtClean="0"/>
          </a:p>
          <a:p>
            <a:r>
              <a:rPr lang="it-IT" dirty="0" smtClean="0"/>
              <a:t>Ad </a:t>
            </a:r>
            <a:r>
              <a:rPr lang="it-IT" dirty="0"/>
              <a:t>oggi l’eziologia della pseudoartrosi non è ancora chiara. Molteplici fattori sistemici o locali influenzano il processo di consolidazione delle fratture. </a:t>
            </a:r>
            <a:endParaRPr lang="it-IT" dirty="0" smtClean="0"/>
          </a:p>
        </p:txBody>
      </p:sp>
      <p:sp>
        <p:nvSpPr>
          <p:cNvPr id="6" name="CasellaDiTesto 5"/>
          <p:cNvSpPr txBox="1"/>
          <p:nvPr/>
        </p:nvSpPr>
        <p:spPr>
          <a:xfrm>
            <a:off x="5795319" y="2859007"/>
            <a:ext cx="3087584" cy="2862322"/>
          </a:xfrm>
          <a:prstGeom prst="rect">
            <a:avLst/>
          </a:prstGeom>
          <a:noFill/>
        </p:spPr>
        <p:txBody>
          <a:bodyPr wrap="square" rtlCol="0">
            <a:spAutoFit/>
          </a:bodyPr>
          <a:lstStyle/>
          <a:p>
            <a:r>
              <a:rPr lang="it-IT" dirty="0" smtClean="0"/>
              <a:t>Fattori sistemici:</a:t>
            </a:r>
          </a:p>
          <a:p>
            <a:pPr marL="285750" indent="-285750">
              <a:buFont typeface="Arial" charset="0"/>
              <a:buChar char="•"/>
            </a:pPr>
            <a:r>
              <a:rPr lang="it-IT" dirty="0" smtClean="0"/>
              <a:t>Et</a:t>
            </a:r>
            <a:r>
              <a:rPr lang="en-GB" dirty="0" err="1" smtClean="0"/>
              <a:t>à</a:t>
            </a:r>
            <a:endParaRPr lang="en-GB" dirty="0" smtClean="0"/>
          </a:p>
          <a:p>
            <a:pPr marL="285750" indent="-285750">
              <a:buFont typeface="Arial" charset="0"/>
              <a:buChar char="•"/>
            </a:pPr>
            <a:r>
              <a:rPr lang="en-GB" dirty="0" err="1" smtClean="0"/>
              <a:t>Stato</a:t>
            </a:r>
            <a:r>
              <a:rPr lang="en-GB" dirty="0" smtClean="0"/>
              <a:t> </a:t>
            </a:r>
            <a:r>
              <a:rPr lang="en-GB" dirty="0" err="1" smtClean="0"/>
              <a:t>nutrizionale</a:t>
            </a:r>
            <a:endParaRPr lang="en-GB" dirty="0" smtClean="0"/>
          </a:p>
          <a:p>
            <a:pPr marL="285750" indent="-285750">
              <a:buFont typeface="Arial" charset="0"/>
              <a:buChar char="•"/>
            </a:pPr>
            <a:r>
              <a:rPr lang="en-GB" dirty="0" err="1" smtClean="0"/>
              <a:t>Malattie</a:t>
            </a:r>
            <a:r>
              <a:rPr lang="en-GB" dirty="0" smtClean="0"/>
              <a:t> </a:t>
            </a:r>
            <a:r>
              <a:rPr lang="en-GB" dirty="0" err="1" smtClean="0"/>
              <a:t>sistemiche</a:t>
            </a:r>
            <a:endParaRPr lang="en-GB" dirty="0" smtClean="0"/>
          </a:p>
          <a:p>
            <a:pPr marL="285750" indent="-285750">
              <a:buFont typeface="Arial" charset="0"/>
              <a:buChar char="•"/>
            </a:pPr>
            <a:r>
              <a:rPr lang="en-GB" dirty="0" err="1" smtClean="0"/>
              <a:t>Terapia</a:t>
            </a:r>
            <a:r>
              <a:rPr lang="en-GB" dirty="0" smtClean="0"/>
              <a:t> con </a:t>
            </a:r>
            <a:r>
              <a:rPr lang="en-GB" dirty="0" err="1" smtClean="0"/>
              <a:t>corticosteroidi</a:t>
            </a:r>
            <a:endParaRPr lang="en-GB" dirty="0" smtClean="0"/>
          </a:p>
          <a:p>
            <a:pPr marL="285750" indent="-285750">
              <a:buFont typeface="Arial" charset="0"/>
              <a:buChar char="•"/>
            </a:pPr>
            <a:r>
              <a:rPr lang="en-GB" dirty="0" err="1" smtClean="0"/>
              <a:t>Malattie</a:t>
            </a:r>
            <a:r>
              <a:rPr lang="en-GB" dirty="0" smtClean="0"/>
              <a:t> del </a:t>
            </a:r>
            <a:r>
              <a:rPr lang="en-GB" dirty="0" err="1" smtClean="0"/>
              <a:t>metabolismo</a:t>
            </a:r>
            <a:r>
              <a:rPr lang="en-GB" dirty="0" smtClean="0"/>
              <a:t> </a:t>
            </a:r>
            <a:r>
              <a:rPr lang="en-GB" dirty="0" err="1" smtClean="0"/>
              <a:t>osseo</a:t>
            </a:r>
            <a:endParaRPr lang="en-GB" dirty="0" smtClean="0"/>
          </a:p>
          <a:p>
            <a:pPr marL="285750" indent="-285750">
              <a:buFont typeface="Arial" charset="0"/>
              <a:buChar char="•"/>
            </a:pPr>
            <a:r>
              <a:rPr lang="en-GB" dirty="0" err="1" smtClean="0"/>
              <a:t>Tumori</a:t>
            </a:r>
            <a:endParaRPr lang="en-GB" dirty="0" smtClean="0"/>
          </a:p>
          <a:p>
            <a:pPr marL="285750" indent="-285750">
              <a:buFont typeface="Arial" charset="0"/>
              <a:buChar char="•"/>
            </a:pPr>
            <a:r>
              <a:rPr lang="en-GB" dirty="0" err="1" smtClean="0"/>
              <a:t>Farmaci</a:t>
            </a:r>
            <a:r>
              <a:rPr lang="en-GB" dirty="0" smtClean="0"/>
              <a:t> </a:t>
            </a:r>
            <a:r>
              <a:rPr lang="en-GB" dirty="0" err="1" smtClean="0"/>
              <a:t>antineoplastici</a:t>
            </a:r>
            <a:endParaRPr lang="en-GB" dirty="0" smtClean="0"/>
          </a:p>
          <a:p>
            <a:pPr marL="285750" indent="-285750">
              <a:buFont typeface="Arial" charset="0"/>
              <a:buChar char="•"/>
            </a:pPr>
            <a:endParaRPr lang="it-IT" dirty="0"/>
          </a:p>
        </p:txBody>
      </p:sp>
      <p:sp>
        <p:nvSpPr>
          <p:cNvPr id="7" name="CasellaDiTesto 6"/>
          <p:cNvSpPr txBox="1"/>
          <p:nvPr/>
        </p:nvSpPr>
        <p:spPr>
          <a:xfrm>
            <a:off x="8965870" y="2859007"/>
            <a:ext cx="2743200" cy="2031325"/>
          </a:xfrm>
          <a:prstGeom prst="rect">
            <a:avLst/>
          </a:prstGeom>
          <a:noFill/>
        </p:spPr>
        <p:txBody>
          <a:bodyPr wrap="square" rtlCol="0">
            <a:spAutoFit/>
          </a:bodyPr>
          <a:lstStyle/>
          <a:p>
            <a:r>
              <a:rPr lang="it-IT" dirty="0" smtClean="0"/>
              <a:t>Fattori locali:</a:t>
            </a:r>
          </a:p>
          <a:p>
            <a:pPr marL="285750" indent="-285750">
              <a:buFont typeface="Arial" charset="0"/>
              <a:buChar char="•"/>
            </a:pPr>
            <a:r>
              <a:rPr lang="it-IT" dirty="0" smtClean="0"/>
              <a:t>Apporto ematico</a:t>
            </a:r>
          </a:p>
          <a:p>
            <a:pPr marL="285750" indent="-285750">
              <a:buFont typeface="Arial" charset="0"/>
              <a:buChar char="•"/>
            </a:pPr>
            <a:r>
              <a:rPr lang="it-IT" dirty="0" smtClean="0"/>
              <a:t>Sede della frattura </a:t>
            </a:r>
          </a:p>
          <a:p>
            <a:pPr marL="285750" indent="-285750">
              <a:buFont typeface="Arial" charset="0"/>
              <a:buChar char="•"/>
            </a:pPr>
            <a:r>
              <a:rPr lang="it-IT" dirty="0" smtClean="0"/>
              <a:t>Riduzione </a:t>
            </a:r>
          </a:p>
          <a:p>
            <a:pPr marL="285750" indent="-285750">
              <a:buFont typeface="Arial" charset="0"/>
              <a:buChar char="•"/>
            </a:pPr>
            <a:r>
              <a:rPr lang="it-IT" dirty="0" smtClean="0"/>
              <a:t>Immobilizzazione</a:t>
            </a:r>
          </a:p>
          <a:p>
            <a:pPr marL="285750" indent="-285750">
              <a:buFont typeface="Arial" charset="0"/>
              <a:buChar char="•"/>
            </a:pPr>
            <a:r>
              <a:rPr lang="it-IT" dirty="0" smtClean="0"/>
              <a:t>Lesioni dei tessuti molli</a:t>
            </a:r>
          </a:p>
          <a:p>
            <a:pPr marL="285750" indent="-285750">
              <a:buFont typeface="Arial" charset="0"/>
              <a:buChar char="•"/>
            </a:pPr>
            <a:r>
              <a:rPr lang="it-IT" dirty="0" smtClean="0"/>
              <a:t>infezioni</a:t>
            </a:r>
            <a:endParaRPr lang="it-IT" dirty="0"/>
          </a:p>
        </p:txBody>
      </p:sp>
      <p:sp>
        <p:nvSpPr>
          <p:cNvPr id="8" name="CasellaDiTesto 7"/>
          <p:cNvSpPr txBox="1"/>
          <p:nvPr/>
        </p:nvSpPr>
        <p:spPr>
          <a:xfrm>
            <a:off x="534391" y="5721329"/>
            <a:ext cx="11424063" cy="923330"/>
          </a:xfrm>
          <a:prstGeom prst="rect">
            <a:avLst/>
          </a:prstGeom>
          <a:noFill/>
        </p:spPr>
        <p:txBody>
          <a:bodyPr wrap="square" rtlCol="0">
            <a:spAutoFit/>
          </a:bodyPr>
          <a:lstStyle/>
          <a:p>
            <a:r>
              <a:rPr lang="it-IT" dirty="0" smtClean="0"/>
              <a:t>Tra i fattori eziopatogenetici si riconosce inoltre la formazione di cristalli di </a:t>
            </a:r>
            <a:r>
              <a:rPr lang="it-IT" dirty="0" err="1" smtClean="0"/>
              <a:t>idrossiapatite</a:t>
            </a:r>
            <a:r>
              <a:rPr lang="it-IT" dirty="0" smtClean="0"/>
              <a:t> (principale costituente minerale dell’osso) lungo la rima di frattura che impedisce la formazione di nuove gemme vascolari provocando ridotto apporto ematico, che non permette al callo fibroso di trasformarsi in callo osseo</a:t>
            </a:r>
            <a:endParaRPr lang="it-IT" dirty="0"/>
          </a:p>
        </p:txBody>
      </p:sp>
    </p:spTree>
    <p:extLst>
      <p:ext uri="{BB962C8B-B14F-4D97-AF65-F5344CB8AC3E}">
        <p14:creationId xmlns:p14="http://schemas.microsoft.com/office/powerpoint/2010/main" xmlns="" val="5215953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838200" y="305749"/>
            <a:ext cx="10515600" cy="522154"/>
          </a:xfrm>
        </p:spPr>
        <p:txBody>
          <a:bodyPr>
            <a:noAutofit/>
          </a:bodyPr>
          <a:lstStyle/>
          <a:p>
            <a:pPr algn="ctr"/>
            <a:r>
              <a:rPr lang="it-IT" sz="4000" dirty="0" smtClean="0"/>
              <a:t>Classificazione pseudoartrosi</a:t>
            </a:r>
            <a:endParaRPr lang="it-IT" sz="4000" dirty="0"/>
          </a:p>
        </p:txBody>
      </p:sp>
      <p:sp>
        <p:nvSpPr>
          <p:cNvPr id="3" name="Segnaposto contenuto 2"/>
          <p:cNvSpPr>
            <a:spLocks noGrp="1"/>
          </p:cNvSpPr>
          <p:nvPr>
            <p:ph idx="1"/>
          </p:nvPr>
        </p:nvSpPr>
        <p:spPr>
          <a:xfrm>
            <a:off x="130629" y="1187533"/>
            <a:ext cx="8126851" cy="5191310"/>
          </a:xfrm>
        </p:spPr>
        <p:txBody>
          <a:bodyPr>
            <a:normAutofit/>
          </a:bodyPr>
          <a:lstStyle/>
          <a:p>
            <a:pPr marL="0" indent="0">
              <a:buNone/>
            </a:pPr>
            <a:r>
              <a:rPr lang="it-IT" sz="1800" dirty="0" smtClean="0"/>
              <a:t>Le pseudoartrosi sono distinte in asettiche ed infette, oppure in lasse e serrate.</a:t>
            </a:r>
          </a:p>
          <a:p>
            <a:pPr marL="0" indent="0">
              <a:buNone/>
            </a:pPr>
            <a:r>
              <a:rPr lang="it-IT" sz="1800" dirty="0" smtClean="0"/>
              <a:t>Weber e </a:t>
            </a:r>
            <a:r>
              <a:rPr lang="it-IT" sz="1800" dirty="0" err="1" smtClean="0"/>
              <a:t>Cech</a:t>
            </a:r>
            <a:r>
              <a:rPr lang="it-IT" sz="1800" dirty="0" smtClean="0"/>
              <a:t> (1976) suddividono le pseudoartrosi asettiche in ipertrofiche e atrofiche;</a:t>
            </a:r>
          </a:p>
          <a:p>
            <a:pPr marL="0" indent="0">
              <a:buNone/>
            </a:pPr>
            <a:r>
              <a:rPr lang="it-IT" sz="1800" i="1" dirty="0" smtClean="0"/>
              <a:t>Le pseudoartrosi ipertrofiche / </a:t>
            </a:r>
            <a:r>
              <a:rPr lang="it-IT" sz="1800" i="1" dirty="0" err="1" smtClean="0"/>
              <a:t>ipervascolari</a:t>
            </a:r>
            <a:r>
              <a:rPr lang="it-IT" sz="1800" i="1" dirty="0" smtClean="0"/>
              <a:t> </a:t>
            </a:r>
            <a:r>
              <a:rPr lang="it-IT" sz="1800" dirty="0" smtClean="0"/>
              <a:t>sono ulteriormente suddivise in:</a:t>
            </a:r>
          </a:p>
          <a:p>
            <a:pPr marL="457200" indent="-457200">
              <a:buFont typeface="+mj-lt"/>
              <a:buAutoNum type="alphaLcParenR"/>
            </a:pPr>
            <a:r>
              <a:rPr lang="it-IT" sz="1800" dirty="0" smtClean="0"/>
              <a:t>Pseudoartrosi a zampa d’elefante: ampiamente ipertrofica</a:t>
            </a:r>
            <a:r>
              <a:rPr lang="it-IT" sz="1800" dirty="0"/>
              <a:t>,</a:t>
            </a:r>
            <a:r>
              <a:rPr lang="it-IT" sz="1800" dirty="0" smtClean="0"/>
              <a:t> ricca di callo osseo</a:t>
            </a:r>
          </a:p>
          <a:p>
            <a:pPr marL="457200" indent="-457200">
              <a:buFont typeface="+mj-lt"/>
              <a:buAutoNum type="alphaLcParenR"/>
            </a:pPr>
            <a:r>
              <a:rPr lang="it-IT" sz="1800" dirty="0" smtClean="0"/>
              <a:t>Pseudoartrosi a zoccolo di cavallo: moderatamente ipertrofica</a:t>
            </a:r>
            <a:r>
              <a:rPr lang="it-IT" sz="1800" dirty="0"/>
              <a:t>,</a:t>
            </a:r>
            <a:r>
              <a:rPr lang="it-IT" sz="1800" dirty="0" smtClean="0"/>
              <a:t> scarsa di callo osseo</a:t>
            </a:r>
          </a:p>
          <a:p>
            <a:pPr marL="457200" indent="-457200">
              <a:buFont typeface="+mj-lt"/>
              <a:buAutoNum type="alphaLcParenR"/>
            </a:pPr>
            <a:r>
              <a:rPr lang="it-IT" sz="1800" dirty="0" smtClean="0"/>
              <a:t>Pseudoartrosi oligotrofica: non ipertrofica, assenza callo osseo </a:t>
            </a:r>
          </a:p>
          <a:p>
            <a:pPr marL="0" indent="0">
              <a:buNone/>
            </a:pPr>
            <a:endParaRPr lang="it-IT" sz="1800" i="1" dirty="0" smtClean="0"/>
          </a:p>
          <a:p>
            <a:pPr marL="0" indent="0">
              <a:buNone/>
            </a:pPr>
            <a:r>
              <a:rPr lang="it-IT" sz="1800" i="1" dirty="0" smtClean="0"/>
              <a:t>Le pseudoartrosi atrofiche / </a:t>
            </a:r>
            <a:r>
              <a:rPr lang="it-IT" sz="1800" i="1" dirty="0" err="1" smtClean="0"/>
              <a:t>avascolari</a:t>
            </a:r>
            <a:r>
              <a:rPr lang="it-IT" sz="1800" i="1" dirty="0" smtClean="0"/>
              <a:t> sono suddivise in:</a:t>
            </a:r>
          </a:p>
          <a:p>
            <a:pPr marL="457200" indent="-457200">
              <a:buFont typeface="+mj-lt"/>
              <a:buAutoNum type="alphaUcPeriod"/>
            </a:pPr>
            <a:r>
              <a:rPr lang="it-IT" sz="1800" i="1" dirty="0" smtClean="0"/>
              <a:t>Pseudoartrosi Distrofica</a:t>
            </a:r>
          </a:p>
          <a:p>
            <a:pPr marL="457200" indent="-457200">
              <a:buFont typeface="+mj-lt"/>
              <a:buAutoNum type="alphaUcPeriod"/>
            </a:pPr>
            <a:r>
              <a:rPr lang="it-IT" sz="1800" i="1" dirty="0" smtClean="0"/>
              <a:t>Pseudoartrosi necrotica </a:t>
            </a:r>
          </a:p>
          <a:p>
            <a:pPr marL="457200" indent="-457200">
              <a:buFont typeface="+mj-lt"/>
              <a:buAutoNum type="alphaUcPeriod"/>
            </a:pPr>
            <a:r>
              <a:rPr lang="it-IT" sz="1800" i="1" dirty="0" smtClean="0"/>
              <a:t>Pseudoartrosi con perdita di sostanza</a:t>
            </a:r>
          </a:p>
          <a:p>
            <a:pPr marL="457200" indent="-457200">
              <a:buFont typeface="+mj-lt"/>
              <a:buAutoNum type="alphaUcPeriod"/>
            </a:pPr>
            <a:r>
              <a:rPr lang="it-IT" sz="1800" i="1" dirty="0" smtClean="0"/>
              <a:t>Pseudoartrosi Atrofica</a:t>
            </a:r>
            <a:endParaRPr lang="it-IT" sz="1800" i="1" dirty="0"/>
          </a:p>
        </p:txBody>
      </p:sp>
      <p:pic>
        <p:nvPicPr>
          <p:cNvPr id="4" name="Immagine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8157357" y="1187533"/>
            <a:ext cx="3326081" cy="2675164"/>
          </a:xfrm>
          <a:prstGeom prst="rect">
            <a:avLst/>
          </a:prstGeom>
        </p:spPr>
      </p:pic>
      <p:pic>
        <p:nvPicPr>
          <p:cNvPr id="5" name="Immagine 4"/>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8157357" y="4037610"/>
            <a:ext cx="3326081" cy="2543113"/>
          </a:xfrm>
          <a:prstGeom prst="rect">
            <a:avLst/>
          </a:prstGeom>
        </p:spPr>
      </p:pic>
    </p:spTree>
    <p:extLst>
      <p:ext uri="{BB962C8B-B14F-4D97-AF65-F5344CB8AC3E}">
        <p14:creationId xmlns:p14="http://schemas.microsoft.com/office/powerpoint/2010/main" xmlns="" val="138621463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265711" y="175120"/>
            <a:ext cx="10515600" cy="726923"/>
          </a:xfrm>
        </p:spPr>
        <p:txBody>
          <a:bodyPr>
            <a:normAutofit/>
          </a:bodyPr>
          <a:lstStyle/>
          <a:p>
            <a:pPr algn="ctr"/>
            <a:r>
              <a:rPr lang="it-IT" sz="4000" dirty="0"/>
              <a:t>Classificazione pseudoartrosi</a:t>
            </a:r>
          </a:p>
        </p:txBody>
      </p:sp>
      <p:sp>
        <p:nvSpPr>
          <p:cNvPr id="3" name="Segnaposto contenuto 2"/>
          <p:cNvSpPr>
            <a:spLocks noGrp="1"/>
          </p:cNvSpPr>
          <p:nvPr>
            <p:ph idx="1"/>
          </p:nvPr>
        </p:nvSpPr>
        <p:spPr>
          <a:xfrm>
            <a:off x="451262" y="1140031"/>
            <a:ext cx="5072208" cy="5036932"/>
          </a:xfrm>
        </p:spPr>
        <p:txBody>
          <a:bodyPr>
            <a:normAutofit/>
          </a:bodyPr>
          <a:lstStyle/>
          <a:p>
            <a:pPr marL="0" indent="0">
              <a:buNone/>
            </a:pPr>
            <a:r>
              <a:rPr lang="it-IT" sz="1800" i="1" dirty="0" smtClean="0"/>
              <a:t>Le Pseudoartrosi infette </a:t>
            </a:r>
            <a:r>
              <a:rPr lang="it-IT" sz="1800" dirty="0" smtClean="0"/>
              <a:t>seguono la classificazione di </a:t>
            </a:r>
            <a:r>
              <a:rPr lang="it-IT" sz="1800" dirty="0" err="1"/>
              <a:t>C</a:t>
            </a:r>
            <a:r>
              <a:rPr lang="it-IT" sz="1800" dirty="0" err="1" smtClean="0"/>
              <a:t>ierny</a:t>
            </a:r>
            <a:r>
              <a:rPr lang="it-IT" sz="1800" dirty="0" smtClean="0"/>
              <a:t>( 1985) che suddivide l’osteomielite in 4 tipi anatomici basati sull’estensione della frattura:</a:t>
            </a:r>
          </a:p>
          <a:p>
            <a:pPr marL="0" indent="0">
              <a:buNone/>
            </a:pPr>
            <a:r>
              <a:rPr lang="it-IT" sz="1800" dirty="0" smtClean="0"/>
              <a:t>Tipo 1 &gt; osteomielite midollare</a:t>
            </a:r>
          </a:p>
          <a:p>
            <a:pPr marL="0" indent="0">
              <a:buNone/>
            </a:pPr>
            <a:r>
              <a:rPr lang="it-IT" sz="1800" dirty="0" smtClean="0"/>
              <a:t>Tipo 2 &gt; osteomielite superficiale</a:t>
            </a:r>
          </a:p>
          <a:p>
            <a:pPr marL="0" indent="0">
              <a:buNone/>
            </a:pPr>
            <a:r>
              <a:rPr lang="it-IT" sz="1800" dirty="0" smtClean="0"/>
              <a:t>Tipo 3  &gt; osteomielite localizzata</a:t>
            </a:r>
          </a:p>
          <a:p>
            <a:pPr marL="0" indent="0">
              <a:buNone/>
            </a:pPr>
            <a:r>
              <a:rPr lang="it-IT" sz="1800" dirty="0" smtClean="0"/>
              <a:t>Tipo 4 &gt; osteomielite diffusa</a:t>
            </a:r>
          </a:p>
          <a:p>
            <a:pPr marL="0" indent="0">
              <a:buNone/>
            </a:pPr>
            <a:endParaRPr lang="it-IT" sz="1800" dirty="0" smtClean="0"/>
          </a:p>
          <a:p>
            <a:pPr marL="0" indent="0">
              <a:buNone/>
            </a:pPr>
            <a:r>
              <a:rPr lang="it-IT" sz="1800" dirty="0" smtClean="0"/>
              <a:t>Ogni tipo </a:t>
            </a:r>
            <a:r>
              <a:rPr lang="en-GB" sz="1800" dirty="0" err="1" smtClean="0"/>
              <a:t>è</a:t>
            </a:r>
            <a:r>
              <a:rPr lang="en-GB" sz="1800" dirty="0" smtClean="0"/>
              <a:t> </a:t>
            </a:r>
            <a:r>
              <a:rPr lang="en-GB" sz="1800" dirty="0" err="1" smtClean="0"/>
              <a:t>ulteriormente</a:t>
            </a:r>
            <a:r>
              <a:rPr lang="en-GB" sz="1800" dirty="0"/>
              <a:t> </a:t>
            </a:r>
            <a:r>
              <a:rPr lang="en-GB" sz="1800" dirty="0" err="1" smtClean="0"/>
              <a:t>divisibile</a:t>
            </a:r>
            <a:r>
              <a:rPr lang="en-GB" sz="1800" dirty="0" smtClean="0"/>
              <a:t> in 3 </a:t>
            </a:r>
            <a:r>
              <a:rPr lang="en-GB" sz="1800" dirty="0" err="1" smtClean="0"/>
              <a:t>classi</a:t>
            </a:r>
            <a:r>
              <a:rPr lang="en-GB" sz="1800" dirty="0" smtClean="0"/>
              <a:t> </a:t>
            </a:r>
            <a:r>
              <a:rPr lang="en-GB" sz="1800" dirty="0" err="1" smtClean="0"/>
              <a:t>fisiologiche</a:t>
            </a:r>
            <a:r>
              <a:rPr lang="en-GB" sz="1800" dirty="0" smtClean="0"/>
              <a:t>: </a:t>
            </a:r>
          </a:p>
          <a:p>
            <a:pPr marL="342900" indent="-342900">
              <a:buAutoNum type="alphaUcParenBoth"/>
            </a:pPr>
            <a:r>
              <a:rPr lang="en-GB" sz="1800" dirty="0" smtClean="0"/>
              <a:t>in base al </a:t>
            </a:r>
            <a:r>
              <a:rPr lang="en-GB" sz="1800" dirty="0" err="1" smtClean="0"/>
              <a:t>soggetto</a:t>
            </a:r>
            <a:r>
              <a:rPr lang="en-GB" sz="1800" dirty="0" smtClean="0"/>
              <a:t> </a:t>
            </a:r>
            <a:r>
              <a:rPr lang="en-GB" sz="1800" dirty="0" err="1" smtClean="0"/>
              <a:t>fisiologicamente</a:t>
            </a:r>
            <a:r>
              <a:rPr lang="en-GB" sz="1800" dirty="0" smtClean="0"/>
              <a:t> </a:t>
            </a:r>
            <a:r>
              <a:rPr lang="en-GB" sz="1800" dirty="0" err="1" smtClean="0"/>
              <a:t>normale</a:t>
            </a:r>
            <a:endParaRPr lang="en-GB" sz="1800" dirty="0" smtClean="0"/>
          </a:p>
          <a:p>
            <a:pPr marL="342900" indent="-342900">
              <a:buAutoNum type="alphaUcParenBoth"/>
            </a:pPr>
            <a:r>
              <a:rPr lang="en-GB" sz="1800" dirty="0" err="1" smtClean="0"/>
              <a:t>soggetto</a:t>
            </a:r>
            <a:r>
              <a:rPr lang="en-GB" sz="1800" dirty="0" smtClean="0"/>
              <a:t> con </a:t>
            </a:r>
            <a:r>
              <a:rPr lang="en-GB" sz="1800" dirty="0" err="1" smtClean="0"/>
              <a:t>compromissione</a:t>
            </a:r>
            <a:r>
              <a:rPr lang="en-GB" sz="1800" dirty="0" smtClean="0"/>
              <a:t> locale o </a:t>
            </a:r>
            <a:r>
              <a:rPr lang="en-GB" sz="1800" dirty="0" err="1" smtClean="0"/>
              <a:t>sistemica</a:t>
            </a:r>
            <a:r>
              <a:rPr lang="en-GB" sz="1800" dirty="0" smtClean="0"/>
              <a:t> </a:t>
            </a:r>
            <a:r>
              <a:rPr lang="en-GB" sz="1800" dirty="0" err="1" smtClean="0"/>
              <a:t>alla</a:t>
            </a:r>
            <a:r>
              <a:rPr lang="en-GB" sz="1800" dirty="0" smtClean="0"/>
              <a:t> </a:t>
            </a:r>
            <a:r>
              <a:rPr lang="en-GB" sz="1800" dirty="0" err="1" smtClean="0"/>
              <a:t>ferita</a:t>
            </a:r>
            <a:r>
              <a:rPr lang="en-GB" sz="1800" dirty="0" smtClean="0"/>
              <a:t> e </a:t>
            </a:r>
            <a:r>
              <a:rPr lang="en-GB" sz="1800" dirty="0" err="1" smtClean="0"/>
              <a:t>alla</a:t>
            </a:r>
            <a:r>
              <a:rPr lang="en-GB" sz="1800" dirty="0" smtClean="0"/>
              <a:t> </a:t>
            </a:r>
            <a:r>
              <a:rPr lang="en-GB" sz="1800" dirty="0" err="1" smtClean="0"/>
              <a:t>guarigione</a:t>
            </a:r>
            <a:r>
              <a:rPr lang="en-GB" sz="1800" dirty="0" smtClean="0"/>
              <a:t> </a:t>
            </a:r>
          </a:p>
          <a:p>
            <a:pPr marL="342900" indent="-342900">
              <a:buAutoNum type="alphaUcParenBoth"/>
            </a:pPr>
            <a:r>
              <a:rPr lang="en-GB" sz="1800" dirty="0" err="1" smtClean="0"/>
              <a:t>soggetto</a:t>
            </a:r>
            <a:r>
              <a:rPr lang="en-GB" sz="1800" dirty="0" smtClean="0"/>
              <a:t> ad alto </a:t>
            </a:r>
            <a:r>
              <a:rPr lang="en-GB" sz="1800" dirty="0" err="1" smtClean="0"/>
              <a:t>rischio</a:t>
            </a:r>
            <a:r>
              <a:rPr lang="en-GB" sz="1800" dirty="0" smtClean="0"/>
              <a:t> di </a:t>
            </a:r>
            <a:r>
              <a:rPr lang="en-GB" sz="1800" dirty="0" err="1" smtClean="0"/>
              <a:t>complicanze</a:t>
            </a:r>
            <a:r>
              <a:rPr lang="en-GB" sz="1800" dirty="0" smtClean="0"/>
              <a:t> in </a:t>
            </a:r>
            <a:r>
              <a:rPr lang="en-GB" sz="1800" dirty="0" err="1" smtClean="0"/>
              <a:t>caso</a:t>
            </a:r>
            <a:r>
              <a:rPr lang="en-GB" sz="1800" dirty="0" smtClean="0"/>
              <a:t> di </a:t>
            </a:r>
            <a:r>
              <a:rPr lang="en-GB" sz="1800" dirty="0" err="1" smtClean="0"/>
              <a:t>intervento</a:t>
            </a:r>
            <a:r>
              <a:rPr lang="en-GB" sz="1800" dirty="0" smtClean="0"/>
              <a:t> </a:t>
            </a:r>
            <a:r>
              <a:rPr lang="en-GB" sz="1800" dirty="0" err="1" smtClean="0"/>
              <a:t>chirurgico</a:t>
            </a:r>
            <a:endParaRPr lang="it-IT" sz="1800" dirty="0" smtClean="0"/>
          </a:p>
          <a:p>
            <a:pPr marL="0" indent="0">
              <a:buNone/>
            </a:pPr>
            <a:endParaRPr lang="it-IT" sz="1800" dirty="0"/>
          </a:p>
        </p:txBody>
      </p:sp>
      <p:sp>
        <p:nvSpPr>
          <p:cNvPr id="4" name="CasellaDiTesto 3"/>
          <p:cNvSpPr txBox="1"/>
          <p:nvPr/>
        </p:nvSpPr>
        <p:spPr>
          <a:xfrm>
            <a:off x="5721177" y="1140031"/>
            <a:ext cx="6249149" cy="3416320"/>
          </a:xfrm>
          <a:prstGeom prst="rect">
            <a:avLst/>
          </a:prstGeom>
          <a:noFill/>
        </p:spPr>
        <p:txBody>
          <a:bodyPr wrap="square" rtlCol="0">
            <a:spAutoFit/>
          </a:bodyPr>
          <a:lstStyle/>
          <a:p>
            <a:r>
              <a:rPr lang="it-IT" dirty="0" smtClean="0"/>
              <a:t>Pseudoartrosi lasse o serrate, in base al grado di </a:t>
            </a:r>
            <a:r>
              <a:rPr lang="it-IT" dirty="0" err="1" smtClean="0"/>
              <a:t>mobilit</a:t>
            </a:r>
            <a:r>
              <a:rPr lang="en-GB" dirty="0" err="1" smtClean="0"/>
              <a:t>à</a:t>
            </a:r>
            <a:r>
              <a:rPr lang="en-GB" dirty="0" smtClean="0"/>
              <a:t> </a:t>
            </a:r>
            <a:r>
              <a:rPr lang="en-GB" dirty="0" err="1" smtClean="0"/>
              <a:t>reciproca</a:t>
            </a:r>
            <a:r>
              <a:rPr lang="en-GB" dirty="0" smtClean="0"/>
              <a:t> </a:t>
            </a:r>
            <a:r>
              <a:rPr lang="en-GB" dirty="0" err="1" smtClean="0"/>
              <a:t>dei</a:t>
            </a:r>
            <a:r>
              <a:rPr lang="en-GB" dirty="0" smtClean="0"/>
              <a:t> </a:t>
            </a:r>
            <a:r>
              <a:rPr lang="en-GB" dirty="0" err="1" smtClean="0"/>
              <a:t>monconi</a:t>
            </a:r>
            <a:r>
              <a:rPr lang="en-GB" dirty="0" smtClean="0"/>
              <a:t> di </a:t>
            </a:r>
            <a:r>
              <a:rPr lang="en-GB" dirty="0" err="1" smtClean="0"/>
              <a:t>frattura</a:t>
            </a:r>
            <a:r>
              <a:rPr lang="en-GB" dirty="0" smtClean="0"/>
              <a:t>.</a:t>
            </a:r>
          </a:p>
          <a:p>
            <a:endParaRPr lang="en-GB" dirty="0" smtClean="0"/>
          </a:p>
          <a:p>
            <a:pPr algn="ctr"/>
            <a:r>
              <a:rPr lang="en-GB" b="1" i="1" dirty="0" smtClean="0"/>
              <a:t>Lasse</a:t>
            </a:r>
            <a:endParaRPr lang="en-GB" dirty="0" smtClean="0"/>
          </a:p>
          <a:p>
            <a:pPr marL="285750" indent="-285750">
              <a:buFont typeface="Courier New" charset="0"/>
              <a:buChar char="o"/>
            </a:pPr>
            <a:r>
              <a:rPr lang="en-GB" dirty="0"/>
              <a:t>N</a:t>
            </a:r>
            <a:r>
              <a:rPr lang="en-GB" dirty="0" smtClean="0"/>
              <a:t>on vi </a:t>
            </a:r>
            <a:r>
              <a:rPr lang="en-GB" dirty="0" err="1" smtClean="0"/>
              <a:t>sono</a:t>
            </a:r>
            <a:r>
              <a:rPr lang="en-GB" dirty="0" smtClean="0"/>
              <a:t> </a:t>
            </a:r>
            <a:r>
              <a:rPr lang="en-GB" dirty="0" err="1" smtClean="0"/>
              <a:t>segni</a:t>
            </a:r>
            <a:r>
              <a:rPr lang="en-GB" dirty="0" smtClean="0"/>
              <a:t> di </a:t>
            </a:r>
            <a:r>
              <a:rPr lang="en-GB" dirty="0" err="1" smtClean="0"/>
              <a:t>formazione</a:t>
            </a:r>
            <a:r>
              <a:rPr lang="en-GB" dirty="0" smtClean="0"/>
              <a:t> di </a:t>
            </a:r>
            <a:r>
              <a:rPr lang="en-GB" dirty="0" err="1" smtClean="0"/>
              <a:t>callo</a:t>
            </a:r>
            <a:r>
              <a:rPr lang="en-GB" dirty="0" smtClean="0"/>
              <a:t> </a:t>
            </a:r>
            <a:r>
              <a:rPr lang="en-GB" dirty="0" err="1" smtClean="0"/>
              <a:t>osseo</a:t>
            </a:r>
            <a:r>
              <a:rPr lang="en-GB" dirty="0" smtClean="0"/>
              <a:t>, </a:t>
            </a:r>
          </a:p>
          <a:p>
            <a:pPr marL="285750" indent="-285750">
              <a:buFont typeface="Courier New" charset="0"/>
              <a:buChar char="o"/>
            </a:pPr>
            <a:r>
              <a:rPr lang="en-GB" dirty="0" err="1"/>
              <a:t>M</a:t>
            </a:r>
            <a:r>
              <a:rPr lang="en-GB" dirty="0" err="1" smtClean="0"/>
              <a:t>obilità</a:t>
            </a:r>
            <a:r>
              <a:rPr lang="en-GB" dirty="0" smtClean="0"/>
              <a:t> </a:t>
            </a:r>
            <a:r>
              <a:rPr lang="en-GB" dirty="0" err="1" smtClean="0"/>
              <a:t>interframmentaria</a:t>
            </a:r>
            <a:r>
              <a:rPr lang="en-GB" dirty="0" smtClean="0"/>
              <a:t> in </a:t>
            </a:r>
            <a:r>
              <a:rPr lang="en-GB" dirty="0" err="1" smtClean="0"/>
              <a:t>assenza</a:t>
            </a:r>
            <a:r>
              <a:rPr lang="en-GB" dirty="0" smtClean="0"/>
              <a:t> di </a:t>
            </a:r>
            <a:r>
              <a:rPr lang="en-GB" dirty="0" err="1" smtClean="0"/>
              <a:t>dolore</a:t>
            </a:r>
            <a:r>
              <a:rPr lang="en-GB" dirty="0" smtClean="0"/>
              <a:t>.</a:t>
            </a:r>
          </a:p>
          <a:p>
            <a:pPr marL="285750" indent="-285750">
              <a:buFont typeface="Courier New" charset="0"/>
              <a:buChar char="o"/>
            </a:pPr>
            <a:r>
              <a:rPr lang="en-GB" dirty="0" smtClean="0"/>
              <a:t> </a:t>
            </a:r>
            <a:r>
              <a:rPr lang="en-GB" dirty="0" err="1" smtClean="0"/>
              <a:t>All’esame</a:t>
            </a:r>
            <a:r>
              <a:rPr lang="en-GB" dirty="0" smtClean="0"/>
              <a:t> </a:t>
            </a:r>
            <a:r>
              <a:rPr lang="en-GB" dirty="0" err="1" smtClean="0"/>
              <a:t>radiografico</a:t>
            </a:r>
            <a:r>
              <a:rPr lang="en-GB" dirty="0" smtClean="0"/>
              <a:t> la </a:t>
            </a:r>
            <a:r>
              <a:rPr lang="en-GB" dirty="0" err="1" smtClean="0"/>
              <a:t>rima</a:t>
            </a:r>
            <a:r>
              <a:rPr lang="en-GB" dirty="0" smtClean="0"/>
              <a:t> di </a:t>
            </a:r>
            <a:r>
              <a:rPr lang="en-GB" dirty="0" err="1" smtClean="0"/>
              <a:t>frattura</a:t>
            </a:r>
            <a:r>
              <a:rPr lang="en-GB" dirty="0" smtClean="0"/>
              <a:t> </a:t>
            </a:r>
            <a:r>
              <a:rPr lang="en-GB" dirty="0" err="1" smtClean="0"/>
              <a:t>è</a:t>
            </a:r>
            <a:r>
              <a:rPr lang="en-GB" dirty="0" smtClean="0"/>
              <a:t>  </a:t>
            </a:r>
            <a:r>
              <a:rPr lang="en-GB" dirty="0" err="1" smtClean="0"/>
              <a:t>visibile</a:t>
            </a:r>
            <a:r>
              <a:rPr lang="en-GB" dirty="0" smtClean="0"/>
              <a:t>, </a:t>
            </a:r>
            <a:r>
              <a:rPr lang="en-GB" dirty="0" err="1" smtClean="0"/>
              <a:t>i</a:t>
            </a:r>
            <a:r>
              <a:rPr lang="en-GB" dirty="0" smtClean="0"/>
              <a:t> </a:t>
            </a:r>
            <a:r>
              <a:rPr lang="en-GB" dirty="0" err="1" smtClean="0"/>
              <a:t>monconi</a:t>
            </a:r>
            <a:r>
              <a:rPr lang="en-GB" dirty="0" smtClean="0"/>
              <a:t> </a:t>
            </a:r>
            <a:r>
              <a:rPr lang="en-GB" dirty="0" err="1" smtClean="0"/>
              <a:t>sono</a:t>
            </a:r>
            <a:r>
              <a:rPr lang="en-GB" dirty="0" smtClean="0"/>
              <a:t> </a:t>
            </a:r>
            <a:r>
              <a:rPr lang="en-GB" dirty="0" err="1" smtClean="0"/>
              <a:t>assottigliati</a:t>
            </a:r>
            <a:r>
              <a:rPr lang="en-GB" dirty="0" smtClean="0"/>
              <a:t> e la </a:t>
            </a:r>
            <a:r>
              <a:rPr lang="en-GB" dirty="0" err="1" smtClean="0"/>
              <a:t>cavità</a:t>
            </a:r>
            <a:r>
              <a:rPr lang="en-GB" dirty="0" smtClean="0"/>
              <a:t> </a:t>
            </a:r>
            <a:r>
              <a:rPr lang="en-GB" dirty="0" err="1" smtClean="0"/>
              <a:t>midollare</a:t>
            </a:r>
            <a:r>
              <a:rPr lang="en-GB" dirty="0" smtClean="0"/>
              <a:t> </a:t>
            </a:r>
            <a:r>
              <a:rPr lang="en-GB" dirty="0" err="1" smtClean="0"/>
              <a:t>è</a:t>
            </a:r>
            <a:r>
              <a:rPr lang="en-GB" dirty="0" smtClean="0"/>
              <a:t> </a:t>
            </a:r>
            <a:r>
              <a:rPr lang="en-GB" dirty="0" err="1" smtClean="0"/>
              <a:t>chiusa</a:t>
            </a:r>
            <a:endParaRPr lang="en-GB" dirty="0" smtClean="0"/>
          </a:p>
          <a:p>
            <a:pPr algn="ctr"/>
            <a:r>
              <a:rPr lang="en-GB" b="1" i="1" dirty="0" smtClean="0"/>
              <a:t>Serrate</a:t>
            </a:r>
          </a:p>
          <a:p>
            <a:pPr marL="285750" indent="-285750">
              <a:buFont typeface="Courier New" charset="0"/>
              <a:buChar char="o"/>
            </a:pPr>
            <a:r>
              <a:rPr lang="en-GB" dirty="0" err="1"/>
              <a:t>P</a:t>
            </a:r>
            <a:r>
              <a:rPr lang="en-GB" dirty="0" err="1" smtClean="0"/>
              <a:t>resenza</a:t>
            </a:r>
            <a:r>
              <a:rPr lang="en-GB" dirty="0" smtClean="0"/>
              <a:t> di </a:t>
            </a:r>
            <a:r>
              <a:rPr lang="en-GB" dirty="0" err="1" smtClean="0"/>
              <a:t>callo</a:t>
            </a:r>
            <a:r>
              <a:rPr lang="en-GB" dirty="0" smtClean="0"/>
              <a:t> </a:t>
            </a:r>
            <a:r>
              <a:rPr lang="en-GB" dirty="0" err="1" smtClean="0"/>
              <a:t>fibrocartilagineo</a:t>
            </a:r>
            <a:endParaRPr lang="en-GB" dirty="0" smtClean="0"/>
          </a:p>
          <a:p>
            <a:pPr marL="285750" indent="-285750">
              <a:buFont typeface="Courier New" charset="0"/>
              <a:buChar char="o"/>
            </a:pPr>
            <a:r>
              <a:rPr lang="en-GB" dirty="0" err="1"/>
              <a:t>P</a:t>
            </a:r>
            <a:r>
              <a:rPr lang="en-GB" dirty="0" err="1" smtClean="0"/>
              <a:t>ersiste</a:t>
            </a:r>
            <a:r>
              <a:rPr lang="en-GB" dirty="0" smtClean="0"/>
              <a:t> la </a:t>
            </a:r>
            <a:r>
              <a:rPr lang="en-GB" dirty="0" err="1" smtClean="0"/>
              <a:t>rima</a:t>
            </a:r>
            <a:r>
              <a:rPr lang="en-GB" dirty="0" smtClean="0"/>
              <a:t> di </a:t>
            </a:r>
            <a:r>
              <a:rPr lang="en-GB" dirty="0" err="1" smtClean="0"/>
              <a:t>frattura</a:t>
            </a:r>
            <a:endParaRPr lang="en-GB" dirty="0" smtClean="0"/>
          </a:p>
          <a:p>
            <a:pPr marL="285750" indent="-285750">
              <a:buFont typeface="Courier New" charset="0"/>
              <a:buChar char="o"/>
            </a:pPr>
            <a:r>
              <a:rPr lang="en-GB" dirty="0" err="1" smtClean="0"/>
              <a:t>Corticali</a:t>
            </a:r>
            <a:r>
              <a:rPr lang="en-GB" dirty="0" smtClean="0"/>
              <a:t> </a:t>
            </a:r>
            <a:r>
              <a:rPr lang="en-GB" dirty="0" err="1" smtClean="0"/>
              <a:t>hanno</a:t>
            </a:r>
            <a:r>
              <a:rPr lang="en-GB" dirty="0" smtClean="0"/>
              <a:t> </a:t>
            </a:r>
            <a:r>
              <a:rPr lang="en-GB" dirty="0" err="1" smtClean="0"/>
              <a:t>minore</a:t>
            </a:r>
            <a:r>
              <a:rPr lang="en-GB" dirty="0" smtClean="0"/>
              <a:t> </a:t>
            </a:r>
            <a:r>
              <a:rPr lang="en-GB" dirty="0" err="1" smtClean="0"/>
              <a:t>densita</a:t>
            </a:r>
            <a:r>
              <a:rPr lang="en-GB" dirty="0" smtClean="0"/>
              <a:t> e </a:t>
            </a:r>
            <a:r>
              <a:rPr lang="en-GB" dirty="0" err="1" smtClean="0"/>
              <a:t>svasate</a:t>
            </a:r>
            <a:r>
              <a:rPr lang="en-GB" dirty="0" smtClean="0"/>
              <a:t>(</a:t>
            </a:r>
            <a:r>
              <a:rPr lang="en-GB" dirty="0" err="1" smtClean="0"/>
              <a:t>zampa</a:t>
            </a:r>
            <a:r>
              <a:rPr lang="en-GB" dirty="0" smtClean="0"/>
              <a:t> </a:t>
            </a:r>
            <a:r>
              <a:rPr lang="en-GB" dirty="0" err="1" smtClean="0"/>
              <a:t>d’elefante</a:t>
            </a:r>
            <a:r>
              <a:rPr lang="en-GB" dirty="0" smtClean="0"/>
              <a:t>)</a:t>
            </a:r>
            <a:endParaRPr lang="it-IT" dirty="0"/>
          </a:p>
        </p:txBody>
      </p:sp>
      <p:pic>
        <p:nvPicPr>
          <p:cNvPr id="5" name="Immagine 4"/>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7692261" y="4556351"/>
            <a:ext cx="2576204" cy="2147526"/>
          </a:xfrm>
          <a:prstGeom prst="rect">
            <a:avLst/>
          </a:prstGeom>
        </p:spPr>
      </p:pic>
    </p:spTree>
    <p:extLst>
      <p:ext uri="{BB962C8B-B14F-4D97-AF65-F5344CB8AC3E}">
        <p14:creationId xmlns:p14="http://schemas.microsoft.com/office/powerpoint/2010/main" xmlns="" val="16077745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868835" y="179775"/>
            <a:ext cx="10515600" cy="715530"/>
          </a:xfrm>
        </p:spPr>
        <p:txBody>
          <a:bodyPr>
            <a:normAutofit/>
          </a:bodyPr>
          <a:lstStyle/>
          <a:p>
            <a:pPr algn="ctr"/>
            <a:r>
              <a:rPr lang="it-IT" sz="4000" dirty="0" smtClean="0"/>
              <a:t>Quadro clinico</a:t>
            </a:r>
            <a:endParaRPr lang="it-IT" sz="4000" dirty="0"/>
          </a:p>
        </p:txBody>
      </p:sp>
      <p:sp>
        <p:nvSpPr>
          <p:cNvPr id="3" name="Segnaposto contenuto 2"/>
          <p:cNvSpPr>
            <a:spLocks noGrp="1"/>
          </p:cNvSpPr>
          <p:nvPr>
            <p:ph idx="1"/>
          </p:nvPr>
        </p:nvSpPr>
        <p:spPr>
          <a:xfrm>
            <a:off x="558141" y="1080656"/>
            <a:ext cx="5973288" cy="5035136"/>
          </a:xfrm>
        </p:spPr>
        <p:txBody>
          <a:bodyPr>
            <a:normAutofit fontScale="92500"/>
          </a:bodyPr>
          <a:lstStyle/>
          <a:p>
            <a:pPr marL="0" indent="0">
              <a:lnSpc>
                <a:spcPct val="110000"/>
              </a:lnSpc>
              <a:buNone/>
            </a:pPr>
            <a:r>
              <a:rPr lang="it-IT" sz="2200" dirty="0" smtClean="0"/>
              <a:t>Per diagnosticare la pseudoartrosi si deve effettuare:</a:t>
            </a:r>
          </a:p>
          <a:p>
            <a:pPr>
              <a:lnSpc>
                <a:spcPct val="110000"/>
              </a:lnSpc>
              <a:buFont typeface="Wingdings" charset="2"/>
              <a:buChar char="ü"/>
            </a:pPr>
            <a:r>
              <a:rPr lang="it-IT" sz="2200" dirty="0" smtClean="0"/>
              <a:t>Anamnesi dettagliata: </a:t>
            </a:r>
            <a:r>
              <a:rPr lang="it-IT" sz="2200" dirty="0"/>
              <a:t>s</a:t>
            </a:r>
            <a:r>
              <a:rPr lang="it-IT" sz="2200" dirty="0" smtClean="0"/>
              <a:t>tato nutrizionale, presenza di malattie sistemiche, </a:t>
            </a:r>
            <a:r>
              <a:rPr lang="it-IT" sz="2200" dirty="0"/>
              <a:t>p</a:t>
            </a:r>
            <a:r>
              <a:rPr lang="it-IT" sz="2200" dirty="0" smtClean="0"/>
              <a:t>eso corporeo</a:t>
            </a:r>
          </a:p>
          <a:p>
            <a:pPr>
              <a:lnSpc>
                <a:spcPct val="110000"/>
              </a:lnSpc>
              <a:buFont typeface="Wingdings" charset="2"/>
              <a:buChar char="ü"/>
            </a:pPr>
            <a:r>
              <a:rPr lang="it-IT" sz="2200" dirty="0" smtClean="0"/>
              <a:t>Tipologia della frattura: osso interessato, sede, dinamica traumatizzante, complicanze</a:t>
            </a:r>
          </a:p>
          <a:p>
            <a:pPr>
              <a:lnSpc>
                <a:spcPct val="110000"/>
              </a:lnSpc>
              <a:buFont typeface="Wingdings" charset="2"/>
              <a:buChar char="ü"/>
            </a:pPr>
            <a:r>
              <a:rPr lang="it-IT" sz="2200" dirty="0" smtClean="0"/>
              <a:t>Dolore: costante, dovuto a carico/ movimento</a:t>
            </a:r>
          </a:p>
          <a:p>
            <a:pPr>
              <a:lnSpc>
                <a:spcPct val="110000"/>
              </a:lnSpc>
              <a:buFont typeface="Wingdings" charset="2"/>
              <a:buChar char="ü"/>
            </a:pPr>
            <a:r>
              <a:rPr lang="it-IT" sz="2200" dirty="0" smtClean="0"/>
              <a:t>Esami di laboratorio : infezioni , anemie , diabete, numero linfociti</a:t>
            </a:r>
          </a:p>
          <a:p>
            <a:pPr>
              <a:lnSpc>
                <a:spcPct val="110000"/>
              </a:lnSpc>
              <a:buFont typeface="Wingdings" charset="2"/>
              <a:buChar char="ü"/>
            </a:pPr>
            <a:r>
              <a:rPr lang="it-IT" sz="2200" dirty="0" smtClean="0"/>
              <a:t>Esami strumentali: radiografie, Tomografia assiale computerizzata, risonanza magnetica</a:t>
            </a:r>
          </a:p>
          <a:p>
            <a:pPr>
              <a:lnSpc>
                <a:spcPct val="110000"/>
              </a:lnSpc>
              <a:buFont typeface="Wingdings" charset="2"/>
              <a:buChar char="ü"/>
            </a:pPr>
            <a:r>
              <a:rPr lang="it-IT" sz="2200" dirty="0" smtClean="0"/>
              <a:t>Esame obiettivo: </a:t>
            </a:r>
            <a:r>
              <a:rPr lang="it-IT" sz="2200" dirty="0" err="1" smtClean="0"/>
              <a:t>instabilit</a:t>
            </a:r>
            <a:r>
              <a:rPr lang="en-GB" sz="2200" dirty="0" err="1" smtClean="0"/>
              <a:t>à</a:t>
            </a:r>
            <a:r>
              <a:rPr lang="en-GB" sz="2200" dirty="0" smtClean="0"/>
              <a:t>, </a:t>
            </a:r>
            <a:r>
              <a:rPr lang="en-GB" sz="2200" dirty="0" err="1" smtClean="0"/>
              <a:t>dolore</a:t>
            </a:r>
            <a:r>
              <a:rPr lang="en-GB" sz="2200" dirty="0" smtClean="0"/>
              <a:t>, </a:t>
            </a:r>
            <a:r>
              <a:rPr lang="en-GB" sz="2200" dirty="0" err="1" smtClean="0"/>
              <a:t>calore</a:t>
            </a:r>
            <a:r>
              <a:rPr lang="en-GB" sz="2200" dirty="0" smtClean="0"/>
              <a:t> , </a:t>
            </a:r>
            <a:r>
              <a:rPr lang="en-GB" sz="2200" dirty="0" err="1" smtClean="0"/>
              <a:t>rossore</a:t>
            </a:r>
            <a:r>
              <a:rPr lang="en-GB" sz="2200" dirty="0" smtClean="0"/>
              <a:t> , </a:t>
            </a:r>
            <a:r>
              <a:rPr lang="en-GB" sz="2200" dirty="0" err="1" smtClean="0"/>
              <a:t>impotenza</a:t>
            </a:r>
            <a:r>
              <a:rPr lang="en-GB" sz="2200" dirty="0" smtClean="0"/>
              <a:t> </a:t>
            </a:r>
            <a:r>
              <a:rPr lang="en-GB" sz="2200" dirty="0" err="1" smtClean="0"/>
              <a:t>funzionale</a:t>
            </a:r>
            <a:endParaRPr lang="it-IT" sz="2200" dirty="0" smtClean="0"/>
          </a:p>
          <a:p>
            <a:pPr marL="0" indent="0">
              <a:lnSpc>
                <a:spcPct val="110000"/>
              </a:lnSpc>
              <a:buNone/>
            </a:pPr>
            <a:endParaRPr lang="it-IT" sz="2200" dirty="0" smtClean="0"/>
          </a:p>
          <a:p>
            <a:pPr marL="0" indent="0">
              <a:lnSpc>
                <a:spcPct val="110000"/>
              </a:lnSpc>
              <a:buNone/>
            </a:pPr>
            <a:endParaRPr lang="it-IT" sz="1800" dirty="0"/>
          </a:p>
        </p:txBody>
      </p:sp>
      <p:pic>
        <p:nvPicPr>
          <p:cNvPr id="4" name="Immagine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6811488" y="1080656"/>
            <a:ext cx="4572947" cy="2921328"/>
          </a:xfrm>
          <a:prstGeom prst="rect">
            <a:avLst/>
          </a:prstGeom>
        </p:spPr>
      </p:pic>
      <p:pic>
        <p:nvPicPr>
          <p:cNvPr id="5" name="Immagine 4"/>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6811488" y="4001984"/>
            <a:ext cx="4572947" cy="2684153"/>
          </a:xfrm>
          <a:prstGeom prst="rect">
            <a:avLst/>
          </a:prstGeom>
        </p:spPr>
      </p:pic>
    </p:spTree>
    <p:extLst>
      <p:ext uri="{BB962C8B-B14F-4D97-AF65-F5344CB8AC3E}">
        <p14:creationId xmlns:p14="http://schemas.microsoft.com/office/powerpoint/2010/main" xmlns="" val="16694113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838201" y="222623"/>
            <a:ext cx="10515600" cy="561149"/>
          </a:xfrm>
        </p:spPr>
        <p:txBody>
          <a:bodyPr>
            <a:noAutofit/>
          </a:bodyPr>
          <a:lstStyle/>
          <a:p>
            <a:pPr algn="ctr"/>
            <a:r>
              <a:rPr lang="it-IT" sz="4000" dirty="0" smtClean="0"/>
              <a:t>Evoluzione della guarigione</a:t>
            </a:r>
            <a:endParaRPr lang="it-IT" sz="4000" dirty="0"/>
          </a:p>
        </p:txBody>
      </p:sp>
      <p:sp>
        <p:nvSpPr>
          <p:cNvPr id="3" name="Segnaposto contenuto 2"/>
          <p:cNvSpPr>
            <a:spLocks noGrp="1"/>
          </p:cNvSpPr>
          <p:nvPr>
            <p:ph idx="1"/>
          </p:nvPr>
        </p:nvSpPr>
        <p:spPr>
          <a:xfrm>
            <a:off x="285009" y="962385"/>
            <a:ext cx="11305308" cy="653143"/>
          </a:xfrm>
        </p:spPr>
        <p:txBody>
          <a:bodyPr>
            <a:normAutofit/>
          </a:bodyPr>
          <a:lstStyle/>
          <a:p>
            <a:pPr marL="0" indent="0">
              <a:buNone/>
            </a:pPr>
            <a:r>
              <a:rPr lang="it-IT" sz="1800" dirty="0" smtClean="0"/>
              <a:t>Il processo riparativo di una frattura ha bisogno di 2 requisiti fondamentali: un apporto di sangue adeguato, un ambiente meccanicamente stabile per la </a:t>
            </a:r>
            <a:r>
              <a:rPr lang="it-IT" sz="1800" smtClean="0"/>
              <a:t>deposizione dell’osso</a:t>
            </a:r>
            <a:endParaRPr lang="it-IT" sz="1800" dirty="0" smtClean="0"/>
          </a:p>
        </p:txBody>
      </p:sp>
      <p:sp>
        <p:nvSpPr>
          <p:cNvPr id="4" name="CasellaDiTesto 3"/>
          <p:cNvSpPr txBox="1"/>
          <p:nvPr/>
        </p:nvSpPr>
        <p:spPr>
          <a:xfrm>
            <a:off x="534389" y="1794141"/>
            <a:ext cx="5142013" cy="1600438"/>
          </a:xfrm>
          <a:prstGeom prst="rect">
            <a:avLst/>
          </a:prstGeom>
          <a:noFill/>
        </p:spPr>
        <p:txBody>
          <a:bodyPr wrap="square" rtlCol="0">
            <a:spAutoFit/>
          </a:bodyPr>
          <a:lstStyle/>
          <a:p>
            <a:pPr algn="ctr"/>
            <a:r>
              <a:rPr lang="it-IT" b="1" dirty="0" smtClean="0"/>
              <a:t>Riparazione diretta</a:t>
            </a:r>
          </a:p>
          <a:p>
            <a:pPr marL="285750" indent="-285750">
              <a:buFont typeface="Arial" charset="0"/>
              <a:buChar char="•"/>
            </a:pPr>
            <a:r>
              <a:rPr lang="it-IT" sz="1600" dirty="0" smtClean="0"/>
              <a:t>Vascolarizzazione non danneggiata</a:t>
            </a:r>
          </a:p>
          <a:p>
            <a:pPr marL="285750" indent="-285750">
              <a:buFont typeface="Arial" charset="0"/>
              <a:buChar char="•"/>
            </a:pPr>
            <a:r>
              <a:rPr lang="it-IT" sz="1600" dirty="0" smtClean="0"/>
              <a:t>Buone condizioni di asepsi</a:t>
            </a:r>
          </a:p>
          <a:p>
            <a:pPr marL="285750" indent="-285750">
              <a:buFont typeface="Arial" charset="0"/>
              <a:buChar char="•"/>
            </a:pPr>
            <a:r>
              <a:rPr lang="it-IT" sz="1600" dirty="0" smtClean="0"/>
              <a:t>Perfetta riduzione chirurgica dei monconi</a:t>
            </a:r>
          </a:p>
          <a:p>
            <a:pPr marL="285750" indent="-285750">
              <a:buFont typeface="Arial" charset="0"/>
              <a:buChar char="•"/>
            </a:pPr>
            <a:r>
              <a:rPr lang="it-IT" sz="1600" dirty="0" smtClean="0"/>
              <a:t>Non presente la fase intermedia di formazione tessuto cartilagineo</a:t>
            </a:r>
            <a:endParaRPr lang="it-IT" sz="1600" dirty="0"/>
          </a:p>
        </p:txBody>
      </p:sp>
      <p:sp>
        <p:nvSpPr>
          <p:cNvPr id="5" name="CasellaDiTesto 4"/>
          <p:cNvSpPr txBox="1"/>
          <p:nvPr/>
        </p:nvSpPr>
        <p:spPr>
          <a:xfrm>
            <a:off x="5676405" y="1794141"/>
            <a:ext cx="6171210" cy="1200329"/>
          </a:xfrm>
          <a:prstGeom prst="rect">
            <a:avLst/>
          </a:prstGeom>
          <a:noFill/>
        </p:spPr>
        <p:txBody>
          <a:bodyPr wrap="square" rtlCol="0">
            <a:spAutoFit/>
          </a:bodyPr>
          <a:lstStyle/>
          <a:p>
            <a:pPr algn="ctr"/>
            <a:r>
              <a:rPr lang="it-IT" b="1" dirty="0" smtClean="0"/>
              <a:t>Riparazione indiretta</a:t>
            </a:r>
          </a:p>
          <a:p>
            <a:r>
              <a:rPr lang="it-IT" dirty="0" smtClean="0"/>
              <a:t>Le condizioni precedenti sono assenti con tessuto </a:t>
            </a:r>
            <a:r>
              <a:rPr lang="it-IT" dirty="0" err="1" smtClean="0"/>
              <a:t>interframmentario</a:t>
            </a:r>
            <a:r>
              <a:rPr lang="it-IT" dirty="0" smtClean="0"/>
              <a:t> che mineralizza e va a colmare il tessuto mancante </a:t>
            </a:r>
          </a:p>
        </p:txBody>
      </p:sp>
      <p:sp>
        <p:nvSpPr>
          <p:cNvPr id="6" name="CasellaDiTesto 5"/>
          <p:cNvSpPr txBox="1"/>
          <p:nvPr/>
        </p:nvSpPr>
        <p:spPr>
          <a:xfrm>
            <a:off x="5676404" y="2890053"/>
            <a:ext cx="6171211" cy="3970318"/>
          </a:xfrm>
          <a:prstGeom prst="rect">
            <a:avLst/>
          </a:prstGeom>
          <a:noFill/>
        </p:spPr>
        <p:txBody>
          <a:bodyPr wrap="square" rtlCol="0">
            <a:spAutoFit/>
          </a:bodyPr>
          <a:lstStyle/>
          <a:p>
            <a:pPr algn="ctr"/>
            <a:r>
              <a:rPr lang="it-IT" i="1" dirty="0" smtClean="0"/>
              <a:t>fase infiammatoria</a:t>
            </a:r>
          </a:p>
          <a:p>
            <a:pPr marL="342900" indent="-342900">
              <a:buFont typeface="Wingdings" charset="2"/>
              <a:buChar char="Ø"/>
            </a:pPr>
            <a:r>
              <a:rPr lang="it-IT" dirty="0" smtClean="0"/>
              <a:t>formazione ematoma nel focolaio di frattura</a:t>
            </a:r>
          </a:p>
          <a:p>
            <a:pPr marL="342900" indent="-342900">
              <a:buFont typeface="Wingdings" charset="2"/>
              <a:buChar char="Ø"/>
            </a:pPr>
            <a:r>
              <a:rPr lang="it-IT" dirty="0" smtClean="0"/>
              <a:t>Necrosi margini della frattura</a:t>
            </a:r>
          </a:p>
          <a:p>
            <a:pPr marL="285750" indent="-285750">
              <a:buFont typeface="Wingdings" charset="2"/>
              <a:buChar char="Ø"/>
            </a:pPr>
            <a:r>
              <a:rPr lang="it-IT" dirty="0" smtClean="0"/>
              <a:t>Cellule infiammatorie rimuovono materiale necrotico</a:t>
            </a:r>
          </a:p>
          <a:p>
            <a:pPr marL="285750" indent="-285750">
              <a:buFont typeface="Wingdings" charset="2"/>
              <a:buChar char="Ø"/>
            </a:pPr>
            <a:endParaRPr lang="it-IT" i="1" dirty="0" smtClean="0"/>
          </a:p>
          <a:p>
            <a:pPr algn="ctr"/>
            <a:r>
              <a:rPr lang="it-IT" i="1" dirty="0" smtClean="0"/>
              <a:t>Fase del callo fibroso</a:t>
            </a:r>
          </a:p>
          <a:p>
            <a:pPr marL="285750" indent="-285750">
              <a:buFont typeface="Wingdings" charset="2"/>
              <a:buChar char="Ø"/>
            </a:pPr>
            <a:r>
              <a:rPr lang="it-IT" dirty="0" smtClean="0"/>
              <a:t>Formazione e proliferazione di osteoblasti e </a:t>
            </a:r>
            <a:r>
              <a:rPr lang="it-IT" dirty="0" err="1" smtClean="0"/>
              <a:t>condroblasti</a:t>
            </a:r>
            <a:endParaRPr lang="it-IT" dirty="0" smtClean="0"/>
          </a:p>
          <a:p>
            <a:r>
              <a:rPr lang="it-IT" dirty="0" smtClean="0"/>
              <a:t> </a:t>
            </a:r>
          </a:p>
          <a:p>
            <a:pPr algn="ctr"/>
            <a:r>
              <a:rPr lang="it-IT" i="1" dirty="0" smtClean="0"/>
              <a:t>Fase del callo osseo provvisorio</a:t>
            </a:r>
          </a:p>
          <a:p>
            <a:pPr marL="285750" indent="-285750">
              <a:buFont typeface="Wingdings" charset="2"/>
              <a:buChar char="Ø"/>
            </a:pPr>
            <a:r>
              <a:rPr lang="it-IT" dirty="0" smtClean="0"/>
              <a:t>Mineralizzazione dell’osteoide</a:t>
            </a:r>
          </a:p>
          <a:p>
            <a:pPr marL="285750" indent="-285750">
              <a:buFont typeface="Wingdings" charset="2"/>
              <a:buChar char="Ø"/>
            </a:pPr>
            <a:r>
              <a:rPr lang="it-IT" dirty="0" smtClean="0"/>
              <a:t>Calcificazione cartilagine e ossificazione centripeta</a:t>
            </a:r>
          </a:p>
          <a:p>
            <a:pPr marL="285750" indent="-285750">
              <a:buFont typeface="Wingdings" charset="2"/>
              <a:buChar char="Ø"/>
            </a:pPr>
            <a:endParaRPr lang="it-IT" dirty="0" smtClean="0"/>
          </a:p>
          <a:p>
            <a:pPr algn="ctr"/>
            <a:r>
              <a:rPr lang="it-IT" i="1" dirty="0" smtClean="0"/>
              <a:t>Fase del rimodellamento</a:t>
            </a:r>
          </a:p>
          <a:p>
            <a:pPr marL="285750" indent="-285750">
              <a:buFont typeface="Wingdings" charset="2"/>
              <a:buChar char="Ø"/>
            </a:pPr>
            <a:r>
              <a:rPr lang="it-IT" i="1" dirty="0" smtClean="0"/>
              <a:t>Sostituzione osso spugnoso in osso compatto</a:t>
            </a:r>
            <a:endParaRPr lang="it-IT" i="1" dirty="0"/>
          </a:p>
        </p:txBody>
      </p:sp>
      <p:pic>
        <p:nvPicPr>
          <p:cNvPr id="7" name="Immagine 6"/>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1003463" y="3548467"/>
            <a:ext cx="4203864" cy="3131293"/>
          </a:xfrm>
          <a:prstGeom prst="rect">
            <a:avLst/>
          </a:prstGeom>
        </p:spPr>
      </p:pic>
    </p:spTree>
    <p:extLst>
      <p:ext uri="{BB962C8B-B14F-4D97-AF65-F5344CB8AC3E}">
        <p14:creationId xmlns:p14="http://schemas.microsoft.com/office/powerpoint/2010/main" xmlns="" val="8317688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838200" y="225631"/>
            <a:ext cx="10515600" cy="705036"/>
          </a:xfrm>
        </p:spPr>
        <p:txBody>
          <a:bodyPr>
            <a:normAutofit/>
          </a:bodyPr>
          <a:lstStyle/>
          <a:p>
            <a:pPr algn="ctr"/>
            <a:r>
              <a:rPr lang="it-IT" sz="4000" dirty="0" smtClean="0"/>
              <a:t>Le onde d’urto</a:t>
            </a:r>
            <a:endParaRPr lang="it-IT" sz="4000" dirty="0"/>
          </a:p>
        </p:txBody>
      </p:sp>
      <p:sp>
        <p:nvSpPr>
          <p:cNvPr id="3" name="Segnaposto contenuto 2"/>
          <p:cNvSpPr>
            <a:spLocks noGrp="1"/>
          </p:cNvSpPr>
          <p:nvPr>
            <p:ph idx="1"/>
          </p:nvPr>
        </p:nvSpPr>
        <p:spPr>
          <a:xfrm>
            <a:off x="235749" y="930667"/>
            <a:ext cx="6141299" cy="2772704"/>
          </a:xfrm>
        </p:spPr>
        <p:txBody>
          <a:bodyPr/>
          <a:lstStyle/>
          <a:p>
            <a:pPr marL="0" indent="0">
              <a:buNone/>
            </a:pPr>
            <a:r>
              <a:rPr lang="it-IT" sz="1800" dirty="0" smtClean="0"/>
              <a:t>Definizione</a:t>
            </a:r>
          </a:p>
          <a:p>
            <a:pPr marL="0" indent="0">
              <a:buNone/>
            </a:pPr>
            <a:r>
              <a:rPr lang="it-IT" sz="1800" dirty="0" err="1" smtClean="0"/>
              <a:t>S</a:t>
            </a:r>
            <a:r>
              <a:rPr lang="en-GB" sz="1800" dirty="0" smtClean="0"/>
              <a:t>ono </a:t>
            </a:r>
            <a:r>
              <a:rPr lang="en-GB" sz="1800" dirty="0" err="1" smtClean="0"/>
              <a:t>onde</a:t>
            </a:r>
            <a:r>
              <a:rPr lang="en-GB" sz="1800" dirty="0" smtClean="0"/>
              <a:t> </a:t>
            </a:r>
            <a:r>
              <a:rPr lang="en-GB" sz="1800" dirty="0" err="1" smtClean="0"/>
              <a:t>acustiche</a:t>
            </a:r>
            <a:r>
              <a:rPr lang="en-GB" sz="1800" dirty="0" smtClean="0"/>
              <a:t> ad </a:t>
            </a:r>
            <a:r>
              <a:rPr lang="en-GB" sz="1800" dirty="0" err="1" smtClean="0"/>
              <a:t>alta</a:t>
            </a:r>
            <a:r>
              <a:rPr lang="en-GB" sz="1800" dirty="0" smtClean="0"/>
              <a:t> </a:t>
            </a:r>
            <a:r>
              <a:rPr lang="en-GB" sz="1800" dirty="0" err="1" smtClean="0"/>
              <a:t>energia</a:t>
            </a:r>
            <a:r>
              <a:rPr lang="en-GB" sz="1800" dirty="0" smtClean="0"/>
              <a:t>, </a:t>
            </a:r>
            <a:r>
              <a:rPr lang="en-GB" sz="1800" dirty="0" err="1" smtClean="0"/>
              <a:t>caratterizzate</a:t>
            </a:r>
            <a:r>
              <a:rPr lang="en-GB" sz="1800" dirty="0" smtClean="0"/>
              <a:t> </a:t>
            </a:r>
            <a:r>
              <a:rPr lang="en-GB" sz="1800" dirty="0" err="1" smtClean="0"/>
              <a:t>sul</a:t>
            </a:r>
            <a:r>
              <a:rPr lang="en-GB" sz="1800" dirty="0" smtClean="0"/>
              <a:t> </a:t>
            </a:r>
            <a:r>
              <a:rPr lang="en-GB" sz="1800" dirty="0" err="1" smtClean="0"/>
              <a:t>fronte</a:t>
            </a:r>
            <a:r>
              <a:rPr lang="en-GB" sz="1800" dirty="0" smtClean="0"/>
              <a:t> </a:t>
            </a:r>
            <a:r>
              <a:rPr lang="en-GB" sz="1800" dirty="0" err="1" smtClean="0"/>
              <a:t>d’avanzamento</a:t>
            </a:r>
            <a:r>
              <a:rPr lang="en-GB" sz="1800" dirty="0" smtClean="0"/>
              <a:t>, da </a:t>
            </a:r>
            <a:r>
              <a:rPr lang="en-GB" sz="1800" dirty="0" err="1" smtClean="0"/>
              <a:t>una</a:t>
            </a:r>
            <a:r>
              <a:rPr lang="en-GB" sz="1800" dirty="0" smtClean="0"/>
              <a:t> </a:t>
            </a:r>
            <a:r>
              <a:rPr lang="en-GB" sz="1800" dirty="0" err="1" smtClean="0"/>
              <a:t>pressione</a:t>
            </a:r>
            <a:r>
              <a:rPr lang="en-GB" sz="1800" dirty="0" smtClean="0"/>
              <a:t> in </a:t>
            </a:r>
            <a:r>
              <a:rPr lang="en-GB" sz="1800" dirty="0" err="1" smtClean="0"/>
              <a:t>grado</a:t>
            </a:r>
            <a:r>
              <a:rPr lang="en-GB" sz="1800" dirty="0" smtClean="0"/>
              <a:t> di </a:t>
            </a:r>
            <a:r>
              <a:rPr lang="en-GB" sz="1800" dirty="0" err="1" smtClean="0"/>
              <a:t>passare</a:t>
            </a:r>
            <a:r>
              <a:rPr lang="en-GB" sz="1800" dirty="0" smtClean="0"/>
              <a:t> in </a:t>
            </a:r>
            <a:r>
              <a:rPr lang="en-GB" sz="1800" dirty="0" err="1" smtClean="0"/>
              <a:t>frazioni</a:t>
            </a:r>
            <a:r>
              <a:rPr lang="en-GB" sz="1800" dirty="0" smtClean="0"/>
              <a:t> di </a:t>
            </a:r>
            <a:r>
              <a:rPr lang="en-GB" sz="1800" dirty="0" err="1" smtClean="0"/>
              <a:t>nanosecondi</a:t>
            </a:r>
            <a:r>
              <a:rPr lang="en-GB" sz="1800" dirty="0" smtClean="0"/>
              <a:t> da </a:t>
            </a:r>
            <a:r>
              <a:rPr lang="en-GB" sz="1800" dirty="0" err="1" smtClean="0"/>
              <a:t>valori</a:t>
            </a:r>
            <a:r>
              <a:rPr lang="en-GB" sz="1800" dirty="0" smtClean="0"/>
              <a:t> di </a:t>
            </a:r>
            <a:r>
              <a:rPr lang="en-GB" sz="1800" dirty="0" err="1" smtClean="0"/>
              <a:t>pressioni</a:t>
            </a:r>
            <a:r>
              <a:rPr lang="en-GB" sz="1800" dirty="0" smtClean="0"/>
              <a:t> </a:t>
            </a:r>
            <a:r>
              <a:rPr lang="en-GB" sz="1800" dirty="0" err="1" smtClean="0"/>
              <a:t>atmosferiche</a:t>
            </a:r>
            <a:r>
              <a:rPr lang="en-GB" sz="1800" dirty="0" smtClean="0"/>
              <a:t> </a:t>
            </a:r>
            <a:r>
              <a:rPr lang="en-GB" sz="1800" dirty="0" err="1" smtClean="0"/>
              <a:t>fino</a:t>
            </a:r>
            <a:r>
              <a:rPr lang="en-GB" sz="1800" dirty="0" smtClean="0"/>
              <a:t> a </a:t>
            </a:r>
            <a:r>
              <a:rPr lang="en-GB" sz="1800" dirty="0" err="1" smtClean="0"/>
              <a:t>pressioni</a:t>
            </a:r>
            <a:r>
              <a:rPr lang="en-GB" sz="1800" dirty="0" smtClean="0"/>
              <a:t> </a:t>
            </a:r>
            <a:r>
              <a:rPr lang="en-GB" sz="1800" dirty="0" err="1" smtClean="0"/>
              <a:t>estremamente</a:t>
            </a:r>
            <a:r>
              <a:rPr lang="en-GB" sz="1800" dirty="0" smtClean="0"/>
              <a:t> elevate, per poi </a:t>
            </a:r>
            <a:r>
              <a:rPr lang="en-GB" sz="1800" dirty="0" err="1" smtClean="0"/>
              <a:t>ritornare</a:t>
            </a:r>
            <a:r>
              <a:rPr lang="en-GB" sz="1800" dirty="0" smtClean="0"/>
              <a:t> a </a:t>
            </a:r>
            <a:r>
              <a:rPr lang="en-GB" sz="1800" dirty="0" err="1" smtClean="0"/>
              <a:t>valori</a:t>
            </a:r>
            <a:r>
              <a:rPr lang="en-GB" sz="1800" dirty="0" smtClean="0"/>
              <a:t> </a:t>
            </a:r>
            <a:r>
              <a:rPr lang="en-GB" sz="1800" dirty="0" err="1" smtClean="0"/>
              <a:t>iniziali</a:t>
            </a:r>
            <a:r>
              <a:rPr lang="en-GB" sz="1800" dirty="0" smtClean="0"/>
              <a:t> </a:t>
            </a:r>
            <a:r>
              <a:rPr lang="en-GB" sz="1800" dirty="0" err="1" smtClean="0"/>
              <a:t>dopo</a:t>
            </a:r>
            <a:r>
              <a:rPr lang="en-GB" sz="1800" dirty="0" smtClean="0"/>
              <a:t> </a:t>
            </a:r>
            <a:r>
              <a:rPr lang="en-GB" sz="1800" dirty="0" err="1" smtClean="0"/>
              <a:t>una</a:t>
            </a:r>
            <a:r>
              <a:rPr lang="en-GB" sz="1800" dirty="0" smtClean="0"/>
              <a:t> </a:t>
            </a:r>
            <a:r>
              <a:rPr lang="en-GB" sz="1800" dirty="0" err="1" smtClean="0"/>
              <a:t>fase</a:t>
            </a:r>
            <a:r>
              <a:rPr lang="en-GB" sz="1800" dirty="0" smtClean="0"/>
              <a:t> </a:t>
            </a:r>
            <a:r>
              <a:rPr lang="en-GB" sz="1800" dirty="0" err="1" smtClean="0"/>
              <a:t>negativa</a:t>
            </a:r>
            <a:endParaRPr lang="it-IT" sz="1800" dirty="0" smtClean="0"/>
          </a:p>
          <a:p>
            <a:pPr marL="0" indent="0">
              <a:buNone/>
            </a:pPr>
            <a:endParaRPr lang="it-IT" dirty="0" smtClean="0"/>
          </a:p>
          <a:p>
            <a:pPr marL="0" indent="0">
              <a:buNone/>
            </a:pPr>
            <a:endParaRPr lang="it-IT" dirty="0" smtClean="0"/>
          </a:p>
        </p:txBody>
      </p:sp>
      <p:sp>
        <p:nvSpPr>
          <p:cNvPr id="4" name="CasellaDiTesto 3"/>
          <p:cNvSpPr txBox="1"/>
          <p:nvPr/>
        </p:nvSpPr>
        <p:spPr>
          <a:xfrm>
            <a:off x="6825049" y="4133207"/>
            <a:ext cx="6780810" cy="2862322"/>
          </a:xfrm>
          <a:prstGeom prst="rect">
            <a:avLst/>
          </a:prstGeom>
          <a:noFill/>
        </p:spPr>
        <p:txBody>
          <a:bodyPr wrap="square" rtlCol="0">
            <a:spAutoFit/>
          </a:bodyPr>
          <a:lstStyle/>
          <a:p>
            <a:r>
              <a:rPr lang="it-IT" dirty="0" smtClean="0"/>
              <a:t>Caratteristiche</a:t>
            </a:r>
          </a:p>
          <a:p>
            <a:pPr marL="285750" indent="-285750">
              <a:buFont typeface="Courier New" charset="0"/>
              <a:buChar char="o"/>
            </a:pPr>
            <a:r>
              <a:rPr lang="en-GB" dirty="0" err="1" smtClean="0"/>
              <a:t>Effetto</a:t>
            </a:r>
            <a:r>
              <a:rPr lang="en-GB" dirty="0" smtClean="0"/>
              <a:t> </a:t>
            </a:r>
            <a:r>
              <a:rPr lang="en-GB" dirty="0" err="1" smtClean="0"/>
              <a:t>diretto</a:t>
            </a:r>
            <a:r>
              <a:rPr lang="en-GB" dirty="0" smtClean="0"/>
              <a:t> &gt; </a:t>
            </a:r>
            <a:r>
              <a:rPr lang="en-GB" dirty="0" err="1" smtClean="0"/>
              <a:t>generazione</a:t>
            </a:r>
            <a:r>
              <a:rPr lang="en-GB" dirty="0" smtClean="0"/>
              <a:t> </a:t>
            </a:r>
            <a:r>
              <a:rPr lang="en-GB" dirty="0" err="1" smtClean="0"/>
              <a:t>dell’onda</a:t>
            </a:r>
            <a:r>
              <a:rPr lang="en-GB" dirty="0" smtClean="0"/>
              <a:t> </a:t>
            </a:r>
            <a:r>
              <a:rPr lang="en-GB" dirty="0" err="1" smtClean="0"/>
              <a:t>d’urto</a:t>
            </a:r>
            <a:endParaRPr lang="en-GB" dirty="0" smtClean="0"/>
          </a:p>
          <a:p>
            <a:pPr marL="285750" indent="-285750">
              <a:buFont typeface="Courier New" charset="0"/>
              <a:buChar char="o"/>
            </a:pPr>
            <a:r>
              <a:rPr lang="en-GB" dirty="0" err="1" smtClean="0"/>
              <a:t>Effetto</a:t>
            </a:r>
            <a:r>
              <a:rPr lang="en-GB" dirty="0" smtClean="0"/>
              <a:t> </a:t>
            </a:r>
            <a:r>
              <a:rPr lang="en-GB" dirty="0" err="1" smtClean="0"/>
              <a:t>indiretto</a:t>
            </a:r>
            <a:r>
              <a:rPr lang="en-GB" dirty="0" smtClean="0"/>
              <a:t> &gt; </a:t>
            </a:r>
            <a:r>
              <a:rPr lang="en-GB" dirty="0" err="1" smtClean="0"/>
              <a:t>cavitazione</a:t>
            </a:r>
            <a:endParaRPr lang="en-GB" dirty="0" smtClean="0"/>
          </a:p>
          <a:p>
            <a:pPr marL="285750" indent="-285750">
              <a:buFont typeface="Courier New" charset="0"/>
              <a:buChar char="o"/>
            </a:pPr>
            <a:r>
              <a:rPr lang="it-IT" dirty="0"/>
              <a:t>I</a:t>
            </a:r>
            <a:r>
              <a:rPr lang="en-GB" dirty="0" err="1"/>
              <a:t>mpedenza</a:t>
            </a:r>
            <a:r>
              <a:rPr lang="en-GB" dirty="0"/>
              <a:t> </a:t>
            </a:r>
            <a:r>
              <a:rPr lang="en-GB" dirty="0" err="1"/>
              <a:t>acustica</a:t>
            </a:r>
            <a:endParaRPr lang="en-GB" dirty="0"/>
          </a:p>
          <a:p>
            <a:pPr marL="285750" indent="-285750">
              <a:buFont typeface="Courier New" charset="0"/>
              <a:buChar char="o"/>
            </a:pPr>
            <a:r>
              <a:rPr lang="en-GB" dirty="0" err="1" smtClean="0"/>
              <a:t>Elevata</a:t>
            </a:r>
            <a:r>
              <a:rPr lang="en-GB" dirty="0" smtClean="0"/>
              <a:t> </a:t>
            </a:r>
            <a:r>
              <a:rPr lang="en-GB" dirty="0" err="1" smtClean="0"/>
              <a:t>pressione</a:t>
            </a:r>
            <a:r>
              <a:rPr lang="en-GB" dirty="0" smtClean="0"/>
              <a:t> di </a:t>
            </a:r>
            <a:r>
              <a:rPr lang="en-GB" dirty="0" err="1" smtClean="0"/>
              <a:t>picco</a:t>
            </a:r>
            <a:r>
              <a:rPr lang="en-GB" dirty="0" smtClean="0"/>
              <a:t>( &gt;500 bar)</a:t>
            </a:r>
          </a:p>
          <a:p>
            <a:pPr marL="285750" indent="-285750">
              <a:buFont typeface="Courier New" charset="0"/>
              <a:buChar char="o"/>
            </a:pPr>
            <a:r>
              <a:rPr lang="en-GB" dirty="0" smtClean="0"/>
              <a:t>Breve </a:t>
            </a:r>
            <a:r>
              <a:rPr lang="en-GB" dirty="0" err="1" smtClean="0"/>
              <a:t>durata</a:t>
            </a:r>
            <a:r>
              <a:rPr lang="en-GB" dirty="0" smtClean="0"/>
              <a:t> ( &lt; 10 µs)</a:t>
            </a:r>
          </a:p>
          <a:p>
            <a:pPr marL="285750" indent="-285750">
              <a:buFont typeface="Courier New" charset="0"/>
              <a:buChar char="o"/>
            </a:pPr>
            <a:r>
              <a:rPr lang="en-GB" dirty="0" err="1" smtClean="0"/>
              <a:t>Rapido</a:t>
            </a:r>
            <a:r>
              <a:rPr lang="en-GB" dirty="0" smtClean="0"/>
              <a:t> </a:t>
            </a:r>
            <a:r>
              <a:rPr lang="en-GB" dirty="0" err="1" smtClean="0"/>
              <a:t>innalzamento</a:t>
            </a:r>
            <a:r>
              <a:rPr lang="en-GB" dirty="0" smtClean="0"/>
              <a:t> di </a:t>
            </a:r>
            <a:r>
              <a:rPr lang="en-GB" dirty="0" err="1" smtClean="0"/>
              <a:t>pressione</a:t>
            </a:r>
            <a:r>
              <a:rPr lang="en-GB" dirty="0" smtClean="0"/>
              <a:t> (&lt;10 ns)</a:t>
            </a:r>
          </a:p>
          <a:p>
            <a:pPr marL="285750" indent="-285750">
              <a:buFont typeface="Courier New" charset="0"/>
              <a:buChar char="o"/>
            </a:pPr>
            <a:r>
              <a:rPr lang="en-GB" dirty="0" err="1" smtClean="0"/>
              <a:t>Ampio</a:t>
            </a:r>
            <a:r>
              <a:rPr lang="en-GB" dirty="0" smtClean="0"/>
              <a:t> </a:t>
            </a:r>
            <a:r>
              <a:rPr lang="en-GB" dirty="0" err="1" smtClean="0"/>
              <a:t>spettro</a:t>
            </a:r>
            <a:r>
              <a:rPr lang="en-GB" dirty="0" smtClean="0"/>
              <a:t> di </a:t>
            </a:r>
            <a:r>
              <a:rPr lang="en-GB" dirty="0" err="1" smtClean="0"/>
              <a:t>frequenza</a:t>
            </a:r>
            <a:r>
              <a:rPr lang="en-GB" dirty="0" smtClean="0"/>
              <a:t> ( 16 Hz- 20 MHz)</a:t>
            </a:r>
          </a:p>
          <a:p>
            <a:endParaRPr lang="it-IT" dirty="0" smtClean="0"/>
          </a:p>
          <a:p>
            <a:pPr marL="285750" indent="-285750">
              <a:buFont typeface="Courier New" charset="0"/>
              <a:buChar char="o"/>
            </a:pPr>
            <a:endParaRPr lang="it-IT" dirty="0"/>
          </a:p>
        </p:txBody>
      </p:sp>
      <p:pic>
        <p:nvPicPr>
          <p:cNvPr id="6" name="Immagine 5"/>
          <p:cNvPicPr>
            <a:picLocks noChangeAspect="1"/>
          </p:cNvPicPr>
          <p:nvPr/>
        </p:nvPicPr>
        <p:blipFill>
          <a:blip r:embed="rId2"/>
          <a:stretch>
            <a:fillRect/>
          </a:stretch>
        </p:blipFill>
        <p:spPr>
          <a:xfrm>
            <a:off x="838200" y="2826277"/>
            <a:ext cx="4749769" cy="3562326"/>
          </a:xfrm>
          <a:prstGeom prst="rect">
            <a:avLst/>
          </a:prstGeom>
        </p:spPr>
      </p:pic>
      <p:pic>
        <p:nvPicPr>
          <p:cNvPr id="7" name="Immagine 6"/>
          <p:cNvPicPr/>
          <p:nvPr/>
        </p:nvPicPr>
        <p:blipFill>
          <a:blip r:embed="rId3">
            <a:extLst>
              <a:ext uri="{BEBA8EAE-BF5A-486C-A8C5-ECC9F3942E4B}">
                <a14:imgProps xmlns:a14="http://schemas.microsoft.com/office/drawing/2010/main" xmlns="">
                  <a14:imgLayer r:embed="rId4">
                    <a14:imgEffect>
                      <a14:colorTemperature colorTemp="6309"/>
                    </a14:imgEffect>
                    <a14:imgEffect>
                      <a14:saturation sat="0"/>
                    </a14:imgEffect>
                  </a14:imgLayer>
                </a14:imgProps>
              </a:ext>
              <a:ext uri="{28A0092B-C50C-407E-A947-70E740481C1C}">
                <a14:useLocalDpi xmlns:a14="http://schemas.microsoft.com/office/drawing/2010/main" xmlns="" val="0"/>
              </a:ext>
            </a:extLst>
          </a:blip>
          <a:stretch>
            <a:fillRect/>
          </a:stretch>
        </p:blipFill>
        <p:spPr>
          <a:xfrm>
            <a:off x="6825049" y="1075083"/>
            <a:ext cx="4716162" cy="2310668"/>
          </a:xfrm>
          <a:prstGeom prst="rect">
            <a:avLst/>
          </a:prstGeom>
          <a:effectLst>
            <a:glow>
              <a:schemeClr val="accent1">
                <a:alpha val="40000"/>
              </a:schemeClr>
            </a:glow>
            <a:outerShdw sx="1000" sy="1000" algn="ctr" rotWithShape="0">
              <a:srgbClr val="000000"/>
            </a:outerShdw>
          </a:effectLst>
        </p:spPr>
      </p:pic>
    </p:spTree>
    <p:extLst>
      <p:ext uri="{BB962C8B-B14F-4D97-AF65-F5344CB8AC3E}">
        <p14:creationId xmlns:p14="http://schemas.microsoft.com/office/powerpoint/2010/main" xmlns="" val="37687505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751114" y="283996"/>
            <a:ext cx="10515600" cy="489898"/>
          </a:xfrm>
        </p:spPr>
        <p:txBody>
          <a:bodyPr>
            <a:noAutofit/>
          </a:bodyPr>
          <a:lstStyle/>
          <a:p>
            <a:pPr algn="ctr"/>
            <a:r>
              <a:rPr lang="it-IT" sz="4000" dirty="0" smtClean="0"/>
              <a:t>Principi fisici</a:t>
            </a:r>
            <a:endParaRPr lang="it-IT" sz="4000" dirty="0"/>
          </a:p>
        </p:txBody>
      </p:sp>
      <p:sp>
        <p:nvSpPr>
          <p:cNvPr id="3" name="Segnaposto contenuto 2"/>
          <p:cNvSpPr>
            <a:spLocks noGrp="1"/>
          </p:cNvSpPr>
          <p:nvPr>
            <p:ph idx="1"/>
          </p:nvPr>
        </p:nvSpPr>
        <p:spPr>
          <a:xfrm>
            <a:off x="190005" y="961902"/>
            <a:ext cx="11637818" cy="1555667"/>
          </a:xfrm>
        </p:spPr>
        <p:txBody>
          <a:bodyPr>
            <a:normAutofit fontScale="62500" lnSpcReduction="20000"/>
          </a:bodyPr>
          <a:lstStyle/>
          <a:p>
            <a:pPr marL="0" indent="0">
              <a:lnSpc>
                <a:spcPct val="120000"/>
              </a:lnSpc>
              <a:buNone/>
            </a:pPr>
            <a:r>
              <a:rPr lang="it-IT" dirty="0"/>
              <a:t>Si tratta del principio fisico di base utilizzato per la generazione dell’onda d’urto in un’apparecchiatura ovvero per la creazione dell’evento iniziale di </a:t>
            </a:r>
            <a:r>
              <a:rPr lang="it-IT" dirty="0" smtClean="0"/>
              <a:t>rapidissimo </a:t>
            </a:r>
            <a:r>
              <a:rPr lang="it-IT" dirty="0"/>
              <a:t>innalzamento della pressione dell’acqua contenuta nella speciale camera della testa terapeutica; questa è anche dotata di una superficie interna riflettente avendo lo scopo di </a:t>
            </a:r>
            <a:r>
              <a:rPr lang="it-IT" i="1" dirty="0"/>
              <a:t>Focalizzare l’energia</a:t>
            </a:r>
            <a:r>
              <a:rPr lang="it-IT" dirty="0"/>
              <a:t> dell’onda d’urto in un definito </a:t>
            </a:r>
            <a:r>
              <a:rPr lang="it-IT" i="1" dirty="0"/>
              <a:t>Volume focale </a:t>
            </a:r>
            <a:r>
              <a:rPr lang="it-IT" dirty="0"/>
              <a:t>terapeutico ad una precisa</a:t>
            </a:r>
            <a:r>
              <a:rPr lang="it-IT" i="1" dirty="0"/>
              <a:t> Profondità focale</a:t>
            </a:r>
            <a:endParaRPr lang="it-IT" dirty="0"/>
          </a:p>
        </p:txBody>
      </p:sp>
      <p:sp>
        <p:nvSpPr>
          <p:cNvPr id="4" name="CasellaDiTesto 3"/>
          <p:cNvSpPr txBox="1"/>
          <p:nvPr/>
        </p:nvSpPr>
        <p:spPr>
          <a:xfrm>
            <a:off x="1033152" y="3054008"/>
            <a:ext cx="5213267" cy="2369880"/>
          </a:xfrm>
          <a:prstGeom prst="rect">
            <a:avLst/>
          </a:prstGeom>
          <a:noFill/>
        </p:spPr>
        <p:txBody>
          <a:bodyPr wrap="square" rtlCol="0">
            <a:spAutoFit/>
          </a:bodyPr>
          <a:lstStyle/>
          <a:p>
            <a:pPr lvl="0" algn="ctr"/>
            <a:r>
              <a:rPr lang="it-IT" b="1" smtClean="0"/>
              <a:t>Elettroidraulico</a:t>
            </a:r>
          </a:p>
          <a:p>
            <a:pPr lvl="0" algn="ctr"/>
            <a:endParaRPr lang="it-IT" dirty="0" smtClean="0"/>
          </a:p>
          <a:p>
            <a:pPr lvl="0"/>
            <a:r>
              <a:rPr lang="it-IT" sz="1600" dirty="0" smtClean="0"/>
              <a:t>l’evento </a:t>
            </a:r>
            <a:r>
              <a:rPr lang="it-IT" sz="1600" dirty="0"/>
              <a:t>iniziale viene creato mediante una forte scarica di alta tensione tra le punte di un elettrodo posto nel fuoco F1 di una camera avente la superficie riflettente interna con la forma geometrica di un semi-ellissoide. L’energia dell’onda d’urto così generata viene focalizzata in un’aria o volume focale avente come centrò il fuoco F2 dell’ellissoide di sviluppo della camera riflettente.</a:t>
            </a:r>
          </a:p>
        </p:txBody>
      </p:sp>
      <p:pic>
        <p:nvPicPr>
          <p:cNvPr id="6" name="Immagine 5" descr="elettroidraulico.jpg"/>
          <p:cNvPicPr/>
          <p:nvPr/>
        </p:nvPicPr>
        <p:blipFill>
          <a:blip r:embed="rId2">
            <a:extLst>
              <a:ext uri="{28A0092B-C50C-407E-A947-70E740481C1C}">
                <a14:useLocalDpi xmlns:a14="http://schemas.microsoft.com/office/drawing/2010/main" xmlns="" val="0"/>
              </a:ext>
            </a:extLst>
          </a:blip>
          <a:srcRect/>
          <a:stretch>
            <a:fillRect/>
          </a:stretch>
        </p:blipFill>
        <p:spPr bwMode="auto">
          <a:xfrm>
            <a:off x="7837716" y="2639085"/>
            <a:ext cx="2422565" cy="3199727"/>
          </a:xfrm>
          <a:prstGeom prst="rect">
            <a:avLst/>
          </a:prstGeom>
          <a:noFill/>
          <a:ln>
            <a:noFill/>
          </a:ln>
        </p:spPr>
      </p:pic>
    </p:spTree>
    <p:extLst>
      <p:ext uri="{BB962C8B-B14F-4D97-AF65-F5344CB8AC3E}">
        <p14:creationId xmlns:p14="http://schemas.microsoft.com/office/powerpoint/2010/main" xmlns="" val="166594746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78733" y="247630"/>
            <a:ext cx="10515600" cy="469062"/>
          </a:xfrm>
        </p:spPr>
        <p:txBody>
          <a:bodyPr>
            <a:normAutofit fontScale="90000"/>
          </a:bodyPr>
          <a:lstStyle/>
          <a:p>
            <a:pPr algn="ctr"/>
            <a:r>
              <a:rPr lang="it-IT" sz="4400" dirty="0"/>
              <a:t>Principi</a:t>
            </a:r>
            <a:r>
              <a:rPr lang="it-IT" dirty="0"/>
              <a:t> </a:t>
            </a:r>
            <a:r>
              <a:rPr lang="it-IT" sz="4400" dirty="0"/>
              <a:t>fisici</a:t>
            </a:r>
          </a:p>
        </p:txBody>
      </p:sp>
      <p:sp>
        <p:nvSpPr>
          <p:cNvPr id="4" name="Segnaposto contenuto 3"/>
          <p:cNvSpPr txBox="1">
            <a:spLocks noGrp="1"/>
          </p:cNvSpPr>
          <p:nvPr>
            <p:ph idx="1"/>
          </p:nvPr>
        </p:nvSpPr>
        <p:spPr>
          <a:xfrm>
            <a:off x="478733" y="1089355"/>
            <a:ext cx="5898317" cy="2731004"/>
          </a:xfrm>
          <a:prstGeom prst="rect">
            <a:avLst/>
          </a:prstGeom>
          <a:noFill/>
        </p:spPr>
        <p:txBody>
          <a:bodyPr wrap="square" rtlCol="0">
            <a:spAutoFit/>
          </a:bodyPr>
          <a:lstStyle/>
          <a:p>
            <a:pPr marL="0" lvl="0" indent="0" algn="ctr">
              <a:buNone/>
            </a:pPr>
            <a:r>
              <a:rPr lang="it-IT" sz="1600" b="1" dirty="0" smtClean="0"/>
              <a:t>Elettromagnetico</a:t>
            </a:r>
            <a:endParaRPr lang="it-IT" sz="1600" dirty="0" smtClean="0"/>
          </a:p>
          <a:p>
            <a:pPr marL="0" lvl="0" indent="0">
              <a:buNone/>
            </a:pPr>
            <a:r>
              <a:rPr lang="it-IT" sz="1600" dirty="0" smtClean="0"/>
              <a:t>l’evento </a:t>
            </a:r>
            <a:r>
              <a:rPr lang="it-IT" sz="1600" dirty="0"/>
              <a:t>iniziale viene creato mediante la forte e </a:t>
            </a:r>
            <a:r>
              <a:rPr lang="it-IT" sz="1600" dirty="0" smtClean="0"/>
              <a:t>rapida forza di </a:t>
            </a:r>
            <a:r>
              <a:rPr lang="it-IT" sz="1600" dirty="0"/>
              <a:t>repulsione e d’attrazione attuate su una membrana di materiale ferromagnetico da un campo magnetico indotto da una forte corrente fatta circolare nell’avvolgimento di una bobina elettromagnetica che può essere di forma piatta o cilindrica; nel primo caso l’energia viene focalizzata mediante una lente acustica, mentre nel secondo caso si utilizza la superficie interna riflettente della testa, con la forma geometrica di un paraboloide.</a:t>
            </a:r>
          </a:p>
          <a:p>
            <a:pPr marL="0" indent="0">
              <a:buNone/>
            </a:pPr>
            <a:r>
              <a:rPr lang="it-IT" dirty="0"/>
              <a:t> </a:t>
            </a:r>
          </a:p>
        </p:txBody>
      </p:sp>
      <p:pic>
        <p:nvPicPr>
          <p:cNvPr id="5" name="Immagine 4" descr="elettromagnetico.jpg"/>
          <p:cNvPicPr/>
          <p:nvPr/>
        </p:nvPicPr>
        <p:blipFill>
          <a:blip r:embed="rId2">
            <a:extLst>
              <a:ext uri="{28A0092B-C50C-407E-A947-70E740481C1C}">
                <a14:useLocalDpi xmlns:a14="http://schemas.microsoft.com/office/drawing/2010/main" xmlns="" val="0"/>
              </a:ext>
            </a:extLst>
          </a:blip>
          <a:srcRect/>
          <a:stretch>
            <a:fillRect/>
          </a:stretch>
        </p:blipFill>
        <p:spPr bwMode="auto">
          <a:xfrm>
            <a:off x="7710500" y="1187531"/>
            <a:ext cx="2739786" cy="2632827"/>
          </a:xfrm>
          <a:prstGeom prst="rect">
            <a:avLst/>
          </a:prstGeom>
          <a:noFill/>
          <a:ln>
            <a:noFill/>
          </a:ln>
        </p:spPr>
      </p:pic>
      <p:sp>
        <p:nvSpPr>
          <p:cNvPr id="6" name="Rettangolo 5"/>
          <p:cNvSpPr/>
          <p:nvPr/>
        </p:nvSpPr>
        <p:spPr>
          <a:xfrm>
            <a:off x="478733" y="3820359"/>
            <a:ext cx="5898317" cy="2308324"/>
          </a:xfrm>
          <a:prstGeom prst="rect">
            <a:avLst/>
          </a:prstGeom>
        </p:spPr>
        <p:txBody>
          <a:bodyPr wrap="square">
            <a:spAutoFit/>
          </a:bodyPr>
          <a:lstStyle/>
          <a:p>
            <a:pPr lvl="0" algn="ctr">
              <a:spcAft>
                <a:spcPts val="0"/>
              </a:spcAft>
              <a:tabLst>
                <a:tab pos="2527300" algn="l"/>
              </a:tabLst>
            </a:pPr>
            <a:r>
              <a:rPr lang="it-IT" sz="1600" b="1" dirty="0" smtClean="0">
                <a:ea typeface="ＭＳ 明朝" charset="-128"/>
                <a:cs typeface="Times New Roman" charset="0"/>
              </a:rPr>
              <a:t>Piezoelettrico</a:t>
            </a:r>
            <a:endParaRPr lang="it-IT" sz="1600" b="1" dirty="0">
              <a:ea typeface="ＭＳ 明朝" charset="-128"/>
              <a:cs typeface="Times New Roman" charset="0"/>
            </a:endParaRPr>
          </a:p>
          <a:p>
            <a:pPr lvl="0" algn="ctr">
              <a:spcAft>
                <a:spcPts val="0"/>
              </a:spcAft>
              <a:tabLst>
                <a:tab pos="2527300" algn="l"/>
              </a:tabLst>
            </a:pPr>
            <a:endParaRPr lang="it-IT" sz="1600" b="1" dirty="0" smtClean="0">
              <a:ea typeface="ＭＳ 明朝" charset="-128"/>
              <a:cs typeface="Times New Roman" charset="0"/>
            </a:endParaRPr>
          </a:p>
          <a:p>
            <a:pPr lvl="0">
              <a:spcAft>
                <a:spcPts val="0"/>
              </a:spcAft>
              <a:tabLst>
                <a:tab pos="2527300" algn="l"/>
              </a:tabLst>
            </a:pPr>
            <a:r>
              <a:rPr lang="it-IT" sz="1600" b="1" dirty="0" smtClean="0">
                <a:ea typeface="ＭＳ 明朝" charset="-128"/>
                <a:cs typeface="Times New Roman" charset="0"/>
              </a:rPr>
              <a:t> </a:t>
            </a:r>
            <a:r>
              <a:rPr lang="it-IT" sz="1600" dirty="0">
                <a:ea typeface="ＭＳ 明朝" charset="-128"/>
                <a:cs typeface="Times New Roman" charset="0"/>
              </a:rPr>
              <a:t>l’evento iniziale viene creato mediante la rapida e contemporanea dilatazione del volume di più elementi di cristallo piezoelettrico montati sulla superficie di un settore sferico e sottoposti ad un forte differenziale di alta tensione;  la superficie sferica, Sulla quale sono montati, concentra tutti i contributi di pressione esercitata sull’acqua dei singoli  cristalli nel centro focale corrispondente al centro della sfera</a:t>
            </a:r>
            <a:endParaRPr lang="it-IT" sz="1600" dirty="0">
              <a:effectLst/>
              <a:ea typeface="ＭＳ 明朝" charset="-128"/>
              <a:cs typeface="Times New Roman" charset="0"/>
            </a:endParaRPr>
          </a:p>
        </p:txBody>
      </p:sp>
      <p:pic>
        <p:nvPicPr>
          <p:cNvPr id="7" name="Immagine 6" descr="piezoelettrico.jpg"/>
          <p:cNvPicPr/>
          <p:nvPr/>
        </p:nvPicPr>
        <p:blipFill>
          <a:blip r:embed="rId3">
            <a:extLst>
              <a:ext uri="{28A0092B-C50C-407E-A947-70E740481C1C}">
                <a14:useLocalDpi xmlns:a14="http://schemas.microsoft.com/office/drawing/2010/main" xmlns="" val="0"/>
              </a:ext>
            </a:extLst>
          </a:blip>
          <a:srcRect/>
          <a:stretch>
            <a:fillRect/>
          </a:stretch>
        </p:blipFill>
        <p:spPr bwMode="auto">
          <a:xfrm>
            <a:off x="7710501" y="3820359"/>
            <a:ext cx="2739786" cy="2714558"/>
          </a:xfrm>
          <a:prstGeom prst="rect">
            <a:avLst/>
          </a:prstGeom>
          <a:noFill/>
          <a:ln>
            <a:noFill/>
          </a:ln>
        </p:spPr>
      </p:pic>
    </p:spTree>
    <p:extLst>
      <p:ext uri="{BB962C8B-B14F-4D97-AF65-F5344CB8AC3E}">
        <p14:creationId xmlns:p14="http://schemas.microsoft.com/office/powerpoint/2010/main" xmlns="" val="1414647625"/>
      </p:ext>
    </p:extLst>
  </p:cSld>
  <p:clrMapOvr>
    <a:masterClrMapping/>
  </p:clrMapOvr>
  <p:timing>
    <p:tnLst>
      <p:par>
        <p:cTn id="1" dur="indefinite" restart="never" nodeType="tmRoot"/>
      </p:par>
    </p:tnLst>
  </p:timing>
</p:sld>
</file>

<file path=ppt/theme/theme1.xml><?xml version="1.0" encoding="utf-8"?>
<a:theme xmlns:a="http://schemas.openxmlformats.org/drawingml/2006/main" name="Profondità">
  <a:themeElements>
    <a:clrScheme name="Profondità">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Profondità">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rofondità">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Depth" id="{7BEAFC2A-325C-49C4-AC08-2B765DA903F9}" vid="{1735E755-43E6-43AA-ABA2-C989ECC79AF5}"/>
    </a:ext>
  </a:extLst>
</a:theme>
</file>

<file path=docProps/app.xml><?xml version="1.0" encoding="utf-8"?>
<Properties xmlns="http://schemas.openxmlformats.org/officeDocument/2006/extended-properties" xmlns:vt="http://schemas.openxmlformats.org/officeDocument/2006/docPropsVTypes">
  <Template>Depth</Template>
  <TotalTime>1651</TotalTime>
  <Words>1924</Words>
  <Application>Microsoft Office PowerPoint</Application>
  <PresentationFormat>Personalizzato</PresentationFormat>
  <Paragraphs>240</Paragraphs>
  <Slides>16</Slides>
  <Notes>0</Notes>
  <HiddenSlides>0</HiddenSlides>
  <MMClips>0</MMClips>
  <ScaleCrop>false</ScaleCrop>
  <HeadingPairs>
    <vt:vector size="4" baseType="variant">
      <vt:variant>
        <vt:lpstr>Tema</vt:lpstr>
      </vt:variant>
      <vt:variant>
        <vt:i4>1</vt:i4>
      </vt:variant>
      <vt:variant>
        <vt:lpstr>Titoli diapositive</vt:lpstr>
      </vt:variant>
      <vt:variant>
        <vt:i4>16</vt:i4>
      </vt:variant>
    </vt:vector>
  </HeadingPairs>
  <TitlesOfParts>
    <vt:vector size="17" baseType="lpstr">
      <vt:lpstr>Profondità</vt:lpstr>
      <vt:lpstr>Diapositiva 1</vt:lpstr>
      <vt:lpstr>Pseudoartrosi</vt:lpstr>
      <vt:lpstr>Classificazione pseudoartrosi</vt:lpstr>
      <vt:lpstr>Classificazione pseudoartrosi</vt:lpstr>
      <vt:lpstr>Quadro clinico</vt:lpstr>
      <vt:lpstr>Evoluzione della guarigione</vt:lpstr>
      <vt:lpstr>Le onde d’urto</vt:lpstr>
      <vt:lpstr>Principi fisici</vt:lpstr>
      <vt:lpstr>Principi fisici</vt:lpstr>
      <vt:lpstr>Principi fisici </vt:lpstr>
      <vt:lpstr>Applicazione sui ritardi di consolidazione</vt:lpstr>
      <vt:lpstr>Diapositiva 12</vt:lpstr>
      <vt:lpstr>Meccanismi d’azione O.U.</vt:lpstr>
      <vt:lpstr>Effetti delle onde d’urto</vt:lpstr>
      <vt:lpstr>Applicazioni ESWT</vt:lpstr>
      <vt:lpstr>Risultati e conclusioni</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UNIVERSITA DEGLI STUDI DI CATANIA DIPARTIMENTO DI SCIENZE BIOMEDICHE E BIOTECNOLOGICHE CORSO DI LAUREA IN SCIENZE MOTORIE</dc:title>
  <dc:creator>Utente di Microsoft Office</dc:creator>
  <cp:lastModifiedBy>NUovo Utente</cp:lastModifiedBy>
  <cp:revision>96</cp:revision>
  <dcterms:created xsi:type="dcterms:W3CDTF">2016-03-16T09:32:51Z</dcterms:created>
  <dcterms:modified xsi:type="dcterms:W3CDTF">2016-03-31T08:24:14Z</dcterms:modified>
</cp:coreProperties>
</file>