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72" r:id="rId14"/>
    <p:sldId id="271" r:id="rId15"/>
    <p:sldId id="268" r:id="rId16"/>
    <p:sldId id="269" r:id="rId17"/>
    <p:sldId id="270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2" r:id="rId26"/>
    <p:sldId id="283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7" r:id="rId35"/>
    <p:sldId id="273" r:id="rId36"/>
    <p:sldId id="292" r:id="rId37"/>
    <p:sldId id="293" r:id="rId38"/>
    <p:sldId id="294" r:id="rId39"/>
    <p:sldId id="295" r:id="rId40"/>
    <p:sldId id="296" r:id="rId41"/>
    <p:sldId id="298" r:id="rId42"/>
    <p:sldId id="299" r:id="rId43"/>
    <p:sldId id="301" r:id="rId44"/>
    <p:sldId id="302" r:id="rId45"/>
    <p:sldId id="303" r:id="rId46"/>
    <p:sldId id="304" r:id="rId47"/>
    <p:sldId id="305" r:id="rId48"/>
    <p:sldId id="306" r:id="rId49"/>
    <p:sldId id="307" r:id="rId50"/>
    <p:sldId id="309" r:id="rId51"/>
    <p:sldId id="311" r:id="rId52"/>
    <p:sldId id="313" r:id="rId53"/>
    <p:sldId id="315" r:id="rId54"/>
    <p:sldId id="317" r:id="rId55"/>
    <p:sldId id="319" r:id="rId56"/>
    <p:sldId id="321" r:id="rId57"/>
    <p:sldId id="322" r:id="rId58"/>
    <p:sldId id="324" r:id="rId59"/>
    <p:sldId id="326" r:id="rId60"/>
    <p:sldId id="327" r:id="rId61"/>
    <p:sldId id="323" r:id="rId62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7" d="100"/>
          <a:sy n="77" d="100"/>
        </p:scale>
        <p:origin x="-39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C61415-35A7-4256-8FAF-6F88017B57C2}" type="datetimeFigureOut">
              <a:rPr lang="it-IT" smtClean="0"/>
              <a:pPr/>
              <a:t>20/10/2009</a:t>
            </a:fld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FA7891-B6F0-4067-8B6C-137F78B16501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2" name="Rettangolo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ttangolo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ttangolo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ttangolo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ttangolo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56" name="Rettangolo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ttangolo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ttangolo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ttangolo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C61415-35A7-4256-8FAF-6F88017B57C2}" type="datetimeFigureOut">
              <a:rPr lang="it-IT" smtClean="0"/>
              <a:pPr/>
              <a:t>20/10/2009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FA7891-B6F0-4067-8B6C-137F78B1650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C61415-35A7-4256-8FAF-6F88017B57C2}" type="datetimeFigureOut">
              <a:rPr lang="it-IT" smtClean="0"/>
              <a:pPr/>
              <a:t>20/10/2009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FA7891-B6F0-4067-8B6C-137F78B1650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C61415-35A7-4256-8FAF-6F88017B57C2}" type="datetimeFigureOut">
              <a:rPr lang="it-IT" smtClean="0"/>
              <a:pPr/>
              <a:t>20/10/2009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FA7891-B6F0-4067-8B6C-137F78B1650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igura a mano libera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igura a mano libera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igura a mano libera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igura a mano libera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igura a mano libera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igura a mano libera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igura a mano libera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igura a mano libera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igura a mano libera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igura a mano libera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igura a mano libera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igura a mano libera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igura a mano libera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igura a mano libera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igura a mano libera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C61415-35A7-4256-8FAF-6F88017B57C2}" type="datetimeFigureOut">
              <a:rPr lang="it-IT" smtClean="0"/>
              <a:pPr/>
              <a:t>20/10/2009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FA7891-B6F0-4067-8B6C-137F78B16501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7" name="Rettangolo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ttangolo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ttangolo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ttangolo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ttangolo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C61415-35A7-4256-8FAF-6F88017B57C2}" type="datetimeFigureOut">
              <a:rPr lang="it-IT" smtClean="0"/>
              <a:pPr/>
              <a:t>20/10/2009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FA7891-B6F0-4067-8B6C-137F78B1650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ttangolo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C61415-35A7-4256-8FAF-6F88017B57C2}" type="datetimeFigureOut">
              <a:rPr lang="it-IT" smtClean="0"/>
              <a:pPr/>
              <a:t>20/10/2009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FA7891-B6F0-4067-8B6C-137F78B16501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6" name="Rettangolo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ttangolo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ttangolo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ttangolo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ttangolo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ttangolo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ttangolo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ttangolo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ttangolo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C61415-35A7-4256-8FAF-6F88017B57C2}" type="datetimeFigureOut">
              <a:rPr lang="it-IT" smtClean="0"/>
              <a:pPr/>
              <a:t>20/10/2009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FA7891-B6F0-4067-8B6C-137F78B1650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C61415-35A7-4256-8FAF-6F88017B57C2}" type="datetimeFigureOut">
              <a:rPr lang="it-IT" smtClean="0"/>
              <a:pPr/>
              <a:t>20/10/2009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FA7891-B6F0-4067-8B6C-137F78B1650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C61415-35A7-4256-8FAF-6F88017B57C2}" type="datetimeFigureOut">
              <a:rPr lang="it-IT" smtClean="0"/>
              <a:pPr/>
              <a:t>20/10/2009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FA7891-B6F0-4067-8B6C-137F78B1650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Connettore 1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uppo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Connettore 1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ttore 1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ttore 1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olo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it-IT" smtClean="0"/>
              <a:t>Fare clic sull'icona per inserire un'immagine</a:t>
            </a:r>
            <a:endParaRPr kumimoji="0" lang="en-US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grpSp>
        <p:nvGrpSpPr>
          <p:cNvPr id="14" name="Gruppo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Connettore 1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ttore 1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ttore 1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uppo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Connettore 1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ttore 1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ttore 1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17C61415-35A7-4256-8FAF-6F88017B57C2}" type="datetimeFigureOut">
              <a:rPr lang="it-IT" smtClean="0"/>
              <a:pPr/>
              <a:t>20/10/2009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E7FA7891-B6F0-4067-8B6C-137F78B1650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ttangolo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ttangolo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ttangolo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ttangolo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ttangolo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ttangolo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ttangolo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17C61415-35A7-4256-8FAF-6F88017B57C2}" type="datetimeFigureOut">
              <a:rPr lang="it-IT" smtClean="0"/>
              <a:pPr/>
              <a:t>20/10/2009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it-IT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E7FA7891-B6F0-4067-8B6C-137F78B16501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7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6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2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5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7" Type="http://schemas.openxmlformats.org/officeDocument/2006/relationships/image" Target="../media/image117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6.png"/><Relationship Id="rId5" Type="http://schemas.openxmlformats.org/officeDocument/2006/relationships/image" Target="../media/image115.png"/><Relationship Id="rId4" Type="http://schemas.openxmlformats.org/officeDocument/2006/relationships/image" Target="../media/image114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1.png"/><Relationship Id="rId4" Type="http://schemas.openxmlformats.org/officeDocument/2006/relationships/image" Target="../media/image120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7.jpeg"/><Relationship Id="rId4" Type="http://schemas.openxmlformats.org/officeDocument/2006/relationships/image" Target="../media/image126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1.png"/><Relationship Id="rId4" Type="http://schemas.openxmlformats.org/officeDocument/2006/relationships/image" Target="../media/image130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gif"/><Relationship Id="rId2" Type="http://schemas.openxmlformats.org/officeDocument/2006/relationships/hyperlink" Target="http://radiology.rsna.org/content/226/1/119/F2.large.jpg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4.png"/><Relationship Id="rId5" Type="http://schemas.openxmlformats.org/officeDocument/2006/relationships/image" Target="../media/image133.gif"/><Relationship Id="rId4" Type="http://schemas.openxmlformats.org/officeDocument/2006/relationships/hyperlink" Target="http://radiology.rsna.org/content/226/1/119/F3.large.jpg" TargetMode="Externa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gif"/><Relationship Id="rId2" Type="http://schemas.openxmlformats.org/officeDocument/2006/relationships/hyperlink" Target="http://radiology.rsna.org/content/226/1/119/F6.large.jpg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6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jpeg"/><Relationship Id="rId2" Type="http://schemas.openxmlformats.org/officeDocument/2006/relationships/image" Target="../media/image137.jpe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jpeg"/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4.jpeg"/><Relationship Id="rId4" Type="http://schemas.openxmlformats.org/officeDocument/2006/relationships/image" Target="../media/image14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gif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4286248" y="4643446"/>
            <a:ext cx="4643470" cy="1428760"/>
          </a:xfrm>
          <a:noFill/>
          <a:ln>
            <a:noFill/>
          </a:ln>
        </p:spPr>
        <p:txBody>
          <a:bodyPr/>
          <a:lstStyle/>
          <a:p>
            <a:r>
              <a:rPr lang="it-IT" sz="3200" i="1" dirty="0" smtClean="0"/>
              <a:t>Dott. ANTONIO POLITI</a:t>
            </a:r>
            <a:br>
              <a:rPr lang="it-IT" sz="3200" i="1" dirty="0" smtClean="0"/>
            </a:br>
            <a:r>
              <a:rPr lang="it-IT" sz="2000" i="1" dirty="0" smtClean="0"/>
              <a:t>Istituto Ortopedico Villa </a:t>
            </a:r>
            <a:r>
              <a:rPr lang="it-IT" sz="2000" i="1" dirty="0" err="1" smtClean="0"/>
              <a:t>Salus</a:t>
            </a:r>
            <a:r>
              <a:rPr lang="it-IT" sz="2000" i="1" dirty="0" smtClean="0"/>
              <a:t/>
            </a:r>
            <a:br>
              <a:rPr lang="it-IT" sz="2000" i="1" dirty="0" smtClean="0"/>
            </a:br>
            <a:r>
              <a:rPr lang="it-IT" sz="2000" i="1" dirty="0" smtClean="0"/>
              <a:t>                     Augusta SR</a:t>
            </a:r>
            <a:r>
              <a:rPr lang="it-IT" sz="3200" i="1" dirty="0" smtClean="0"/>
              <a:t/>
            </a:r>
            <a:br>
              <a:rPr lang="it-IT" sz="3200" i="1" dirty="0" smtClean="0"/>
            </a:br>
            <a:r>
              <a:rPr lang="it-IT" sz="3600" i="1" dirty="0" smtClean="0"/>
              <a:t>      </a:t>
            </a:r>
            <a:endParaRPr lang="it-IT" sz="3600" i="1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000100" y="2571744"/>
            <a:ext cx="7772400" cy="1508760"/>
          </a:xfrm>
          <a:effectLst>
            <a:glow rad="139700">
              <a:schemeClr val="accent1">
                <a:satMod val="175000"/>
                <a:alpha val="40000"/>
              </a:schemeClr>
            </a:glow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lnSpcReduction="10000"/>
          </a:bodyPr>
          <a:lstStyle/>
          <a:p>
            <a:r>
              <a:rPr lang="it-IT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DEGENERATIVE DISEASES OF  THE  SPINE</a:t>
            </a:r>
            <a:endParaRPr lang="it-IT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6" name="Picture 4" descr="C:\FOTOCLINICA\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4643446"/>
            <a:ext cx="3199605" cy="2071702"/>
          </a:xfrm>
          <a:prstGeom prst="rect">
            <a:avLst/>
          </a:prstGeom>
          <a:noFill/>
          <a:effectLst>
            <a:outerShdw dist="107763" dir="18900000" algn="ctr" rotWithShape="0">
              <a:srgbClr val="808080"/>
            </a:outerShd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lum bright="10000" contrast="10000"/>
          </a:blip>
          <a:srcRect/>
          <a:stretch>
            <a:fillRect/>
          </a:stretch>
        </p:blipFill>
        <p:spPr bwMode="auto">
          <a:xfrm>
            <a:off x="428596" y="214290"/>
            <a:ext cx="842962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4800" dirty="0" smtClean="0">
                <a:solidFill>
                  <a:srgbClr val="FFFF00"/>
                </a:solidFill>
              </a:rPr>
              <a:t>AGING DISC</a:t>
            </a:r>
            <a:endParaRPr lang="it-IT" sz="4800" dirty="0">
              <a:solidFill>
                <a:srgbClr val="FFFF00"/>
              </a:solidFill>
            </a:endParaRPr>
          </a:p>
        </p:txBody>
      </p:sp>
      <p:pic>
        <p:nvPicPr>
          <p:cNvPr id="2050" name="Picture 2" descr="C:\Users\antonio\Documents\cattura\aging disk.JPG"/>
          <p:cNvPicPr>
            <a:picLocks noChangeAspect="1" noChangeArrowheads="1"/>
          </p:cNvPicPr>
          <p:nvPr/>
        </p:nvPicPr>
        <p:blipFill>
          <a:blip r:embed="rId2"/>
          <a:srcRect l="51357" t="1650" r="1657" b="990"/>
          <a:stretch>
            <a:fillRect/>
          </a:stretch>
        </p:blipFill>
        <p:spPr bwMode="auto">
          <a:xfrm>
            <a:off x="1071538" y="1643050"/>
            <a:ext cx="3071834" cy="4214842"/>
          </a:xfrm>
          <a:prstGeom prst="rect">
            <a:avLst/>
          </a:prstGeom>
          <a:noFill/>
        </p:spPr>
      </p:pic>
      <p:pic>
        <p:nvPicPr>
          <p:cNvPr id="2053" name="Picture 5" descr="C:\Users\antonio\Desktop\foto conferenza\AGING DISC.jpg"/>
          <p:cNvPicPr>
            <a:picLocks noChangeAspect="1" noChangeArrowheads="1"/>
          </p:cNvPicPr>
          <p:nvPr/>
        </p:nvPicPr>
        <p:blipFill>
          <a:blip r:embed="rId3"/>
          <a:srcRect l="4714" t="3110" r="4648" b="2043"/>
          <a:stretch>
            <a:fillRect/>
          </a:stretch>
        </p:blipFill>
        <p:spPr bwMode="auto">
          <a:xfrm>
            <a:off x="5429256" y="2071678"/>
            <a:ext cx="2786082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ntonio\Desktop\foto conferenza\casistica\fissure CE\1_3.JPG"/>
          <p:cNvPicPr>
            <a:picLocks noChangeAspect="1" noChangeArrowheads="1"/>
          </p:cNvPicPr>
          <p:nvPr/>
        </p:nvPicPr>
        <p:blipFill>
          <a:blip r:embed="rId2"/>
          <a:srcRect l="4101" t="17877" r="3623" b="18742"/>
          <a:stretch>
            <a:fillRect/>
          </a:stretch>
        </p:blipFill>
        <p:spPr bwMode="auto">
          <a:xfrm>
            <a:off x="285719" y="428604"/>
            <a:ext cx="4121423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C:\Users\antonio\Desktop\foto conferenza\casistica\fissure CE\2_5.JPG"/>
          <p:cNvPicPr>
            <a:picLocks noChangeAspect="1" noChangeArrowheads="1"/>
          </p:cNvPicPr>
          <p:nvPr/>
        </p:nvPicPr>
        <p:blipFill>
          <a:blip r:embed="rId3"/>
          <a:srcRect t="22596" r="10081" b="14830"/>
          <a:stretch>
            <a:fillRect/>
          </a:stretch>
        </p:blipFill>
        <p:spPr bwMode="auto">
          <a:xfrm>
            <a:off x="4929190" y="2500306"/>
            <a:ext cx="3986637" cy="3500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ntonio\Documents\cattura\aging disk4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57158" y="142852"/>
            <a:ext cx="4359550" cy="4000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12049" y="2857496"/>
            <a:ext cx="4679505" cy="35290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495800" cy="3454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orthographicFront">
              <a:rot lat="0" lon="1800000" rev="0"/>
            </a:camera>
            <a:lightRig rig="threePt" dir="t"/>
          </a:scene3d>
          <a:sp3d>
            <a:bevelT prst="angle"/>
          </a:sp3d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3286124"/>
            <a:ext cx="4076700" cy="3352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3074" name="Picture 2" descr="C:\Users\antonio\Documents\cattura\aging disk2.JPG"/>
          <p:cNvPicPr>
            <a:picLocks noChangeAspect="1" noChangeArrowheads="1"/>
          </p:cNvPicPr>
          <p:nvPr/>
        </p:nvPicPr>
        <p:blipFill>
          <a:blip r:embed="rId4">
            <a:lum bright="10000"/>
          </a:blip>
          <a:srcRect l="2756" t="14064" r="45571" b="33771"/>
          <a:stretch>
            <a:fillRect/>
          </a:stretch>
        </p:blipFill>
        <p:spPr bwMode="auto">
          <a:xfrm>
            <a:off x="4714876" y="428604"/>
            <a:ext cx="4071934" cy="26176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0"/>
            <a:ext cx="4585401" cy="3500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3080900"/>
            <a:ext cx="4643438" cy="35103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714356"/>
            <a:ext cx="2381883" cy="4714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lum contrast="20000"/>
          </a:blip>
          <a:srcRect t="17396"/>
          <a:stretch>
            <a:fillRect/>
          </a:stretch>
        </p:blipFill>
        <p:spPr bwMode="auto">
          <a:xfrm>
            <a:off x="5786446" y="1507496"/>
            <a:ext cx="2857520" cy="4867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500042"/>
            <a:ext cx="2733689" cy="4473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785926"/>
            <a:ext cx="3028965" cy="4587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14290"/>
            <a:ext cx="3487232" cy="4984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214422"/>
            <a:ext cx="2928958" cy="533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6357982" cy="2000264"/>
          </a:xfrm>
        </p:spPr>
        <p:txBody>
          <a:bodyPr/>
          <a:lstStyle/>
          <a:p>
            <a:r>
              <a:rPr lang="it-IT" dirty="0" smtClean="0">
                <a:solidFill>
                  <a:srgbClr val="FFFF00"/>
                </a:solidFill>
              </a:rPr>
              <a:t>Diffuse </a:t>
            </a:r>
            <a:r>
              <a:rPr lang="it-IT" dirty="0" err="1" smtClean="0">
                <a:solidFill>
                  <a:srgbClr val="FFFF00"/>
                </a:solidFill>
              </a:rPr>
              <a:t>Idiopatic</a:t>
            </a:r>
            <a:r>
              <a:rPr lang="it-IT" dirty="0" smtClean="0">
                <a:solidFill>
                  <a:srgbClr val="FFFF00"/>
                </a:solidFill>
              </a:rPr>
              <a:t> </a:t>
            </a:r>
            <a:r>
              <a:rPr lang="it-IT" dirty="0" err="1" smtClean="0">
                <a:solidFill>
                  <a:srgbClr val="FFFF00"/>
                </a:solidFill>
              </a:rPr>
              <a:t>Skeletal</a:t>
            </a:r>
            <a:r>
              <a:rPr lang="it-IT" dirty="0" smtClean="0">
                <a:solidFill>
                  <a:srgbClr val="FFFF00"/>
                </a:solidFill>
              </a:rPr>
              <a:t> </a:t>
            </a:r>
            <a:r>
              <a:rPr lang="it-IT" dirty="0" err="1" smtClean="0">
                <a:solidFill>
                  <a:srgbClr val="FFFF00"/>
                </a:solidFill>
              </a:rPr>
              <a:t>Hyperostosis</a:t>
            </a:r>
            <a:r>
              <a:rPr lang="it-IT" dirty="0" smtClean="0">
                <a:solidFill>
                  <a:srgbClr val="FFFF00"/>
                </a:solidFill>
              </a:rPr>
              <a:t> </a:t>
            </a:r>
            <a:r>
              <a:rPr lang="it-IT" sz="6000" dirty="0" smtClean="0">
                <a:solidFill>
                  <a:srgbClr val="FFFF00"/>
                </a:solidFill>
              </a:rPr>
              <a:t>(DISH)</a:t>
            </a:r>
            <a:endParaRPr lang="it-IT" sz="6000" dirty="0">
              <a:solidFill>
                <a:srgbClr val="FFFF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7196" y="255887"/>
            <a:ext cx="2282521" cy="6183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571744"/>
            <a:ext cx="2933029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Connettore 2 8"/>
          <p:cNvCxnSpPr/>
          <p:nvPr/>
        </p:nvCxnSpPr>
        <p:spPr>
          <a:xfrm rot="10800000">
            <a:off x="2500298" y="4429132"/>
            <a:ext cx="642942" cy="35719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2 10"/>
          <p:cNvCxnSpPr/>
          <p:nvPr/>
        </p:nvCxnSpPr>
        <p:spPr>
          <a:xfrm rot="10800000">
            <a:off x="2214546" y="6000768"/>
            <a:ext cx="714380" cy="35719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0" y="3857628"/>
            <a:ext cx="3214710" cy="2680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214810" y="512064"/>
            <a:ext cx="4714908" cy="914400"/>
          </a:xfrm>
        </p:spPr>
        <p:txBody>
          <a:bodyPr/>
          <a:lstStyle/>
          <a:p>
            <a:r>
              <a:rPr lang="it-IT" sz="4400" dirty="0" smtClean="0">
                <a:solidFill>
                  <a:srgbClr val="FFFF00"/>
                </a:solidFill>
              </a:rPr>
              <a:t> </a:t>
            </a:r>
            <a:endParaRPr lang="it-IT" sz="4400" dirty="0">
              <a:solidFill>
                <a:srgbClr val="FFFF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643050"/>
            <a:ext cx="3666229" cy="4824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ttangolo 4"/>
          <p:cNvSpPr/>
          <p:nvPr/>
        </p:nvSpPr>
        <p:spPr>
          <a:xfrm>
            <a:off x="4429124" y="357166"/>
            <a:ext cx="44291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4000" dirty="0" smtClean="0">
                <a:solidFill>
                  <a:srgbClr val="FFFF00"/>
                </a:solidFill>
                <a:effectLst>
                  <a:outerShdw blurRad="50800" dist="50800" dir="12960000" algn="ctr" rotWithShape="0">
                    <a:srgbClr val="FFFF00">
                      <a:alpha val="58000"/>
                    </a:srgbClr>
                  </a:outerShdw>
                </a:effectLst>
              </a:rPr>
              <a:t>DISC  HERNIATION</a:t>
            </a:r>
            <a:endParaRPr lang="it-IT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E:\foto\cul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5214974" cy="3436780"/>
          </a:xfrm>
          <a:prstGeom prst="rect">
            <a:avLst/>
          </a:prstGeom>
          <a:noFill/>
        </p:spPr>
      </p:pic>
      <p:pic>
        <p:nvPicPr>
          <p:cNvPr id="5" name="Picture 4" descr="G:\pics\ederly people.jpg"/>
          <p:cNvPicPr>
            <a:picLocks noChangeAspect="1" noChangeArrowheads="1"/>
          </p:cNvPicPr>
          <p:nvPr/>
        </p:nvPicPr>
        <p:blipFill>
          <a:blip r:embed="rId3">
            <a:lum bright="10000" contrast="10000"/>
          </a:blip>
          <a:srcRect/>
          <a:stretch>
            <a:fillRect/>
          </a:stretch>
        </p:blipFill>
        <p:spPr bwMode="auto">
          <a:xfrm>
            <a:off x="500034" y="1357298"/>
            <a:ext cx="3521115" cy="3714776"/>
          </a:xfrm>
          <a:prstGeom prst="rect">
            <a:avLst/>
          </a:prstGeom>
          <a:noFill/>
        </p:spPr>
      </p:pic>
      <p:pic>
        <p:nvPicPr>
          <p:cNvPr id="6" name="Picture 4" descr="elderly people"/>
          <p:cNvPicPr>
            <a:picLocks noChangeAspect="1" noChangeArrowheads="1"/>
          </p:cNvPicPr>
          <p:nvPr/>
        </p:nvPicPr>
        <p:blipFill>
          <a:blip r:embed="rId4"/>
          <a:srcRect l="4938" t="1985" r="4015" b="1942"/>
          <a:stretch>
            <a:fillRect/>
          </a:stretch>
        </p:blipFill>
        <p:spPr bwMode="auto">
          <a:xfrm>
            <a:off x="5429256" y="2424733"/>
            <a:ext cx="3418042" cy="44332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429124" y="142852"/>
            <a:ext cx="4500594" cy="914400"/>
          </a:xfrm>
        </p:spPr>
        <p:txBody>
          <a:bodyPr/>
          <a:lstStyle/>
          <a:p>
            <a:r>
              <a:rPr lang="it-IT" dirty="0" smtClean="0">
                <a:solidFill>
                  <a:srgbClr val="FFFF00"/>
                </a:solidFill>
                <a:effectLst>
                  <a:outerShdw blurRad="50800" dist="50800" dir="12960000" algn="ctr" rotWithShape="0">
                    <a:srgbClr val="FFFF00">
                      <a:alpha val="58000"/>
                    </a:srgbClr>
                  </a:outerShdw>
                </a:effectLst>
              </a:rPr>
              <a:t>DISC HERNIATION</a:t>
            </a:r>
            <a:endParaRPr lang="it-IT" dirty="0">
              <a:solidFill>
                <a:srgbClr val="FFFF00"/>
              </a:solidFill>
              <a:effectLst>
                <a:outerShdw blurRad="50800" dist="50800" dir="12960000" algn="ctr" rotWithShape="0">
                  <a:srgbClr val="FFFF00">
                    <a:alpha val="58000"/>
                  </a:srgbClr>
                </a:outerShdw>
              </a:effectLst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3929066"/>
            <a:ext cx="6651361" cy="2476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/>
          <a:stretch>
            <a:fillRect/>
          </a:stretch>
        </p:blipFill>
        <p:spPr bwMode="auto">
          <a:xfrm>
            <a:off x="785787" y="1000108"/>
            <a:ext cx="6215106" cy="2527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ntonio\Desktop\foto conferenza\casistica\protrusione\1_17.BMP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 l="19491" t="29601" r="23660" b="26640"/>
          <a:stretch>
            <a:fillRect/>
          </a:stretch>
        </p:blipFill>
        <p:spPr bwMode="auto">
          <a:xfrm>
            <a:off x="5072066" y="2571744"/>
            <a:ext cx="3750495" cy="364333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3074" name="Picture 2" descr="G:\stenosi\ax_8.JPG"/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 l="10757" t="15625" r="13951" b="20454"/>
          <a:stretch>
            <a:fillRect/>
          </a:stretch>
        </p:blipFill>
        <p:spPr bwMode="auto">
          <a:xfrm>
            <a:off x="642910" y="785794"/>
            <a:ext cx="3429024" cy="36739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antonio\Desktop\foto conferenza\casistica\ernia in giovane\2_3.JPG"/>
          <p:cNvPicPr>
            <a:picLocks noChangeAspect="1" noChangeArrowheads="1"/>
          </p:cNvPicPr>
          <p:nvPr/>
        </p:nvPicPr>
        <p:blipFill>
          <a:blip r:embed="rId2" cstate="print">
            <a:lum bright="20000" contrast="20000"/>
          </a:blip>
          <a:srcRect l="21635" t="40000" r="20673" b="4286"/>
          <a:stretch>
            <a:fillRect/>
          </a:stretch>
        </p:blipFill>
        <p:spPr bwMode="auto">
          <a:xfrm>
            <a:off x="357158" y="500042"/>
            <a:ext cx="3575563" cy="43577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7170" name="Picture 2" descr="C:\Users\antonio\Desktop\foto conferenza\casistica\ernia in giovane\3_1.JPG"/>
          <p:cNvPicPr>
            <a:picLocks noChangeAspect="1" noChangeArrowheads="1"/>
          </p:cNvPicPr>
          <p:nvPr/>
        </p:nvPicPr>
        <p:blipFill>
          <a:blip r:embed="rId3"/>
          <a:srcRect l="5905" t="21837" r="9449" b="26689"/>
          <a:stretch>
            <a:fillRect/>
          </a:stretch>
        </p:blipFill>
        <p:spPr bwMode="auto">
          <a:xfrm>
            <a:off x="4572000" y="2285992"/>
            <a:ext cx="4281950" cy="328614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ntonio\Desktop\foto conferenza\casistica\ernia supera LLP\t1_5.JPG"/>
          <p:cNvPicPr>
            <a:picLocks noChangeAspect="1" noChangeArrowheads="1"/>
          </p:cNvPicPr>
          <p:nvPr/>
        </p:nvPicPr>
        <p:blipFill>
          <a:blip r:embed="rId2"/>
          <a:srcRect l="25087" t="21407" r="30529" b="8255"/>
          <a:stretch>
            <a:fillRect/>
          </a:stretch>
        </p:blipFill>
        <p:spPr bwMode="auto">
          <a:xfrm>
            <a:off x="571472" y="357166"/>
            <a:ext cx="3071834" cy="614366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1027" name="Picture 3" descr="C:\Users\antonio\Desktop\foto conferenza\casistica\ernia supera LLP\ax_13.JPG"/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 t="17808" r="13559" b="21756"/>
          <a:stretch>
            <a:fillRect/>
          </a:stretch>
        </p:blipFill>
        <p:spPr bwMode="auto">
          <a:xfrm>
            <a:off x="4643438" y="1714488"/>
            <a:ext cx="4129079" cy="36433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ernia sottolig.jpg"/>
          <p:cNvPicPr>
            <a:picLocks noChangeAspect="1"/>
          </p:cNvPicPr>
          <p:nvPr/>
        </p:nvPicPr>
        <p:blipFill>
          <a:blip r:embed="rId2">
            <a:lum bright="10000" contrast="10000"/>
          </a:blip>
          <a:stretch>
            <a:fillRect/>
          </a:stretch>
        </p:blipFill>
        <p:spPr>
          <a:xfrm>
            <a:off x="714348" y="428604"/>
            <a:ext cx="3233080" cy="47149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4" name="Immagine 3" descr="ernia extraleg.jpg"/>
          <p:cNvPicPr>
            <a:picLocks noChangeAspect="1"/>
          </p:cNvPicPr>
          <p:nvPr/>
        </p:nvPicPr>
        <p:blipFill>
          <a:blip r:embed="rId3">
            <a:lum bright="10000" contrast="10000"/>
          </a:blip>
          <a:stretch>
            <a:fillRect/>
          </a:stretch>
        </p:blipFill>
        <p:spPr>
          <a:xfrm>
            <a:off x="5143504" y="1428736"/>
            <a:ext cx="3580397" cy="471486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5072066" y="357166"/>
            <a:ext cx="3861717" cy="4310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lum bright="10000" contrast="10000"/>
          </a:blip>
          <a:srcRect/>
          <a:stretch>
            <a:fillRect/>
          </a:stretch>
        </p:blipFill>
        <p:spPr bwMode="auto">
          <a:xfrm>
            <a:off x="357158" y="92994"/>
            <a:ext cx="2500330" cy="38916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lum bright="10000" contrast="20000"/>
          </a:blip>
          <a:srcRect/>
          <a:stretch>
            <a:fillRect/>
          </a:stretch>
        </p:blipFill>
        <p:spPr bwMode="auto">
          <a:xfrm>
            <a:off x="3071802" y="2907870"/>
            <a:ext cx="2928958" cy="3578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lum bright="20000" contrast="20000"/>
          </a:blip>
          <a:srcRect/>
          <a:stretch>
            <a:fillRect/>
          </a:stretch>
        </p:blipFill>
        <p:spPr bwMode="auto">
          <a:xfrm>
            <a:off x="357158" y="214290"/>
            <a:ext cx="3448050" cy="476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2" descr="C:\Users\antonio\Desktop\foto conferenza\casistica\ernia cranializzata\t2_4.JPG"/>
          <p:cNvPicPr>
            <a:picLocks noChangeAspect="1" noChangeArrowheads="1"/>
          </p:cNvPicPr>
          <p:nvPr/>
        </p:nvPicPr>
        <p:blipFill>
          <a:blip r:embed="rId3">
            <a:lum bright="10000" contrast="10000"/>
          </a:blip>
          <a:srcRect l="16716" t="26490" r="28958" b="8939"/>
          <a:stretch>
            <a:fillRect/>
          </a:stretch>
        </p:blipFill>
        <p:spPr bwMode="auto">
          <a:xfrm>
            <a:off x="5643570" y="1643050"/>
            <a:ext cx="3357586" cy="50363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4" descr="C:\Users\antonio\Desktop\foto conferenza\casistica\ernia intraforaminale\con ependimoma\2cor_5.JPG"/>
          <p:cNvPicPr>
            <a:picLocks noChangeAspect="1" noChangeArrowheads="1"/>
          </p:cNvPicPr>
          <p:nvPr/>
        </p:nvPicPr>
        <p:blipFill>
          <a:blip r:embed="rId4"/>
          <a:srcRect l="15036" t="13108" r="18805" b="15391"/>
          <a:stretch>
            <a:fillRect/>
          </a:stretch>
        </p:blipFill>
        <p:spPr bwMode="auto">
          <a:xfrm>
            <a:off x="357158" y="714356"/>
            <a:ext cx="4357718" cy="594234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5715008" y="1459562"/>
            <a:ext cx="2690810" cy="53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/>
          <a:stretch>
            <a:fillRect/>
          </a:stretch>
        </p:blipFill>
        <p:spPr bwMode="auto">
          <a:xfrm>
            <a:off x="928662" y="1576328"/>
            <a:ext cx="3067047" cy="5281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2143108" y="512064"/>
            <a:ext cx="6543692" cy="914400"/>
          </a:xfrm>
        </p:spPr>
        <p:txBody>
          <a:bodyPr/>
          <a:lstStyle/>
          <a:p>
            <a:r>
              <a:rPr lang="it-IT" dirty="0" smtClean="0">
                <a:solidFill>
                  <a:srgbClr val="FFFF00"/>
                </a:solidFill>
              </a:rPr>
              <a:t>SCHMORL’S NODE</a:t>
            </a:r>
            <a:endParaRPr lang="it-IT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5038725" cy="34861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perspectiveAbove"/>
            <a:lightRig rig="threePt" dir="t"/>
          </a:scene3d>
          <a:sp3d>
            <a:bevelT w="165100" prst="coolSlant"/>
          </a:sp3d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2643182"/>
            <a:ext cx="4071934" cy="3893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428596" y="142852"/>
            <a:ext cx="219075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lum bright="20000" contrast="10000"/>
          </a:blip>
          <a:srcRect/>
          <a:stretch>
            <a:fillRect/>
          </a:stretch>
        </p:blipFill>
        <p:spPr bwMode="auto">
          <a:xfrm>
            <a:off x="2714612" y="1357298"/>
            <a:ext cx="3643338" cy="3563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>
            <a:lum bright="10000" contrast="20000"/>
          </a:blip>
          <a:srcRect/>
          <a:stretch>
            <a:fillRect/>
          </a:stretch>
        </p:blipFill>
        <p:spPr bwMode="auto">
          <a:xfrm>
            <a:off x="6286480" y="1857364"/>
            <a:ext cx="2857520" cy="4810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428596" y="428604"/>
            <a:ext cx="7772400" cy="1975104"/>
          </a:xfrm>
        </p:spPr>
        <p:txBody>
          <a:bodyPr/>
          <a:lstStyle/>
          <a:p>
            <a:r>
              <a:rPr lang="it-IT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SPINE  ANATOMY</a:t>
            </a:r>
            <a:br>
              <a:rPr lang="it-IT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642910" y="500042"/>
            <a:ext cx="7772400" cy="1508760"/>
          </a:xfrm>
          <a:noFill/>
        </p:spPr>
        <p:txBody>
          <a:bodyPr>
            <a:normAutofit/>
          </a:bodyPr>
          <a:lstStyle/>
          <a:p>
            <a:r>
              <a:rPr lang="it-IT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it-IT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4" descr="dancingskelet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500174"/>
            <a:ext cx="2609850" cy="486886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6" name="Immagine 5" descr="spine, lateral and posterior views, labeled, color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500174"/>
            <a:ext cx="3786214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4500562" y="928670"/>
            <a:ext cx="3679003" cy="3133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000100" y="214290"/>
            <a:ext cx="7772400" cy="1273862"/>
          </a:xfrm>
        </p:spPr>
        <p:txBody>
          <a:bodyPr/>
          <a:lstStyle/>
          <a:p>
            <a:r>
              <a:rPr lang="it-IT" sz="3600" dirty="0" smtClean="0">
                <a:solidFill>
                  <a:srgbClr val="FFFF00"/>
                </a:solidFill>
              </a:rPr>
              <a:t>WHEN GADOLINIUM PREOPERATIVELY?</a:t>
            </a:r>
            <a:endParaRPr lang="it-IT" sz="3600" dirty="0">
              <a:solidFill>
                <a:srgbClr val="FFFF00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571472" y="857232"/>
            <a:ext cx="3679004" cy="3133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 r="51190"/>
          <a:stretch>
            <a:fillRect/>
          </a:stretch>
        </p:blipFill>
        <p:spPr bwMode="auto">
          <a:xfrm>
            <a:off x="642910" y="3434000"/>
            <a:ext cx="3143272" cy="34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 l="50000"/>
          <a:stretch>
            <a:fillRect/>
          </a:stretch>
        </p:blipFill>
        <p:spPr bwMode="auto">
          <a:xfrm>
            <a:off x="4714875" y="3357562"/>
            <a:ext cx="3291785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7" name="Picture 5" descr="C:\WINDOWS\Desktop\cartoon\chirurgo.TX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776369"/>
            <a:ext cx="7072362" cy="58445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FFFF00"/>
                </a:solidFill>
              </a:rPr>
              <a:t>POST OPERATIVE EVALUATION:</a:t>
            </a:r>
            <a:br>
              <a:rPr lang="it-IT" dirty="0" smtClean="0">
                <a:solidFill>
                  <a:srgbClr val="FFFF00"/>
                </a:solidFill>
              </a:rPr>
            </a:br>
            <a:r>
              <a:rPr lang="it-IT" i="1" dirty="0" smtClean="0">
                <a:solidFill>
                  <a:srgbClr val="FFFF00"/>
                </a:solidFill>
              </a:rPr>
              <a:t>SCAR TISSUE</a:t>
            </a:r>
            <a:endParaRPr lang="it-IT" i="1" dirty="0">
              <a:solidFill>
                <a:srgbClr val="FFFF00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 l="1601" r="59967"/>
          <a:stretch>
            <a:fillRect/>
          </a:stretch>
        </p:blipFill>
        <p:spPr bwMode="auto">
          <a:xfrm>
            <a:off x="785786" y="2071678"/>
            <a:ext cx="3429024" cy="35719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12" name="Connettore 2 11"/>
          <p:cNvCxnSpPr/>
          <p:nvPr/>
        </p:nvCxnSpPr>
        <p:spPr>
          <a:xfrm rot="5400000">
            <a:off x="1822431" y="3106735"/>
            <a:ext cx="928694" cy="158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 l="64273"/>
          <a:stretch>
            <a:fillRect/>
          </a:stretch>
        </p:blipFill>
        <p:spPr bwMode="auto">
          <a:xfrm>
            <a:off x="5077464" y="2000240"/>
            <a:ext cx="3251480" cy="36433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11" name="Connettore 2 10"/>
          <p:cNvCxnSpPr/>
          <p:nvPr/>
        </p:nvCxnSpPr>
        <p:spPr>
          <a:xfrm rot="5400000">
            <a:off x="6250793" y="3107529"/>
            <a:ext cx="928694" cy="158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FFFF00"/>
                </a:solidFill>
              </a:rPr>
              <a:t>POST OPERATIVE EVALUATION:</a:t>
            </a:r>
            <a:br>
              <a:rPr lang="it-IT" dirty="0" smtClean="0">
                <a:solidFill>
                  <a:srgbClr val="FFFF00"/>
                </a:solidFill>
              </a:rPr>
            </a:br>
            <a:r>
              <a:rPr lang="it-IT" i="1" dirty="0" smtClean="0">
                <a:solidFill>
                  <a:srgbClr val="FFFF00"/>
                </a:solidFill>
              </a:rPr>
              <a:t>RECURRENT HERNIATED DISC  </a:t>
            </a:r>
            <a:endParaRPr lang="it-IT" i="1" dirty="0"/>
          </a:p>
        </p:txBody>
      </p:sp>
      <p:pic>
        <p:nvPicPr>
          <p:cNvPr id="6146" name="Picture 2" descr="C:\Users\antonio\Documents\cattura\recidiva.JPG"/>
          <p:cNvPicPr>
            <a:picLocks noChangeAspect="1" noChangeArrowheads="1"/>
          </p:cNvPicPr>
          <p:nvPr/>
        </p:nvPicPr>
        <p:blipFill>
          <a:blip r:embed="rId2">
            <a:lum bright="20000" contrast="20000"/>
          </a:blip>
          <a:srcRect l="5492" t="10601" r="49965" b="9894"/>
          <a:stretch>
            <a:fillRect/>
          </a:stretch>
        </p:blipFill>
        <p:spPr bwMode="auto">
          <a:xfrm>
            <a:off x="928661" y="1928802"/>
            <a:ext cx="3604871" cy="40005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4" name="Picture 2" descr="C:\Users\antonio\Documents\cattura\recidiva.JPG"/>
          <p:cNvPicPr>
            <a:picLocks noChangeAspect="1" noChangeArrowheads="1"/>
          </p:cNvPicPr>
          <p:nvPr/>
        </p:nvPicPr>
        <p:blipFill>
          <a:blip r:embed="rId2">
            <a:lum bright="20000" contrast="20000"/>
          </a:blip>
          <a:srcRect l="52014" t="10601" r="4433" b="9894"/>
          <a:stretch>
            <a:fillRect/>
          </a:stretch>
        </p:blipFill>
        <p:spPr bwMode="auto">
          <a:xfrm>
            <a:off x="4929190" y="1928801"/>
            <a:ext cx="3571900" cy="40540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000100" y="500042"/>
            <a:ext cx="7772400" cy="914400"/>
          </a:xfrm>
        </p:spPr>
        <p:txBody>
          <a:bodyPr/>
          <a:lstStyle/>
          <a:p>
            <a:r>
              <a:rPr lang="it-IT" dirty="0" smtClean="0">
                <a:solidFill>
                  <a:srgbClr val="FFFF00"/>
                </a:solidFill>
              </a:rPr>
              <a:t>POST OPERATIVE EVALUATION:</a:t>
            </a:r>
            <a:br>
              <a:rPr lang="it-IT" dirty="0" smtClean="0">
                <a:solidFill>
                  <a:srgbClr val="FFFF00"/>
                </a:solidFill>
              </a:rPr>
            </a:br>
            <a:r>
              <a:rPr lang="it-IT" sz="3200" i="1" dirty="0" smtClean="0">
                <a:solidFill>
                  <a:srgbClr val="FFFF00"/>
                </a:solidFill>
              </a:rPr>
              <a:t>RECURRENT HERNIATED DISC AND SCAR </a:t>
            </a:r>
            <a:endParaRPr lang="it-IT" i="1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 r="51435"/>
          <a:stretch>
            <a:fillRect/>
          </a:stretch>
        </p:blipFill>
        <p:spPr bwMode="auto">
          <a:xfrm>
            <a:off x="684914" y="2000240"/>
            <a:ext cx="4029962" cy="35433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 l="54063"/>
          <a:stretch>
            <a:fillRect/>
          </a:stretch>
        </p:blipFill>
        <p:spPr bwMode="auto">
          <a:xfrm>
            <a:off x="5143504" y="2000240"/>
            <a:ext cx="3811840" cy="35433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14348" y="142852"/>
            <a:ext cx="7772400" cy="914400"/>
          </a:xfrm>
        </p:spPr>
        <p:txBody>
          <a:bodyPr/>
          <a:lstStyle/>
          <a:p>
            <a:r>
              <a:rPr lang="it-IT" dirty="0" smtClean="0">
                <a:solidFill>
                  <a:srgbClr val="FFFF00"/>
                </a:solidFill>
              </a:rPr>
              <a:t>POST OPERATIVE EVALUATION:</a:t>
            </a:r>
            <a:br>
              <a:rPr lang="it-IT" dirty="0" smtClean="0">
                <a:solidFill>
                  <a:srgbClr val="FFFF00"/>
                </a:solidFill>
              </a:rPr>
            </a:br>
            <a:r>
              <a:rPr lang="it-IT" i="1" dirty="0" smtClean="0">
                <a:solidFill>
                  <a:srgbClr val="FFFF00"/>
                </a:solidFill>
              </a:rPr>
              <a:t>INFLAMMATION</a:t>
            </a:r>
            <a:endParaRPr lang="it-IT" i="1" dirty="0">
              <a:solidFill>
                <a:srgbClr val="FFFF00"/>
              </a:solidFill>
            </a:endParaRPr>
          </a:p>
        </p:txBody>
      </p:sp>
      <p:pic>
        <p:nvPicPr>
          <p:cNvPr id="4098" name="Picture 2" descr="C:\Users\antonio\Desktop\foto conferenza\casistica\post chirurgico\t1 ax bas_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543124"/>
            <a:ext cx="2286016" cy="267169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4100" name="Picture 4" descr="C:\Users\antonio\Desktop\foto conferenza\casistica\post chirurgico\gado_7.JPG"/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/>
          <a:stretch>
            <a:fillRect/>
          </a:stretch>
        </p:blipFill>
        <p:spPr bwMode="auto">
          <a:xfrm>
            <a:off x="1142976" y="3857628"/>
            <a:ext cx="2357454" cy="274622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4101" name="Picture 5" descr="C:\Users\antonio\Desktop\foto conferenza\casistica\post chirurgico\t1 sag_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68" y="1500174"/>
            <a:ext cx="2591142" cy="432434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4102" name="Picture 6" descr="C:\Users\antonio\Desktop\foto conferenza\casistica\post chirurgico\t1 gado sag_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43636" y="2428868"/>
            <a:ext cx="2870628" cy="428628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57224" y="285728"/>
            <a:ext cx="7772400" cy="914400"/>
          </a:xfrm>
        </p:spPr>
        <p:txBody>
          <a:bodyPr/>
          <a:lstStyle/>
          <a:p>
            <a:r>
              <a:rPr lang="it-IT" dirty="0" smtClean="0">
                <a:solidFill>
                  <a:srgbClr val="FFFF00"/>
                </a:solidFill>
              </a:rPr>
              <a:t>DEGENERATION OF FACET JOINTS</a:t>
            </a:r>
            <a:endParaRPr lang="it-IT" dirty="0">
              <a:solidFill>
                <a:srgbClr val="FFFF00"/>
              </a:solidFill>
            </a:endParaRPr>
          </a:p>
        </p:txBody>
      </p:sp>
      <p:pic>
        <p:nvPicPr>
          <p:cNvPr id="3" name="Picture 2" descr="C:\Users\Public\Pictures\Sample Pictures\Tre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214422"/>
            <a:ext cx="4786346" cy="35897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44" y="2998511"/>
            <a:ext cx="4429156" cy="38594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FFFF00"/>
                </a:solidFill>
              </a:rPr>
              <a:t>DEGENERATION OF FACET JOINTS</a:t>
            </a:r>
            <a:endParaRPr lang="it-IT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643182"/>
            <a:ext cx="8286440" cy="27860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perspectiveRelaxedModerately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FFFF00"/>
                </a:solidFill>
              </a:rPr>
              <a:t>DEGENERATION OF FACET JOINTS</a:t>
            </a:r>
            <a:endParaRPr lang="it-IT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 l="7601" r="8783"/>
          <a:stretch>
            <a:fillRect/>
          </a:stretch>
        </p:blipFill>
        <p:spPr bwMode="auto">
          <a:xfrm>
            <a:off x="1357290" y="2285992"/>
            <a:ext cx="2857520" cy="398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/>
          <a:stretch>
            <a:fillRect/>
          </a:stretch>
        </p:blipFill>
        <p:spPr bwMode="auto">
          <a:xfrm>
            <a:off x="5572132" y="2266300"/>
            <a:ext cx="2786082" cy="4037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357554" y="512064"/>
            <a:ext cx="5329246" cy="914400"/>
          </a:xfrm>
        </p:spPr>
        <p:txBody>
          <a:bodyPr/>
          <a:lstStyle/>
          <a:p>
            <a:r>
              <a:rPr lang="it-IT" sz="4800" dirty="0" smtClean="0">
                <a:solidFill>
                  <a:srgbClr val="FFFF00"/>
                </a:solidFill>
              </a:rPr>
              <a:t>STENOSIS</a:t>
            </a:r>
            <a:endParaRPr lang="it-IT" sz="4800" dirty="0">
              <a:solidFill>
                <a:srgbClr val="FFFF00"/>
              </a:solidFill>
            </a:endParaRPr>
          </a:p>
        </p:txBody>
      </p:sp>
      <p:pic>
        <p:nvPicPr>
          <p:cNvPr id="10242" name="Picture 2" descr="C:\Users\antonio\Desktop\foto conferenza\casistica\spondilosi\t2sag_5 copia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 l="11563" t="9162" r="27317" b="3140"/>
          <a:stretch>
            <a:fillRect/>
          </a:stretch>
        </p:blipFill>
        <p:spPr bwMode="auto">
          <a:xfrm>
            <a:off x="571472" y="1285860"/>
            <a:ext cx="2643206" cy="4786346"/>
          </a:xfrm>
          <a:prstGeom prst="rect">
            <a:avLst/>
          </a:prstGeom>
          <a:noFill/>
        </p:spPr>
      </p:pic>
      <p:pic>
        <p:nvPicPr>
          <p:cNvPr id="10243" name="Picture 3" descr="C:\Users\antonio\Desktop\foto conferenza\casistica\spondilosi\ax_19 copia.jpg"/>
          <p:cNvPicPr>
            <a:picLocks noChangeAspect="1" noChangeArrowheads="1"/>
          </p:cNvPicPr>
          <p:nvPr/>
        </p:nvPicPr>
        <p:blipFill>
          <a:blip r:embed="rId3"/>
          <a:srcRect l="24245" t="12010" r="18172" b="26741"/>
          <a:stretch>
            <a:fillRect/>
          </a:stretch>
        </p:blipFill>
        <p:spPr bwMode="auto">
          <a:xfrm>
            <a:off x="3428992" y="2143116"/>
            <a:ext cx="2714644" cy="3643338"/>
          </a:xfrm>
          <a:prstGeom prst="rect">
            <a:avLst/>
          </a:prstGeom>
          <a:noFill/>
        </p:spPr>
      </p:pic>
      <p:pic>
        <p:nvPicPr>
          <p:cNvPr id="10244" name="Picture 4" descr="C:\Users\antonio\Desktop\foto conferenza\casistica\spondilosi\ristagno di fluido_1 copia.jpg"/>
          <p:cNvPicPr>
            <a:picLocks noChangeAspect="1" noChangeArrowheads="1"/>
          </p:cNvPicPr>
          <p:nvPr/>
        </p:nvPicPr>
        <p:blipFill>
          <a:blip r:embed="rId4">
            <a:lum bright="-10000"/>
          </a:blip>
          <a:srcRect l="17431" t="9669" r="11099" b="12982"/>
          <a:stretch>
            <a:fillRect/>
          </a:stretch>
        </p:blipFill>
        <p:spPr bwMode="auto">
          <a:xfrm>
            <a:off x="6424252" y="2786058"/>
            <a:ext cx="2719747" cy="371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571472" y="428604"/>
            <a:ext cx="3876675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lum contrast="20000"/>
          </a:blip>
          <a:srcRect/>
          <a:stretch>
            <a:fillRect/>
          </a:stretch>
        </p:blipFill>
        <p:spPr bwMode="auto">
          <a:xfrm>
            <a:off x="4857752" y="1643050"/>
            <a:ext cx="3914775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laterial cutaway of spine labeled"/>
          <p:cNvPicPr/>
          <p:nvPr/>
        </p:nvPicPr>
        <p:blipFill>
          <a:blip r:embed="rId2">
            <a:lum bright="-20000" contrast="20000"/>
          </a:blip>
          <a:srcRect/>
          <a:stretch>
            <a:fillRect/>
          </a:stretch>
        </p:blipFill>
        <p:spPr bwMode="auto">
          <a:xfrm>
            <a:off x="285720" y="-142900"/>
            <a:ext cx="4929222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perspectiveRelaxedModerately"/>
            <a:lightRig rig="threePt" dir="t"/>
          </a:scene3d>
          <a:sp3d>
            <a:bevelT w="165100" prst="coolSlant"/>
          </a:sp3d>
        </p:spPr>
      </p:pic>
      <p:pic>
        <p:nvPicPr>
          <p:cNvPr id="6" name="Immagine 5" descr="facet joints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3857628"/>
            <a:ext cx="4214842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21599983" rev="0"/>
            </a:camera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ntonio\Desktop\foto conferenza\casistica\stenosi cervicale\a_4.JPG"/>
          <p:cNvPicPr>
            <a:picLocks noChangeAspect="1" noChangeArrowheads="1"/>
          </p:cNvPicPr>
          <p:nvPr/>
        </p:nvPicPr>
        <p:blipFill>
          <a:blip r:embed="rId2"/>
          <a:srcRect l="33760" t="9728" r="14065" b="12452"/>
          <a:stretch>
            <a:fillRect/>
          </a:stretch>
        </p:blipFill>
        <p:spPr bwMode="auto">
          <a:xfrm>
            <a:off x="642910" y="214290"/>
            <a:ext cx="3143272" cy="59167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C:\Users\antonio\Desktop\foto conferenza\casistica\uncoartrosi con stenosi forame\67_13.BMP"/>
          <p:cNvPicPr>
            <a:picLocks noChangeAspect="1" noChangeArrowheads="1"/>
          </p:cNvPicPr>
          <p:nvPr/>
        </p:nvPicPr>
        <p:blipFill>
          <a:blip r:embed="rId3">
            <a:lum bright="-40000" contrast="20000"/>
          </a:blip>
          <a:srcRect l="34482" t="30055" r="31036" b="39890"/>
          <a:stretch>
            <a:fillRect/>
          </a:stretch>
        </p:blipFill>
        <p:spPr bwMode="auto">
          <a:xfrm>
            <a:off x="4143372" y="1071546"/>
            <a:ext cx="4351223" cy="4786346"/>
          </a:xfrm>
          <a:prstGeom prst="rect">
            <a:avLst/>
          </a:prstGeom>
          <a:noFill/>
          <a:scene3d>
            <a:camera prst="perspectiveRelaxed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/>
          <a:lstStyle/>
          <a:p>
            <a:r>
              <a:rPr lang="it-IT" dirty="0" smtClean="0">
                <a:solidFill>
                  <a:srgbClr val="FFFF00"/>
                </a:solidFill>
              </a:rPr>
              <a:t>SPONDYLOLISTHESIS</a:t>
            </a:r>
            <a:endParaRPr lang="it-IT" dirty="0">
              <a:solidFill>
                <a:srgbClr val="FFFF00"/>
              </a:solidFill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714349" y="1357299"/>
            <a:ext cx="2659288" cy="45720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3">
            <a:lum bright="-10000" contrast="20000"/>
          </a:blip>
          <a:srcRect/>
          <a:stretch>
            <a:fillRect/>
          </a:stretch>
        </p:blipFill>
        <p:spPr bwMode="auto">
          <a:xfrm>
            <a:off x="3286116" y="2143116"/>
            <a:ext cx="5749291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0" y="214289"/>
            <a:ext cx="3083343" cy="3936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/>
          <a:stretch>
            <a:fillRect/>
          </a:stretch>
        </p:blipFill>
        <p:spPr bwMode="auto">
          <a:xfrm>
            <a:off x="2857488" y="756308"/>
            <a:ext cx="3214710" cy="4123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94" y="2928934"/>
            <a:ext cx="3271841" cy="3710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428604"/>
            <a:ext cx="2921651" cy="57530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orthographicFront">
              <a:rot lat="0" lon="1499985" rev="0"/>
            </a:camera>
            <a:lightRig rig="threePt" dir="t"/>
          </a:scene3d>
          <a:sp3d>
            <a:bevelT w="215900" h="101600" prst="coolSlant"/>
            <a:bevelB w="0"/>
          </a:sp3d>
        </p:spPr>
      </p:pic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FFFF00"/>
                </a:solidFill>
              </a:rPr>
              <a:t>RETROLISTHESIS</a:t>
            </a:r>
            <a:endParaRPr lang="it-IT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/>
          <a:stretch>
            <a:fillRect/>
          </a:stretch>
        </p:blipFill>
        <p:spPr bwMode="auto">
          <a:xfrm>
            <a:off x="357158" y="357166"/>
            <a:ext cx="3779190" cy="5653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riflett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2500306"/>
            <a:ext cx="4326874" cy="3486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357290" y="0"/>
            <a:ext cx="6786610" cy="914400"/>
          </a:xfrm>
        </p:spPr>
        <p:txBody>
          <a:bodyPr/>
          <a:lstStyle/>
          <a:p>
            <a:r>
              <a:rPr lang="it-IT" dirty="0" smtClean="0">
                <a:solidFill>
                  <a:srgbClr val="FFFF00"/>
                </a:solidFill>
              </a:rPr>
              <a:t>OSTEOPOROSIS AND SPINE</a:t>
            </a:r>
            <a:endParaRPr lang="it-IT" dirty="0">
              <a:solidFill>
                <a:srgbClr val="FFFF00"/>
              </a:soli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lum bright="16000" contrast="20000"/>
          </a:blip>
          <a:srcRect l="2336" t="2174" r="1893" b="2174"/>
          <a:stretch>
            <a:fillRect/>
          </a:stretch>
        </p:blipFill>
        <p:spPr bwMode="auto">
          <a:xfrm>
            <a:off x="5143504" y="1805092"/>
            <a:ext cx="3643338" cy="3909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Public\Pictures\Sample Pictures\Winter Leav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36" y="2428868"/>
            <a:ext cx="5572164" cy="4179123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lum bright="17000" contrast="20000"/>
          </a:blip>
          <a:srcRect l="1754" t="1612" r="1754" b="3262"/>
          <a:stretch>
            <a:fillRect/>
          </a:stretch>
        </p:blipFill>
        <p:spPr bwMode="auto">
          <a:xfrm>
            <a:off x="428596" y="1000108"/>
            <a:ext cx="392909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571612"/>
            <a:ext cx="3299493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2786058"/>
            <a:ext cx="3531766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magine 4" descr="vertebra.jpg"/>
          <p:cNvPicPr>
            <a:picLocks noChangeAspect="1"/>
          </p:cNvPicPr>
          <p:nvPr/>
        </p:nvPicPr>
        <p:blipFill>
          <a:blip r:embed="rId4">
            <a:lum bright="-20000"/>
          </a:blip>
          <a:stretch>
            <a:fillRect/>
          </a:stretch>
        </p:blipFill>
        <p:spPr>
          <a:xfrm>
            <a:off x="4071934" y="2714620"/>
            <a:ext cx="4914649" cy="30003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3380273" cy="52606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tx1">
                <a:tint val="45000"/>
                <a:satMod val="400000"/>
              </a:schemeClr>
            </a:duotone>
            <a:lum bright="10000"/>
          </a:blip>
          <a:stretch>
            <a:fillRect/>
          </a:stretch>
        </p:blipFill>
        <p:spPr bwMode="auto">
          <a:xfrm>
            <a:off x="5357818" y="1142414"/>
            <a:ext cx="2928958" cy="51726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tx1">
                <a:tint val="45000"/>
                <a:satMod val="400000"/>
              </a:schemeClr>
            </a:duotone>
            <a:lum bright="10000"/>
          </a:blip>
          <a:srcRect/>
          <a:stretch>
            <a:fillRect/>
          </a:stretch>
        </p:blipFill>
        <p:spPr bwMode="auto">
          <a:xfrm>
            <a:off x="357158" y="1000108"/>
            <a:ext cx="2847472" cy="41433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1000100" y="285728"/>
            <a:ext cx="7772400" cy="914400"/>
          </a:xfrm>
        </p:spPr>
        <p:txBody>
          <a:bodyPr/>
          <a:lstStyle/>
          <a:p>
            <a:r>
              <a:rPr lang="it-IT" dirty="0" smtClean="0">
                <a:solidFill>
                  <a:srgbClr val="FFFF00"/>
                </a:solidFill>
              </a:rPr>
              <a:t>COMPRESSION FRACTURES</a:t>
            </a:r>
            <a:endParaRPr lang="it-IT" dirty="0">
              <a:solidFill>
                <a:srgbClr val="FFFF00"/>
              </a:solidFill>
            </a:endParaRPr>
          </a:p>
        </p:txBody>
      </p:sp>
      <p:pic>
        <p:nvPicPr>
          <p:cNvPr id="5" name="Picture 5" descr="osteo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1500174"/>
            <a:ext cx="2627312" cy="5048250"/>
          </a:xfrm>
          <a:prstGeom prst="rect">
            <a:avLst/>
          </a:prstGeom>
          <a:noFill/>
        </p:spPr>
      </p:pic>
      <p:pic>
        <p:nvPicPr>
          <p:cNvPr id="6" name="Picture 4" descr="elderly people"/>
          <p:cNvPicPr>
            <a:picLocks noChangeAspect="1" noChangeArrowheads="1"/>
          </p:cNvPicPr>
          <p:nvPr/>
        </p:nvPicPr>
        <p:blipFill>
          <a:blip r:embed="rId4"/>
          <a:srcRect l="4938" t="1985" r="4015" b="1942"/>
          <a:stretch>
            <a:fillRect/>
          </a:stretch>
        </p:blipFill>
        <p:spPr bwMode="auto">
          <a:xfrm>
            <a:off x="1071538" y="1428736"/>
            <a:ext cx="3418042" cy="44332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000232" y="512064"/>
            <a:ext cx="6686568" cy="914400"/>
          </a:xfrm>
        </p:spPr>
        <p:txBody>
          <a:bodyPr/>
          <a:lstStyle/>
          <a:p>
            <a:r>
              <a:rPr lang="it-IT" b="1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60000" endA="900" endPos="60000" dist="29997" dir="5400000" sy="-100000" algn="bl" rotWithShape="0"/>
                </a:effectLst>
              </a:rPr>
              <a:t>VERTEBROPLASTY</a:t>
            </a:r>
            <a:endParaRPr lang="it-IT" dirty="0">
              <a:ln w="28575">
                <a:solidFill>
                  <a:schemeClr val="tx1"/>
                </a:solidFill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60000" endA="900" endPos="60000" dist="29997" dir="5400000" sy="-100000" algn="bl" rotWithShape="0"/>
              </a:effectLst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 l="1682" t="3099" b="826"/>
          <a:stretch>
            <a:fillRect/>
          </a:stretch>
        </p:blipFill>
        <p:spPr bwMode="auto">
          <a:xfrm>
            <a:off x="642910" y="1928802"/>
            <a:ext cx="4176712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/>
          <a:srcRect l="1613" t="1765" r="1612" b="2940"/>
          <a:stretch>
            <a:fillRect/>
          </a:stretch>
        </p:blipFill>
        <p:spPr bwMode="auto">
          <a:xfrm>
            <a:off x="4286248" y="2714620"/>
            <a:ext cx="4286280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spinal ligaments"/>
          <p:cNvPicPr/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214282" y="142852"/>
            <a:ext cx="4738711" cy="41040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Immagine 2" descr="vertebral body, labeled structures, color drawi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2571744"/>
            <a:ext cx="3857652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3343275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285728"/>
            <a:ext cx="3114675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2132" y="3786190"/>
            <a:ext cx="3324225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57356" y="3429000"/>
            <a:ext cx="2952750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20" y="1214422"/>
            <a:ext cx="3871220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429124" y="3429000"/>
            <a:ext cx="4286280" cy="3183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383838"/>
              </a:clrFrom>
              <a:clrTo>
                <a:srgbClr val="383838">
                  <a:alpha val="0"/>
                </a:srgbClr>
              </a:clrTo>
            </a:clrChange>
            <a:duotone>
              <a:prstClr val="black"/>
              <a:schemeClr val="tx1">
                <a:tint val="45000"/>
                <a:satMod val="400000"/>
              </a:schemeClr>
            </a:duotone>
          </a:blip>
          <a:srcRect t="6098"/>
          <a:stretch>
            <a:fillRect/>
          </a:stretch>
        </p:blipFill>
        <p:spPr bwMode="auto">
          <a:xfrm>
            <a:off x="4857752" y="785794"/>
            <a:ext cx="3295650" cy="3300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85728"/>
            <a:ext cx="3276600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3214686"/>
            <a:ext cx="3701787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72132" y="4214818"/>
            <a:ext cx="324802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tx1">
                <a:tint val="45000"/>
                <a:satMod val="400000"/>
              </a:schemeClr>
            </a:duotone>
            <a:lum bright="-10000"/>
          </a:blip>
          <a:srcRect/>
          <a:stretch>
            <a:fillRect/>
          </a:stretch>
        </p:blipFill>
        <p:spPr bwMode="auto">
          <a:xfrm>
            <a:off x="5286380" y="2593044"/>
            <a:ext cx="3500462" cy="35220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tx1">
                <a:tint val="45000"/>
                <a:satMod val="400000"/>
              </a:schemeClr>
            </a:duotone>
            <a:lum bright="-10000"/>
          </a:blip>
          <a:srcRect/>
          <a:stretch>
            <a:fillRect/>
          </a:stretch>
        </p:blipFill>
        <p:spPr bwMode="auto">
          <a:xfrm>
            <a:off x="214282" y="285728"/>
            <a:ext cx="3949700" cy="4254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lum contrast="27000"/>
          </a:blip>
          <a:srcRect r="8163" b="2409"/>
          <a:stretch>
            <a:fillRect/>
          </a:stretch>
        </p:blipFill>
        <p:spPr bwMode="auto">
          <a:xfrm>
            <a:off x="214282" y="0"/>
            <a:ext cx="2500330" cy="45005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1142984"/>
            <a:ext cx="2643206" cy="47133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4" name="Picture 2" descr="C:\Users\antonio\Desktop\foto conferenza\casistica\frattura da insufficienza\1_5.JPG"/>
          <p:cNvPicPr>
            <a:picLocks noChangeAspect="1" noChangeArrowheads="1"/>
          </p:cNvPicPr>
          <p:nvPr/>
        </p:nvPicPr>
        <p:blipFill>
          <a:blip r:embed="rId4"/>
          <a:srcRect l="35312" t="14599" r="30143" b="29440"/>
          <a:stretch>
            <a:fillRect/>
          </a:stretch>
        </p:blipFill>
        <p:spPr bwMode="auto">
          <a:xfrm>
            <a:off x="857224" y="2143116"/>
            <a:ext cx="2114410" cy="43227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5" name="Picture 3" descr="C:\Users\antonio\Desktop\foto conferenza\casistica\frattura da insufficienza\2_5.JPG"/>
          <p:cNvPicPr>
            <a:picLocks noChangeAspect="1" noChangeArrowheads="1"/>
          </p:cNvPicPr>
          <p:nvPr/>
        </p:nvPicPr>
        <p:blipFill>
          <a:blip r:embed="rId5"/>
          <a:srcRect l="33111" t="15328" r="27738" b="26886"/>
          <a:stretch>
            <a:fillRect/>
          </a:stretch>
        </p:blipFill>
        <p:spPr bwMode="auto">
          <a:xfrm>
            <a:off x="5643570" y="2285992"/>
            <a:ext cx="2259697" cy="42092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307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307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786182" y="285728"/>
            <a:ext cx="4143404" cy="914400"/>
          </a:xfrm>
        </p:spPr>
        <p:txBody>
          <a:bodyPr/>
          <a:lstStyle/>
          <a:p>
            <a:r>
              <a:rPr lang="it-IT" dirty="0" smtClean="0">
                <a:solidFill>
                  <a:srgbClr val="FFFF00"/>
                </a:solidFill>
              </a:rPr>
              <a:t>SIDE EFFECTS</a:t>
            </a:r>
            <a:endParaRPr lang="it-IT" dirty="0">
              <a:solidFill>
                <a:srgbClr val="FFFF00"/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duotone>
              <a:prstClr val="black"/>
              <a:schemeClr val="tx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00034" y="571480"/>
            <a:ext cx="3295660" cy="35952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tx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357818" y="1285860"/>
            <a:ext cx="2531847" cy="32147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tx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0800000">
            <a:off x="928662" y="2786058"/>
            <a:ext cx="3071835" cy="35711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chemeClr val="tx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357818" y="2714620"/>
            <a:ext cx="3786182" cy="37576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571868" y="214290"/>
            <a:ext cx="5257808" cy="914400"/>
          </a:xfrm>
        </p:spPr>
        <p:txBody>
          <a:bodyPr/>
          <a:lstStyle/>
          <a:p>
            <a:r>
              <a:rPr lang="it-IT" b="1" dirty="0" smtClean="0">
                <a:solidFill>
                  <a:srgbClr val="FFFF00"/>
                </a:solidFill>
              </a:rPr>
              <a:t>REFRACTURE</a:t>
            </a:r>
            <a:br>
              <a:rPr lang="it-IT" b="1" dirty="0" smtClean="0">
                <a:solidFill>
                  <a:srgbClr val="FFFF00"/>
                </a:solidFill>
              </a:rPr>
            </a:br>
            <a:r>
              <a:rPr lang="it-IT" b="1" dirty="0" smtClean="0">
                <a:solidFill>
                  <a:srgbClr val="FFFF00"/>
                </a:solidFill>
              </a:rPr>
              <a:t>“</a:t>
            </a:r>
            <a:r>
              <a:rPr lang="it-IT" b="1" i="1" dirty="0" smtClean="0">
                <a:solidFill>
                  <a:srgbClr val="FFFF00"/>
                </a:solidFill>
              </a:rPr>
              <a:t>HAMMER EFFECT”</a:t>
            </a:r>
            <a:endParaRPr lang="it-IT" b="1" dirty="0">
              <a:solidFill>
                <a:srgbClr val="FFFF00"/>
              </a:solidFill>
            </a:endParaRPr>
          </a:p>
        </p:txBody>
      </p:sp>
      <p:pic>
        <p:nvPicPr>
          <p:cNvPr id="4102" name="Picture 6" descr="http://radiology.rsna.org/content/226/1/119/F2.medium.gif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/>
          <a:stretch>
            <a:fillRect/>
          </a:stretch>
        </p:blipFill>
        <p:spPr bwMode="auto">
          <a:xfrm>
            <a:off x="3643306" y="1785926"/>
            <a:ext cx="2152650" cy="4191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104" name="Picture 8" descr="http://radiology.rsna.org/content/226/1/119/F3.medium.gif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lum bright="10000"/>
          </a:blip>
          <a:srcRect/>
          <a:stretch>
            <a:fillRect/>
          </a:stretch>
        </p:blipFill>
        <p:spPr bwMode="auto">
          <a:xfrm>
            <a:off x="6643702" y="2428868"/>
            <a:ext cx="2152650" cy="4191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6" cstate="print">
            <a:lum bright="20000"/>
          </a:blip>
          <a:srcRect/>
          <a:stretch>
            <a:fillRect/>
          </a:stretch>
        </p:blipFill>
        <p:spPr bwMode="auto">
          <a:xfrm>
            <a:off x="857224" y="928670"/>
            <a:ext cx="2123202" cy="41434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00364" y="214290"/>
            <a:ext cx="5400684" cy="702358"/>
          </a:xfrm>
          <a:effectLst>
            <a:glow rad="228600">
              <a:schemeClr val="accent2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/>
          <a:lstStyle/>
          <a:p>
            <a:r>
              <a:rPr lang="it-IT" b="1" dirty="0" smtClean="0">
                <a:solidFill>
                  <a:srgbClr val="FFFF00"/>
                </a:solidFill>
              </a:rPr>
              <a:t>A NEW </a:t>
            </a:r>
            <a:r>
              <a:rPr lang="it-IT" b="1" dirty="0" smtClean="0">
                <a:solidFill>
                  <a:srgbClr val="FFFF00"/>
                </a:solidFill>
              </a:rPr>
              <a:t>FRACTURE</a:t>
            </a:r>
            <a:endParaRPr lang="it-IT" b="1" dirty="0">
              <a:solidFill>
                <a:srgbClr val="FFFF00"/>
              </a:solidFill>
            </a:endParaRPr>
          </a:p>
        </p:txBody>
      </p:sp>
      <p:pic>
        <p:nvPicPr>
          <p:cNvPr id="38917" name="Picture 5" descr="http://radiology.rsna.org/content/226/1/119/F6.medium.gif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/>
          <a:stretch>
            <a:fillRect/>
          </a:stretch>
        </p:blipFill>
        <p:spPr bwMode="auto">
          <a:xfrm>
            <a:off x="5214942" y="1704459"/>
            <a:ext cx="3429024" cy="45582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8921" name="Picture 9" descr="C:\Users\antonio\Desktop\foto conferenza\RIFRATTUR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1071546"/>
            <a:ext cx="3181350" cy="5410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786050" y="500042"/>
            <a:ext cx="6086492" cy="914400"/>
          </a:xfrm>
          <a:effectLst>
            <a:reflection blurRad="6350" stA="52000" endA="300" endPos="35000" dir="5400000" sy="-100000" algn="bl" rotWithShape="0"/>
          </a:effectLst>
        </p:spPr>
        <p:txBody>
          <a:bodyPr/>
          <a:lstStyle/>
          <a:p>
            <a:r>
              <a:rPr lang="it-IT" dirty="0" smtClean="0">
                <a:solidFill>
                  <a:srgbClr val="FFFF00"/>
                </a:solidFill>
              </a:rPr>
              <a:t>BALLOON KYPHOPLASTY</a:t>
            </a:r>
            <a:endParaRPr lang="it-IT" dirty="0">
              <a:solidFill>
                <a:srgbClr val="FFFF00"/>
              </a:solidFill>
            </a:endParaRPr>
          </a:p>
        </p:txBody>
      </p:sp>
      <p:pic>
        <p:nvPicPr>
          <p:cNvPr id="1026" name="Picture 2" descr="C:\Users\antonio\Documents\cattura\kyfoplasty\kypho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500174"/>
            <a:ext cx="3667125" cy="340995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1027" name="Picture 3" descr="C:\Users\antonio\Documents\cattura\kyfoplasty\kypho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3214686"/>
            <a:ext cx="3676650" cy="34194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571736" y="285728"/>
            <a:ext cx="6157930" cy="914400"/>
          </a:xfrm>
        </p:spPr>
        <p:txBody>
          <a:bodyPr/>
          <a:lstStyle/>
          <a:p>
            <a:r>
              <a:rPr lang="it-IT" dirty="0" smtClean="0">
                <a:solidFill>
                  <a:srgbClr val="FFFF00"/>
                </a:solidFill>
              </a:rPr>
              <a:t>BALLOON KYPHOPLASTY</a:t>
            </a:r>
            <a:endParaRPr lang="it-IT" dirty="0">
              <a:solidFill>
                <a:srgbClr val="FFFF00"/>
              </a:solidFill>
            </a:endParaRPr>
          </a:p>
        </p:txBody>
      </p:sp>
      <p:pic>
        <p:nvPicPr>
          <p:cNvPr id="2050" name="Picture 2" descr="C:\Users\antonio\Documents\cattura\kyfoplasty\cavit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285860"/>
            <a:ext cx="3676650" cy="3362325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2051" name="Picture 3" descr="C:\Users\antonio\Documents\cattura\kyfoplasty\cemen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3071810"/>
            <a:ext cx="3695700" cy="33813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571736" y="285728"/>
            <a:ext cx="6157930" cy="914400"/>
          </a:xfrm>
        </p:spPr>
        <p:txBody>
          <a:bodyPr/>
          <a:lstStyle/>
          <a:p>
            <a:r>
              <a:rPr lang="it-IT" dirty="0" smtClean="0">
                <a:solidFill>
                  <a:srgbClr val="FFFF00"/>
                </a:solidFill>
              </a:rPr>
              <a:t>BALLOON KYPHOPLASTY</a:t>
            </a:r>
            <a:endParaRPr lang="it-IT" dirty="0">
              <a:solidFill>
                <a:srgbClr val="FFFF00"/>
              </a:solidFill>
            </a:endParaRPr>
          </a:p>
        </p:txBody>
      </p:sp>
      <p:pic>
        <p:nvPicPr>
          <p:cNvPr id="3074" name="Picture 2" descr="C:\Users\antonio\Documents\cattura\kyfoplasty\gonfio.JPG"/>
          <p:cNvPicPr>
            <a:picLocks noChangeAspect="1" noChangeArrowheads="1"/>
          </p:cNvPicPr>
          <p:nvPr/>
        </p:nvPicPr>
        <p:blipFill>
          <a:blip r:embed="rId2">
            <a:lum bright="10000" contrast="20000"/>
          </a:blip>
          <a:srcRect/>
          <a:stretch>
            <a:fillRect/>
          </a:stretch>
        </p:blipFill>
        <p:spPr bwMode="auto">
          <a:xfrm>
            <a:off x="4357686" y="3071810"/>
            <a:ext cx="4505325" cy="3371850"/>
          </a:xfrm>
          <a:prstGeom prst="rect">
            <a:avLst/>
          </a:prstGeom>
          <a:noFill/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000108"/>
            <a:ext cx="3182156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1643050"/>
            <a:ext cx="3573579" cy="4076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G:\cifoplastica%20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09" y="1500174"/>
            <a:ext cx="3515867" cy="30718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ntonio\Desktop\foto conferenza\CARAVAGGIO.jpg"/>
          <p:cNvPicPr>
            <a:picLocks noChangeAspect="1" noChangeArrowheads="1"/>
          </p:cNvPicPr>
          <p:nvPr/>
        </p:nvPicPr>
        <p:blipFill>
          <a:blip r:embed="rId2">
            <a:lum bright="10000" contrast="10000"/>
          </a:blip>
          <a:srcRect l="1781" t="2552" r="2057" b="3006"/>
          <a:stretch>
            <a:fillRect/>
          </a:stretch>
        </p:blipFill>
        <p:spPr bwMode="auto">
          <a:xfrm>
            <a:off x="-1" y="142852"/>
            <a:ext cx="6255653" cy="4286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5" name="Picture 3" descr="C:\Users\antonio\Desktop\foto conferenza\TOTAL SPINE T2.jpg"/>
          <p:cNvPicPr>
            <a:picLocks noChangeAspect="1" noChangeArrowheads="1"/>
          </p:cNvPicPr>
          <p:nvPr/>
        </p:nvPicPr>
        <p:blipFill>
          <a:blip r:embed="rId3"/>
          <a:srcRect l="3149" t="1567" r="5527" b="1696"/>
          <a:stretch>
            <a:fillRect/>
          </a:stretch>
        </p:blipFill>
        <p:spPr bwMode="auto">
          <a:xfrm>
            <a:off x="6715140" y="0"/>
            <a:ext cx="22098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kifo copia.bmp"/>
          <p:cNvPicPr>
            <a:picLocks noChangeAspect="1"/>
          </p:cNvPicPr>
          <p:nvPr/>
        </p:nvPicPr>
        <p:blipFill>
          <a:blip r:embed="rId2">
            <a:lum contrast="20000"/>
          </a:blip>
          <a:srcRect r="57031"/>
          <a:stretch>
            <a:fillRect/>
          </a:stretch>
        </p:blipFill>
        <p:spPr>
          <a:xfrm>
            <a:off x="285720" y="571480"/>
            <a:ext cx="3929058" cy="37903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Immagine 3" descr="kifo copia.bmp"/>
          <p:cNvPicPr>
            <a:picLocks noChangeAspect="1"/>
          </p:cNvPicPr>
          <p:nvPr/>
        </p:nvPicPr>
        <p:blipFill>
          <a:blip r:embed="rId2">
            <a:lum contrast="20000"/>
          </a:blip>
          <a:srcRect l="60938"/>
          <a:stretch>
            <a:fillRect/>
          </a:stretch>
        </p:blipFill>
        <p:spPr>
          <a:xfrm>
            <a:off x="4786314" y="1643050"/>
            <a:ext cx="3571868" cy="37903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714348" y="285728"/>
            <a:ext cx="35179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olo 5"/>
          <p:cNvSpPr>
            <a:spLocks noGrp="1"/>
          </p:cNvSpPr>
          <p:nvPr>
            <p:ph type="ctrTitle" idx="4294967295"/>
          </p:nvPr>
        </p:nvSpPr>
        <p:spPr>
          <a:xfrm>
            <a:off x="571472" y="5214950"/>
            <a:ext cx="7772400" cy="1103312"/>
          </a:xfrm>
        </p:spPr>
        <p:txBody>
          <a:bodyPr/>
          <a:lstStyle/>
          <a:p>
            <a:r>
              <a:rPr lang="it-IT" sz="6000" i="1" dirty="0" err="1" smtClean="0">
                <a:latin typeface="Comic Sans MS" pitchFamily="66" charset="0"/>
              </a:rPr>
              <a:t>Thank</a:t>
            </a:r>
            <a:r>
              <a:rPr lang="it-IT" sz="6000" i="1" dirty="0" smtClean="0">
                <a:latin typeface="Comic Sans MS" pitchFamily="66" charset="0"/>
              </a:rPr>
              <a:t> </a:t>
            </a:r>
            <a:r>
              <a:rPr lang="it-IT" sz="6000" i="1" dirty="0" err="1" smtClean="0">
                <a:latin typeface="Comic Sans MS" pitchFamily="66" charset="0"/>
              </a:rPr>
              <a:t>You</a:t>
            </a:r>
            <a:r>
              <a:rPr lang="it-IT" sz="6000" i="1" dirty="0" smtClean="0">
                <a:latin typeface="Comic Sans MS" pitchFamily="66" charset="0"/>
              </a:rPr>
              <a:t>!</a:t>
            </a:r>
            <a:endParaRPr lang="it-IT" sz="6000" i="1" dirty="0">
              <a:latin typeface="Comic Sans MS" pitchFamily="66" charset="0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/>
          <a:srcRect l="2209" t="1515"/>
          <a:stretch>
            <a:fillRect/>
          </a:stretch>
        </p:blipFill>
        <p:spPr bwMode="auto">
          <a:xfrm>
            <a:off x="5429256" y="1357298"/>
            <a:ext cx="3162944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ntonio\Desktop\foto conferenza\MIDOLL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2073275" cy="4803775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pic>
        <p:nvPicPr>
          <p:cNvPr id="4099" name="Picture 3" descr="C:\Users\antonio\Desktop\foto conferenza\TOTAL SPINE.jpg"/>
          <p:cNvPicPr>
            <a:picLocks noChangeAspect="1" noChangeArrowheads="1"/>
          </p:cNvPicPr>
          <p:nvPr/>
        </p:nvPicPr>
        <p:blipFill>
          <a:blip r:embed="rId3"/>
          <a:srcRect l="7143" t="2475" r="7142" b="2227"/>
          <a:stretch>
            <a:fillRect/>
          </a:stretch>
        </p:blipFill>
        <p:spPr bwMode="auto">
          <a:xfrm>
            <a:off x="3071802" y="428604"/>
            <a:ext cx="1714512" cy="5500726"/>
          </a:xfrm>
          <a:prstGeom prst="rect">
            <a:avLst/>
          </a:prstGeom>
          <a:noFill/>
        </p:spPr>
      </p:pic>
      <p:pic>
        <p:nvPicPr>
          <p:cNvPr id="4100" name="Picture 4" descr="C:\Users\antonio\Desktop\foto conferenza\MIDOLLO M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80" y="428604"/>
            <a:ext cx="2000263" cy="2666154"/>
          </a:xfrm>
          <a:prstGeom prst="rect">
            <a:avLst/>
          </a:prstGeom>
          <a:noFill/>
        </p:spPr>
      </p:pic>
      <p:pic>
        <p:nvPicPr>
          <p:cNvPr id="5" name="Immagine 4" descr="cauda equina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57818" y="3357562"/>
            <a:ext cx="3336290" cy="3336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ntonio\Desktop\foto conferenza\ROOTS.jpg"/>
          <p:cNvPicPr>
            <a:picLocks noChangeAspect="1" noChangeArrowheads="1"/>
          </p:cNvPicPr>
          <p:nvPr/>
        </p:nvPicPr>
        <p:blipFill>
          <a:blip r:embed="rId2">
            <a:lum bright="10000" contrast="30000"/>
          </a:blip>
          <a:srcRect l="1132" t="3603" r="1596" b="7310"/>
          <a:stretch>
            <a:fillRect/>
          </a:stretch>
        </p:blipFill>
        <p:spPr bwMode="auto">
          <a:xfrm>
            <a:off x="357158" y="285728"/>
            <a:ext cx="3000364" cy="2786082"/>
          </a:xfrm>
          <a:prstGeom prst="rect">
            <a:avLst/>
          </a:prstGeom>
          <a:noFill/>
        </p:spPr>
      </p:pic>
      <p:pic>
        <p:nvPicPr>
          <p:cNvPr id="5123" name="Picture 3" descr="C:\Users\antonio\Desktop\foto conferenza\ROOTS MR AX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357166"/>
            <a:ext cx="4406900" cy="29448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24" name="Picture 4" descr="C:\Users\antonio\Desktop\foto conferenza\ROOTS MR.jpg"/>
          <p:cNvPicPr>
            <a:picLocks noChangeAspect="1" noChangeArrowheads="1"/>
          </p:cNvPicPr>
          <p:nvPr/>
        </p:nvPicPr>
        <p:blipFill>
          <a:blip r:embed="rId4">
            <a:lum bright="10000" contrast="30000"/>
          </a:blip>
          <a:srcRect l="5117" t="2914" r="7902"/>
          <a:stretch>
            <a:fillRect/>
          </a:stretch>
        </p:blipFill>
        <p:spPr bwMode="auto">
          <a:xfrm>
            <a:off x="500034" y="2571744"/>
            <a:ext cx="2428892" cy="4071942"/>
          </a:xfrm>
          <a:prstGeom prst="rect">
            <a:avLst/>
          </a:prstGeom>
          <a:noFill/>
        </p:spPr>
      </p:pic>
      <p:pic>
        <p:nvPicPr>
          <p:cNvPr id="5125" name="Picture 5" descr="C:\Users\antonio\Desktop\foto conferenza\ROOTS ANAT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86182" y="2357430"/>
            <a:ext cx="2828925" cy="43338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 idx="4294967295"/>
          </p:nvPr>
        </p:nvSpPr>
        <p:spPr>
          <a:xfrm>
            <a:off x="357158" y="214290"/>
            <a:ext cx="4714908" cy="914400"/>
          </a:xfrm>
        </p:spPr>
        <p:txBody>
          <a:bodyPr/>
          <a:lstStyle/>
          <a:p>
            <a:r>
              <a:rPr lang="it-IT" dirty="0" smtClean="0">
                <a:solidFill>
                  <a:srgbClr val="FFFF00"/>
                </a:solidFill>
              </a:rPr>
              <a:t>INTERVERTEBRAL</a:t>
            </a:r>
            <a:br>
              <a:rPr lang="it-IT" dirty="0" smtClean="0">
                <a:solidFill>
                  <a:srgbClr val="FFFF00"/>
                </a:solidFill>
              </a:rPr>
            </a:br>
            <a:r>
              <a:rPr lang="it-IT" dirty="0" smtClean="0">
                <a:solidFill>
                  <a:srgbClr val="FFFF00"/>
                </a:solidFill>
              </a:rPr>
              <a:t> DISC COMPLEX</a:t>
            </a:r>
            <a:endParaRPr lang="it-IT" dirty="0">
              <a:solidFill>
                <a:srgbClr val="FFFF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714356"/>
            <a:ext cx="4178880" cy="26812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lum contrast="20000"/>
          </a:blip>
          <a:srcRect l="2147" t="3763" r="3387" b="2173"/>
          <a:stretch>
            <a:fillRect/>
          </a:stretch>
        </p:blipFill>
        <p:spPr bwMode="auto">
          <a:xfrm>
            <a:off x="500034" y="1857364"/>
            <a:ext cx="3503319" cy="3981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5" name="Immagine 4" descr="intervertebral disc, annulus, nucleus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94" y="3857628"/>
            <a:ext cx="3071834" cy="2834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11458</TotalTime>
  <Words>85</Words>
  <Application>Microsoft Office PowerPoint</Application>
  <PresentationFormat>Presentazione su schermo (4:3)</PresentationFormat>
  <Paragraphs>32</Paragraphs>
  <Slides>61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61</vt:i4>
      </vt:variant>
    </vt:vector>
  </HeadingPairs>
  <TitlesOfParts>
    <vt:vector size="62" baseType="lpstr">
      <vt:lpstr>Metro</vt:lpstr>
      <vt:lpstr>Dott. ANTONIO POLITI Istituto Ortopedico Villa Salus                      Augusta SR       </vt:lpstr>
      <vt:lpstr>Diapositiva 2</vt:lpstr>
      <vt:lpstr>SPINE  ANATOMY </vt:lpstr>
      <vt:lpstr>Diapositiva 4</vt:lpstr>
      <vt:lpstr>Diapositiva 5</vt:lpstr>
      <vt:lpstr>Diapositiva 6</vt:lpstr>
      <vt:lpstr>Diapositiva 7</vt:lpstr>
      <vt:lpstr>Diapositiva 8</vt:lpstr>
      <vt:lpstr>INTERVERTEBRAL  DISC COMPLEX</vt:lpstr>
      <vt:lpstr>AGING DISC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Diffuse Idiopatic Skeletal Hyperostosis (DISH)</vt:lpstr>
      <vt:lpstr> </vt:lpstr>
      <vt:lpstr>DISC HERNIATION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SCHMORL’S NODE</vt:lpstr>
      <vt:lpstr>Diapositiva 28</vt:lpstr>
      <vt:lpstr>Diapositiva 29</vt:lpstr>
      <vt:lpstr>WHEN GADOLINIUM PREOPERATIVELY?</vt:lpstr>
      <vt:lpstr>POST OPERATIVE EVALUATION: SCAR TISSUE</vt:lpstr>
      <vt:lpstr>POST OPERATIVE EVALUATION: RECURRENT HERNIATED DISC  </vt:lpstr>
      <vt:lpstr>POST OPERATIVE EVALUATION: RECURRENT HERNIATED DISC AND SCAR </vt:lpstr>
      <vt:lpstr>POST OPERATIVE EVALUATION: INFLAMMATION</vt:lpstr>
      <vt:lpstr>DEGENERATION OF FACET JOINTS</vt:lpstr>
      <vt:lpstr>DEGENERATION OF FACET JOINTS</vt:lpstr>
      <vt:lpstr>DEGENERATION OF FACET JOINTS</vt:lpstr>
      <vt:lpstr>STENOSIS</vt:lpstr>
      <vt:lpstr>Diapositiva 39</vt:lpstr>
      <vt:lpstr>Diapositiva 40</vt:lpstr>
      <vt:lpstr>SPONDYLOLISTHESIS</vt:lpstr>
      <vt:lpstr>Diapositiva 42</vt:lpstr>
      <vt:lpstr>RETROLISTHESIS</vt:lpstr>
      <vt:lpstr>Diapositiva 44</vt:lpstr>
      <vt:lpstr>OSTEOPOROSIS AND SPINE</vt:lpstr>
      <vt:lpstr>Diapositiva 46</vt:lpstr>
      <vt:lpstr>Diapositiva 47</vt:lpstr>
      <vt:lpstr>COMPRESSION FRACTURES</vt:lpstr>
      <vt:lpstr>VERTEBROPLASTY</vt:lpstr>
      <vt:lpstr>Diapositiva 50</vt:lpstr>
      <vt:lpstr>Diapositiva 51</vt:lpstr>
      <vt:lpstr>Diapositiva 52</vt:lpstr>
      <vt:lpstr>Diapositiva 53</vt:lpstr>
      <vt:lpstr>SIDE EFFECTS</vt:lpstr>
      <vt:lpstr>REFRACTURE “HAMMER EFFECT”</vt:lpstr>
      <vt:lpstr>A NEW FRACTURE</vt:lpstr>
      <vt:lpstr>BALLOON KYPHOPLASTY</vt:lpstr>
      <vt:lpstr>BALLOON KYPHOPLASTY</vt:lpstr>
      <vt:lpstr>BALLOON KYPHOPLASTY</vt:lpstr>
      <vt:lpstr>Diapositiva 60</vt:lpstr>
      <vt:lpstr>Thank You!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antonio</dc:creator>
  <cp:lastModifiedBy>antonio</cp:lastModifiedBy>
  <cp:revision>124</cp:revision>
  <dcterms:created xsi:type="dcterms:W3CDTF">2009-08-20T18:56:22Z</dcterms:created>
  <dcterms:modified xsi:type="dcterms:W3CDTF">2009-10-20T18:57:35Z</dcterms:modified>
</cp:coreProperties>
</file>