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498" y="-8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2" d="100"/>
          <a:sy n="82" d="100"/>
        </p:scale>
        <p:origin x="-2028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52D44E-816F-450D-A60A-8E92E26DC7BF}" type="datetimeFigureOut">
              <a:rPr lang="it-IT" smtClean="0"/>
              <a:pPr/>
              <a:t>22/10/2015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8FBEC7-30DF-406D-9E52-22722CD5F994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37222734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FBEC7-30DF-406D-9E52-22722CD5F994}" type="slidenum">
              <a:rPr lang="it-IT" smtClean="0"/>
              <a:pPr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40004014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C9994-AF33-42DE-8B99-8F9A463BCCD0}" type="datetimeFigureOut">
              <a:rPr lang="it-IT" smtClean="0"/>
              <a:pPr/>
              <a:t>22/10/2015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B83CF-4E23-4ACA-B38C-C77E0F859A56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19953327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C9994-AF33-42DE-8B99-8F9A463BCCD0}" type="datetimeFigureOut">
              <a:rPr lang="it-IT" smtClean="0"/>
              <a:pPr/>
              <a:t>22/10/2015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B83CF-4E23-4ACA-B38C-C77E0F859A56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1747575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C9994-AF33-42DE-8B99-8F9A463BCCD0}" type="datetimeFigureOut">
              <a:rPr lang="it-IT" smtClean="0"/>
              <a:pPr/>
              <a:t>22/10/2015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B83CF-4E23-4ACA-B38C-C77E0F859A56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39335015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C9994-AF33-42DE-8B99-8F9A463BCCD0}" type="datetimeFigureOut">
              <a:rPr lang="it-IT" smtClean="0"/>
              <a:pPr/>
              <a:t>22/10/2015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B83CF-4E23-4ACA-B38C-C77E0F859A56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39609546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C9994-AF33-42DE-8B99-8F9A463BCCD0}" type="datetimeFigureOut">
              <a:rPr lang="it-IT" smtClean="0"/>
              <a:pPr/>
              <a:t>22/10/2015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B83CF-4E23-4ACA-B38C-C77E0F859A56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13523424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C9994-AF33-42DE-8B99-8F9A463BCCD0}" type="datetimeFigureOut">
              <a:rPr lang="it-IT" smtClean="0"/>
              <a:pPr/>
              <a:t>22/10/2015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B83CF-4E23-4ACA-B38C-C77E0F859A56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2454318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C9994-AF33-42DE-8B99-8F9A463BCCD0}" type="datetimeFigureOut">
              <a:rPr lang="it-IT" smtClean="0"/>
              <a:pPr/>
              <a:t>22/10/2015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B83CF-4E23-4ACA-B38C-C77E0F859A56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17529729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C9994-AF33-42DE-8B99-8F9A463BCCD0}" type="datetimeFigureOut">
              <a:rPr lang="it-IT" smtClean="0"/>
              <a:pPr/>
              <a:t>22/10/2015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B83CF-4E23-4ACA-B38C-C77E0F859A56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4581676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C9994-AF33-42DE-8B99-8F9A463BCCD0}" type="datetimeFigureOut">
              <a:rPr lang="it-IT" smtClean="0"/>
              <a:pPr/>
              <a:t>22/10/2015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B83CF-4E23-4ACA-B38C-C77E0F859A56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29432218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C9994-AF33-42DE-8B99-8F9A463BCCD0}" type="datetimeFigureOut">
              <a:rPr lang="it-IT" smtClean="0"/>
              <a:pPr/>
              <a:t>22/10/2015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B83CF-4E23-4ACA-B38C-C77E0F859A56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42924728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C9994-AF33-42DE-8B99-8F9A463BCCD0}" type="datetimeFigureOut">
              <a:rPr lang="it-IT" smtClean="0"/>
              <a:pPr/>
              <a:t>22/10/2015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B83CF-4E23-4ACA-B38C-C77E0F859A56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10399075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1C9994-AF33-42DE-8B99-8F9A463BCCD0}" type="datetimeFigureOut">
              <a:rPr lang="it-IT" smtClean="0"/>
              <a:pPr/>
              <a:t>22/10/2015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3B83CF-4E23-4ACA-B38C-C77E0F859A56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966496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gif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gif"/><Relationship Id="rId13" Type="http://schemas.openxmlformats.org/officeDocument/2006/relationships/image" Target="../media/image41.gif"/><Relationship Id="rId3" Type="http://schemas.openxmlformats.org/officeDocument/2006/relationships/image" Target="../media/image31.gif"/><Relationship Id="rId7" Type="http://schemas.openxmlformats.org/officeDocument/2006/relationships/image" Target="../media/image35.gif"/><Relationship Id="rId12" Type="http://schemas.openxmlformats.org/officeDocument/2006/relationships/image" Target="../media/image40.gif"/><Relationship Id="rId2" Type="http://schemas.openxmlformats.org/officeDocument/2006/relationships/image" Target="../media/image30.png"/><Relationship Id="rId16" Type="http://schemas.openxmlformats.org/officeDocument/2006/relationships/image" Target="../media/image44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gif"/><Relationship Id="rId11" Type="http://schemas.openxmlformats.org/officeDocument/2006/relationships/image" Target="../media/image39.gif"/><Relationship Id="rId5" Type="http://schemas.openxmlformats.org/officeDocument/2006/relationships/image" Target="../media/image33.gif"/><Relationship Id="rId15" Type="http://schemas.openxmlformats.org/officeDocument/2006/relationships/image" Target="../media/image43.gif"/><Relationship Id="rId10" Type="http://schemas.openxmlformats.org/officeDocument/2006/relationships/image" Target="../media/image38.gif"/><Relationship Id="rId4" Type="http://schemas.openxmlformats.org/officeDocument/2006/relationships/image" Target="../media/image32.gif"/><Relationship Id="rId9" Type="http://schemas.openxmlformats.org/officeDocument/2006/relationships/image" Target="../media/image37.png"/><Relationship Id="rId14" Type="http://schemas.openxmlformats.org/officeDocument/2006/relationships/image" Target="../media/image42.gi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eg"/><Relationship Id="rId3" Type="http://schemas.openxmlformats.org/officeDocument/2006/relationships/image" Target="../media/image46.jpeg"/><Relationship Id="rId7" Type="http://schemas.openxmlformats.org/officeDocument/2006/relationships/image" Target="../media/image50.jpeg"/><Relationship Id="rId12" Type="http://schemas.openxmlformats.org/officeDocument/2006/relationships/image" Target="../media/image55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gif"/><Relationship Id="rId11" Type="http://schemas.openxmlformats.org/officeDocument/2006/relationships/image" Target="../media/image54.jpeg"/><Relationship Id="rId5" Type="http://schemas.openxmlformats.org/officeDocument/2006/relationships/image" Target="../media/image48.gif"/><Relationship Id="rId10" Type="http://schemas.openxmlformats.org/officeDocument/2006/relationships/image" Target="../media/image53.jpeg"/><Relationship Id="rId4" Type="http://schemas.openxmlformats.org/officeDocument/2006/relationships/image" Target="../media/image47.gif"/><Relationship Id="rId9" Type="http://schemas.openxmlformats.org/officeDocument/2006/relationships/image" Target="../media/image5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77698" y="1712134"/>
            <a:ext cx="7772400" cy="1470025"/>
          </a:xfrm>
        </p:spPr>
        <p:txBody>
          <a:bodyPr>
            <a:noAutofit/>
          </a:bodyPr>
          <a:lstStyle/>
          <a:p>
            <a:r>
              <a:rPr lang="it-IT" sz="2000" dirty="0" smtClean="0"/>
              <a:t>UNIVERSITA’ DEGLI STUDI DI CATANIA</a:t>
            </a:r>
            <a:br>
              <a:rPr lang="it-IT" sz="2000" dirty="0" smtClean="0"/>
            </a:br>
            <a:r>
              <a:rPr lang="it-IT" sz="1600" dirty="0" smtClean="0"/>
              <a:t>DIPARTIMENTO DI SCIENZE BIOMEDICHE E BIOTECNOLOGICHE</a:t>
            </a:r>
            <a:br>
              <a:rPr lang="it-IT" sz="1600" dirty="0" smtClean="0"/>
            </a:br>
            <a:r>
              <a:rPr lang="it-IT" sz="1600" dirty="0" smtClean="0"/>
              <a:t>CORSO DI LAUREA IN SCIENZE MOTORIE</a:t>
            </a:r>
            <a:endParaRPr lang="it-IT" sz="2000" dirty="0"/>
          </a:p>
        </p:txBody>
      </p:sp>
      <p:pic>
        <p:nvPicPr>
          <p:cNvPr id="4" name="Immagine 3" descr="stemmauni.gi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30143" y="44624"/>
            <a:ext cx="1667510" cy="16675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CasellaDiTesto 5"/>
          <p:cNvSpPr txBox="1"/>
          <p:nvPr/>
        </p:nvSpPr>
        <p:spPr>
          <a:xfrm>
            <a:off x="1539561" y="3491135"/>
            <a:ext cx="60486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000" b="1" dirty="0" smtClean="0"/>
              <a:t>LA LOMBALGIA </a:t>
            </a:r>
            <a:endParaRPr lang="it-IT" sz="4000" b="1" dirty="0"/>
          </a:p>
        </p:txBody>
      </p:sp>
      <p:sp>
        <p:nvSpPr>
          <p:cNvPr id="8" name="CasellaDiTesto 7"/>
          <p:cNvSpPr txBox="1"/>
          <p:nvPr/>
        </p:nvSpPr>
        <p:spPr>
          <a:xfrm>
            <a:off x="6588224" y="4797152"/>
            <a:ext cx="17452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it-IT" sz="1400" dirty="0" smtClean="0"/>
          </a:p>
          <a:p>
            <a:pPr algn="ctr"/>
            <a:r>
              <a:rPr lang="it-IT" sz="1400" dirty="0" smtClean="0"/>
              <a:t>Prof. Francesco Cirillo</a:t>
            </a:r>
            <a:endParaRPr lang="it-IT" sz="1400" dirty="0"/>
          </a:p>
        </p:txBody>
      </p:sp>
    </p:spTree>
    <p:extLst>
      <p:ext uri="{BB962C8B-B14F-4D97-AF65-F5344CB8AC3E}">
        <p14:creationId xmlns:p14="http://schemas.microsoft.com/office/powerpoint/2010/main" xmlns="" val="186479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2843808" y="166361"/>
            <a:ext cx="348319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600" dirty="0" smtClean="0">
                <a:solidFill>
                  <a:srgbClr val="FF0000"/>
                </a:solidFill>
              </a:rPr>
              <a:t>TERAPIA FISICA, MEDICA E CHIRURGICA</a:t>
            </a:r>
            <a:endParaRPr lang="it-IT" sz="1600" dirty="0">
              <a:solidFill>
                <a:srgbClr val="FF0000"/>
              </a:solidFill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553801" y="504915"/>
            <a:ext cx="2206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dirty="0" smtClean="0"/>
              <a:t>TERAPIA CONSERVATIVA</a:t>
            </a:r>
            <a:endParaRPr lang="it-IT" sz="1600" dirty="0"/>
          </a:p>
        </p:txBody>
      </p:sp>
      <p:sp>
        <p:nvSpPr>
          <p:cNvPr id="6" name="CasellaDiTesto 5"/>
          <p:cNvSpPr txBox="1"/>
          <p:nvPr/>
        </p:nvSpPr>
        <p:spPr>
          <a:xfrm>
            <a:off x="1015168" y="730765"/>
            <a:ext cx="123129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u="sng" dirty="0" smtClean="0"/>
              <a:t>In fase acuta</a:t>
            </a:r>
            <a:endParaRPr lang="it-IT" sz="1600" u="sng" dirty="0"/>
          </a:p>
        </p:txBody>
      </p:sp>
      <p:sp>
        <p:nvSpPr>
          <p:cNvPr id="7" name="CasellaDiTesto 6"/>
          <p:cNvSpPr txBox="1"/>
          <p:nvPr/>
        </p:nvSpPr>
        <p:spPr>
          <a:xfrm>
            <a:off x="65141" y="1082379"/>
            <a:ext cx="145898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400" dirty="0" smtClean="0"/>
              <a:t>Farmacologica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400" dirty="0" smtClean="0"/>
              <a:t>Fans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400" dirty="0" smtClean="0"/>
              <a:t>Antidolorifici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400" dirty="0" smtClean="0"/>
              <a:t>Miorilassanti </a:t>
            </a:r>
            <a:endParaRPr lang="it-IT" sz="1400" dirty="0"/>
          </a:p>
        </p:txBody>
      </p:sp>
      <p:sp>
        <p:nvSpPr>
          <p:cNvPr id="8" name="CasellaDiTesto 7"/>
          <p:cNvSpPr txBox="1"/>
          <p:nvPr/>
        </p:nvSpPr>
        <p:spPr>
          <a:xfrm>
            <a:off x="1763688" y="1082379"/>
            <a:ext cx="1510350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400" dirty="0" smtClean="0"/>
              <a:t>Fisioterapica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400" dirty="0" smtClean="0"/>
              <a:t>Massoterapia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400" dirty="0" smtClean="0"/>
              <a:t>Laserterapia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400" dirty="0" err="1" smtClean="0"/>
              <a:t>Tecarterapia</a:t>
            </a:r>
            <a:endParaRPr lang="it-IT" sz="1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400" dirty="0" err="1" smtClean="0"/>
              <a:t>Tens</a:t>
            </a:r>
            <a:endParaRPr lang="it-IT" sz="1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400" dirty="0" smtClean="0"/>
              <a:t>Manipolazioni</a:t>
            </a:r>
          </a:p>
          <a:p>
            <a:endParaRPr lang="it-IT" sz="1600" dirty="0"/>
          </a:p>
        </p:txBody>
      </p:sp>
      <p:sp>
        <p:nvSpPr>
          <p:cNvPr id="9" name="CasellaDiTesto 8"/>
          <p:cNvSpPr txBox="1"/>
          <p:nvPr/>
        </p:nvSpPr>
        <p:spPr>
          <a:xfrm>
            <a:off x="794635" y="2375041"/>
            <a:ext cx="174996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u="sng" dirty="0" smtClean="0"/>
              <a:t>In fase post - acuta</a:t>
            </a:r>
            <a:endParaRPr lang="it-IT" sz="1600" u="sng" dirty="0"/>
          </a:p>
        </p:txBody>
      </p:sp>
      <p:sp>
        <p:nvSpPr>
          <p:cNvPr id="10" name="CasellaDiTesto 9"/>
          <p:cNvSpPr txBox="1"/>
          <p:nvPr/>
        </p:nvSpPr>
        <p:spPr>
          <a:xfrm>
            <a:off x="-4019" y="2713595"/>
            <a:ext cx="40600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400" dirty="0" smtClean="0"/>
              <a:t>Piano di esercizi posturali mirati attraverso un’attività</a:t>
            </a:r>
          </a:p>
          <a:p>
            <a:r>
              <a:rPr lang="it-IT" sz="1400" dirty="0"/>
              <a:t>f</a:t>
            </a:r>
            <a:r>
              <a:rPr lang="it-IT" sz="1400" dirty="0" smtClean="0"/>
              <a:t>isica adattata nella corretta sequenza cronologica:</a:t>
            </a:r>
            <a:endParaRPr lang="it-IT" sz="1400" dirty="0"/>
          </a:p>
        </p:txBody>
      </p:sp>
      <p:sp>
        <p:nvSpPr>
          <p:cNvPr id="11" name="CasellaDiTesto 10"/>
          <p:cNvSpPr txBox="1"/>
          <p:nvPr/>
        </p:nvSpPr>
        <p:spPr>
          <a:xfrm>
            <a:off x="65141" y="3236815"/>
            <a:ext cx="34967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1° </a:t>
            </a:r>
            <a:r>
              <a:rPr lang="it-IT" sz="1400" dirty="0" smtClean="0"/>
              <a:t>Esercizi di rilassamento, allungamento, </a:t>
            </a:r>
          </a:p>
          <a:p>
            <a:r>
              <a:rPr lang="it-IT" sz="1400" dirty="0" smtClean="0"/>
              <a:t>      decompressione ed educazione posturale</a:t>
            </a:r>
            <a:endParaRPr lang="it-IT" dirty="0"/>
          </a:p>
        </p:txBody>
      </p:sp>
      <p:sp>
        <p:nvSpPr>
          <p:cNvPr id="12" name="CasellaDiTesto 11"/>
          <p:cNvSpPr txBox="1"/>
          <p:nvPr/>
        </p:nvSpPr>
        <p:spPr>
          <a:xfrm>
            <a:off x="82132" y="3821590"/>
            <a:ext cx="34797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2°</a:t>
            </a:r>
            <a:r>
              <a:rPr lang="it-IT" sz="1400" dirty="0"/>
              <a:t> </a:t>
            </a:r>
            <a:r>
              <a:rPr lang="it-IT" sz="1400" dirty="0" smtClean="0"/>
              <a:t>Esercizi di mantenimento e stabilizzazione</a:t>
            </a:r>
          </a:p>
          <a:p>
            <a:r>
              <a:rPr lang="it-IT" sz="1400" dirty="0" smtClean="0"/>
              <a:t>      dei muscoli paravertebrali</a:t>
            </a:r>
            <a:endParaRPr lang="it-IT" dirty="0"/>
          </a:p>
        </p:txBody>
      </p:sp>
      <p:sp>
        <p:nvSpPr>
          <p:cNvPr id="13" name="CasellaDiTesto 12"/>
          <p:cNvSpPr txBox="1"/>
          <p:nvPr/>
        </p:nvSpPr>
        <p:spPr>
          <a:xfrm>
            <a:off x="5817635" y="504915"/>
            <a:ext cx="19893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dirty="0" smtClean="0"/>
              <a:t>TERAPIA CHIRURGICA</a:t>
            </a:r>
            <a:endParaRPr lang="it-IT" sz="1600" dirty="0"/>
          </a:p>
        </p:txBody>
      </p:sp>
      <p:sp>
        <p:nvSpPr>
          <p:cNvPr id="14" name="CasellaDiTesto 13"/>
          <p:cNvSpPr txBox="1"/>
          <p:nvPr/>
        </p:nvSpPr>
        <p:spPr>
          <a:xfrm>
            <a:off x="4444087" y="848782"/>
            <a:ext cx="4736425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400" dirty="0" smtClean="0"/>
              <a:t>Per arrivare all’intervento vi deve essere sempre congruità tra: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400" dirty="0"/>
              <a:t>s</a:t>
            </a:r>
            <a:r>
              <a:rPr lang="it-IT" sz="1400" dirty="0" smtClean="0"/>
              <a:t>intomatologia riferita dal paziente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400" dirty="0"/>
              <a:t>q</a:t>
            </a:r>
            <a:r>
              <a:rPr lang="it-IT" sz="1400" dirty="0" smtClean="0"/>
              <a:t>uadro clinico obiettivo (test clinici e riflessi)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400" dirty="0"/>
              <a:t>d</a:t>
            </a:r>
            <a:r>
              <a:rPr lang="it-IT" sz="1400" dirty="0" smtClean="0"/>
              <a:t>iagnosi strumentale per immagini (TAC, RNM) che </a:t>
            </a:r>
          </a:p>
          <a:p>
            <a:r>
              <a:rPr lang="it-IT" sz="1400" dirty="0" smtClean="0"/>
              <a:t>       confermino il livello di interessamento discale</a:t>
            </a:r>
          </a:p>
        </p:txBody>
      </p:sp>
      <p:sp>
        <p:nvSpPr>
          <p:cNvPr id="15" name="CasellaDiTesto 14"/>
          <p:cNvSpPr txBox="1"/>
          <p:nvPr/>
        </p:nvSpPr>
        <p:spPr>
          <a:xfrm>
            <a:off x="4491266" y="2069779"/>
            <a:ext cx="4622869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400" dirty="0" smtClean="0"/>
              <a:t>Se questa congruità è soddisfatta, l’intervento chirurgico </a:t>
            </a:r>
          </a:p>
          <a:p>
            <a:r>
              <a:rPr lang="it-IT" sz="1400" dirty="0"/>
              <a:t>p</a:t>
            </a:r>
            <a:r>
              <a:rPr lang="it-IT" sz="1400" dirty="0" smtClean="0"/>
              <a:t>uò essere giustificato se si è in presenza dei seguenti criteri: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400" dirty="0"/>
              <a:t>d</a:t>
            </a:r>
            <a:r>
              <a:rPr lang="it-IT" sz="1400" dirty="0" smtClean="0"/>
              <a:t>urata dei sintomi superiore a sei settimane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400" dirty="0"/>
              <a:t>d</a:t>
            </a:r>
            <a:r>
              <a:rPr lang="it-IT" sz="1400" dirty="0" smtClean="0"/>
              <a:t>olore persistente non rispondente al trattamento</a:t>
            </a:r>
          </a:p>
          <a:p>
            <a:r>
              <a:rPr lang="it-IT" sz="1400" dirty="0" smtClean="0"/>
              <a:t>       analgesico prolungato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400" dirty="0"/>
              <a:t>f</a:t>
            </a:r>
            <a:r>
              <a:rPr lang="it-IT" sz="1400" dirty="0" smtClean="0"/>
              <a:t>allimento delle terapie, se adeguatamente condotte</a:t>
            </a:r>
            <a:endParaRPr lang="it-IT" sz="1400" dirty="0"/>
          </a:p>
        </p:txBody>
      </p:sp>
      <p:sp>
        <p:nvSpPr>
          <p:cNvPr id="16" name="CasellaDiTesto 15"/>
          <p:cNvSpPr txBox="1"/>
          <p:nvPr/>
        </p:nvSpPr>
        <p:spPr>
          <a:xfrm>
            <a:off x="4565997" y="3636923"/>
            <a:ext cx="425565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400" dirty="0" smtClean="0"/>
              <a:t>Si possono eseguire: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400" dirty="0"/>
              <a:t>t</a:t>
            </a:r>
            <a:r>
              <a:rPr lang="it-IT" sz="1400" dirty="0" smtClean="0"/>
              <a:t>erapie mini – invasive (</a:t>
            </a:r>
            <a:r>
              <a:rPr lang="it-IT" sz="1400" dirty="0" err="1" smtClean="0"/>
              <a:t>nucleoplastica</a:t>
            </a:r>
            <a:r>
              <a:rPr lang="it-IT" sz="1400" dirty="0" smtClean="0"/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400" dirty="0"/>
              <a:t>t</a:t>
            </a:r>
            <a:r>
              <a:rPr lang="it-IT" sz="1400" dirty="0" smtClean="0"/>
              <a:t>erapie chirurgiche che variano a seconda del livello</a:t>
            </a:r>
          </a:p>
          <a:p>
            <a:r>
              <a:rPr lang="it-IT" sz="1400" dirty="0" smtClean="0"/>
              <a:t>       dell’ernia</a:t>
            </a:r>
            <a:endParaRPr lang="it-IT" sz="1400" dirty="0"/>
          </a:p>
        </p:txBody>
      </p:sp>
      <p:pic>
        <p:nvPicPr>
          <p:cNvPr id="17" name="Immagine 1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76056" y="4653135"/>
            <a:ext cx="3168352" cy="1946801"/>
          </a:xfrm>
          <a:prstGeom prst="rect">
            <a:avLst/>
          </a:prstGeom>
        </p:spPr>
      </p:pic>
      <p:pic>
        <p:nvPicPr>
          <p:cNvPr id="18" name="Immagine 17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654" y="4653135"/>
            <a:ext cx="1856050" cy="1694310"/>
          </a:xfrm>
          <a:prstGeom prst="rect">
            <a:avLst/>
          </a:prstGeom>
        </p:spPr>
      </p:pic>
      <p:pic>
        <p:nvPicPr>
          <p:cNvPr id="19" name="Immagine 18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26024" y="4669312"/>
            <a:ext cx="1878083" cy="1694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60352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3059832" y="116632"/>
            <a:ext cx="27316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dirty="0" smtClean="0">
                <a:solidFill>
                  <a:srgbClr val="FF0000"/>
                </a:solidFill>
              </a:rPr>
              <a:t>ATTIVITA’ FISICA ADATTATA</a:t>
            </a:r>
            <a:endParaRPr lang="it-IT" dirty="0">
              <a:solidFill>
                <a:srgbClr val="FF0000"/>
              </a:solidFill>
            </a:endParaRPr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56176" y="92787"/>
            <a:ext cx="2664296" cy="1893052"/>
          </a:xfrm>
          <a:prstGeom prst="rect">
            <a:avLst/>
          </a:prstGeom>
        </p:spPr>
      </p:pic>
      <p:sp>
        <p:nvSpPr>
          <p:cNvPr id="6" name="CasellaDiTesto 5"/>
          <p:cNvSpPr txBox="1"/>
          <p:nvPr/>
        </p:nvSpPr>
        <p:spPr>
          <a:xfrm>
            <a:off x="146342" y="836712"/>
            <a:ext cx="5826980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400" dirty="0" smtClean="0"/>
              <a:t>Per prima cosa verificare che il soggetto in presenza di patologie discali abbia </a:t>
            </a:r>
          </a:p>
          <a:p>
            <a:r>
              <a:rPr lang="it-IT" sz="1400" dirty="0" smtClean="0"/>
              <a:t>superato la fase acuta trattata con terapia farmacologia e fisioterapica. </a:t>
            </a:r>
          </a:p>
          <a:p>
            <a:r>
              <a:rPr lang="it-IT" sz="1400" dirty="0" smtClean="0"/>
              <a:t>Una volta confermata la presenza di protrusioni o ernie si consiglia:</a:t>
            </a:r>
            <a:endParaRPr lang="it-IT" sz="1400" dirty="0"/>
          </a:p>
        </p:txBody>
      </p:sp>
      <p:sp>
        <p:nvSpPr>
          <p:cNvPr id="7" name="CasellaDiTesto 6"/>
          <p:cNvSpPr txBox="1"/>
          <p:nvPr/>
        </p:nvSpPr>
        <p:spPr>
          <a:xfrm>
            <a:off x="251520" y="1772816"/>
            <a:ext cx="387901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dirty="0" smtClean="0">
                <a:solidFill>
                  <a:srgbClr val="FF0000"/>
                </a:solidFill>
              </a:rPr>
              <a:t>1°</a:t>
            </a:r>
            <a:r>
              <a:rPr lang="it-IT" sz="1400" dirty="0" smtClean="0">
                <a:solidFill>
                  <a:srgbClr val="FF0000"/>
                </a:solidFill>
              </a:rPr>
              <a:t> </a:t>
            </a:r>
            <a:r>
              <a:rPr lang="it-IT" sz="1400" dirty="0" smtClean="0"/>
              <a:t>Ridurre i carichi che gravano sulla colonna</a:t>
            </a:r>
          </a:p>
          <a:p>
            <a:endParaRPr lang="it-IT" sz="1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400" dirty="0"/>
              <a:t>a</a:t>
            </a:r>
            <a:r>
              <a:rPr lang="it-IT" sz="1400" dirty="0" smtClean="0"/>
              <a:t>pprendere la corretta tecnica di sollevamento</a:t>
            </a:r>
            <a:endParaRPr lang="it-IT" sz="1400" dirty="0"/>
          </a:p>
        </p:txBody>
      </p:sp>
      <p:pic>
        <p:nvPicPr>
          <p:cNvPr id="8" name="Immagine 7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61005" y="2507976"/>
            <a:ext cx="1467431" cy="1137047"/>
          </a:xfrm>
          <a:prstGeom prst="rect">
            <a:avLst/>
          </a:prstGeom>
        </p:spPr>
      </p:pic>
      <p:sp>
        <p:nvSpPr>
          <p:cNvPr id="9" name="CasellaDiTesto 8"/>
          <p:cNvSpPr txBox="1"/>
          <p:nvPr/>
        </p:nvSpPr>
        <p:spPr>
          <a:xfrm>
            <a:off x="296034" y="3568773"/>
            <a:ext cx="277069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400" dirty="0"/>
              <a:t>a</a:t>
            </a:r>
            <a:r>
              <a:rPr lang="it-IT" sz="1400" dirty="0" smtClean="0"/>
              <a:t>tteggiamenti posturali corretti</a:t>
            </a:r>
          </a:p>
        </p:txBody>
      </p:sp>
      <p:pic>
        <p:nvPicPr>
          <p:cNvPr id="10" name="Immagine 9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3" y="3933056"/>
            <a:ext cx="1296144" cy="1155569"/>
          </a:xfrm>
          <a:prstGeom prst="rect">
            <a:avLst/>
          </a:prstGeom>
        </p:spPr>
      </p:pic>
      <p:pic>
        <p:nvPicPr>
          <p:cNvPr id="11" name="Immagine 10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02596" y="4005063"/>
            <a:ext cx="1389284" cy="1177819"/>
          </a:xfrm>
          <a:prstGeom prst="rect">
            <a:avLst/>
          </a:prstGeom>
        </p:spPr>
      </p:pic>
      <p:sp>
        <p:nvSpPr>
          <p:cNvPr id="12" name="CasellaDiTesto 11"/>
          <p:cNvSpPr txBox="1"/>
          <p:nvPr/>
        </p:nvSpPr>
        <p:spPr>
          <a:xfrm>
            <a:off x="313162" y="5177800"/>
            <a:ext cx="34225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400" dirty="0" smtClean="0"/>
              <a:t>Mantenere il peso corporeo nella norma</a:t>
            </a:r>
            <a:endParaRPr lang="it-IT" sz="1400" dirty="0"/>
          </a:p>
        </p:txBody>
      </p:sp>
      <p:pic>
        <p:nvPicPr>
          <p:cNvPr id="13" name="Immagine 12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61005" y="5589240"/>
            <a:ext cx="1654811" cy="1159100"/>
          </a:xfrm>
          <a:prstGeom prst="rect">
            <a:avLst/>
          </a:prstGeom>
        </p:spPr>
      </p:pic>
      <p:sp>
        <p:nvSpPr>
          <p:cNvPr id="14" name="CasellaDiTesto 13"/>
          <p:cNvSpPr txBox="1"/>
          <p:nvPr/>
        </p:nvSpPr>
        <p:spPr>
          <a:xfrm>
            <a:off x="4788024" y="2447233"/>
            <a:ext cx="40807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dirty="0" smtClean="0">
                <a:solidFill>
                  <a:srgbClr val="FF0000"/>
                </a:solidFill>
              </a:rPr>
              <a:t>2° </a:t>
            </a:r>
            <a:r>
              <a:rPr lang="it-IT" sz="1400" dirty="0" smtClean="0"/>
              <a:t>Evitare sport dove le continue sollecitazioni,</a:t>
            </a:r>
          </a:p>
          <a:p>
            <a:r>
              <a:rPr lang="it-IT" sz="1400" dirty="0" smtClean="0"/>
              <a:t>      bruschi movimenti, ed eccessivi sforzi possono </a:t>
            </a:r>
          </a:p>
          <a:p>
            <a:r>
              <a:rPr lang="it-IT" sz="1400" dirty="0" smtClean="0"/>
              <a:t>      complicare la patologia come ad es. calcio, basket,</a:t>
            </a:r>
          </a:p>
          <a:p>
            <a:r>
              <a:rPr lang="it-IT" sz="1400" dirty="0" smtClean="0"/>
              <a:t>      pallavolo, nuoto (rana e delfino), pesistica ecc</a:t>
            </a:r>
            <a:r>
              <a:rPr lang="it-IT" sz="1600" dirty="0" smtClean="0"/>
              <a:t>.</a:t>
            </a:r>
            <a:endParaRPr lang="it-IT" sz="1400" dirty="0" smtClean="0"/>
          </a:p>
        </p:txBody>
      </p:sp>
      <p:sp>
        <p:nvSpPr>
          <p:cNvPr id="15" name="CasellaDiTesto 14"/>
          <p:cNvSpPr txBox="1"/>
          <p:nvPr/>
        </p:nvSpPr>
        <p:spPr>
          <a:xfrm>
            <a:off x="4940636" y="5734044"/>
            <a:ext cx="388683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dirty="0" smtClean="0">
                <a:solidFill>
                  <a:srgbClr val="FF0000"/>
                </a:solidFill>
              </a:rPr>
              <a:t>3° </a:t>
            </a:r>
            <a:r>
              <a:rPr lang="it-IT" sz="1400" dirty="0" smtClean="0"/>
              <a:t>Eseguire esercizi di allungamento, rilassamento </a:t>
            </a:r>
          </a:p>
          <a:p>
            <a:r>
              <a:rPr lang="it-IT" sz="1400" dirty="0"/>
              <a:t> </a:t>
            </a:r>
            <a:r>
              <a:rPr lang="it-IT" sz="1400" dirty="0" smtClean="0"/>
              <a:t>     e decompressione del rachide</a:t>
            </a:r>
          </a:p>
        </p:txBody>
      </p:sp>
      <p:pic>
        <p:nvPicPr>
          <p:cNvPr id="16" name="Immagine 15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64088" y="3508769"/>
            <a:ext cx="2880320" cy="1976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90502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2756215" y="236735"/>
            <a:ext cx="39760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>
                <a:solidFill>
                  <a:srgbClr val="FF0000"/>
                </a:solidFill>
              </a:rPr>
              <a:t>Esercizi di allungamento, rilassamento e </a:t>
            </a:r>
          </a:p>
          <a:p>
            <a:pPr algn="ctr"/>
            <a:r>
              <a:rPr lang="it-IT" dirty="0" smtClean="0">
                <a:solidFill>
                  <a:srgbClr val="FF0000"/>
                </a:solidFill>
              </a:rPr>
              <a:t>decompressione del rachide</a:t>
            </a:r>
            <a:endParaRPr lang="it-IT" dirty="0">
              <a:solidFill>
                <a:srgbClr val="FF0000"/>
              </a:solidFill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755576" y="1556792"/>
            <a:ext cx="16169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Tratto cervicale</a:t>
            </a:r>
            <a:endParaRPr lang="it-IT" dirty="0"/>
          </a:p>
        </p:txBody>
      </p:sp>
      <p:sp>
        <p:nvSpPr>
          <p:cNvPr id="6" name="CasellaDiTesto 5"/>
          <p:cNvSpPr txBox="1"/>
          <p:nvPr/>
        </p:nvSpPr>
        <p:spPr>
          <a:xfrm>
            <a:off x="3842505" y="1556792"/>
            <a:ext cx="15309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Tratto dorsale </a:t>
            </a:r>
            <a:endParaRPr lang="it-IT" dirty="0"/>
          </a:p>
        </p:txBody>
      </p:sp>
      <p:sp>
        <p:nvSpPr>
          <p:cNvPr id="7" name="CasellaDiTesto 6"/>
          <p:cNvSpPr txBox="1"/>
          <p:nvPr/>
        </p:nvSpPr>
        <p:spPr>
          <a:xfrm>
            <a:off x="6732240" y="1556792"/>
            <a:ext cx="15736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Tratto lombare</a:t>
            </a:r>
            <a:endParaRPr lang="it-IT" dirty="0"/>
          </a:p>
        </p:txBody>
      </p:sp>
      <p:sp>
        <p:nvSpPr>
          <p:cNvPr id="8" name="Ovale 7"/>
          <p:cNvSpPr/>
          <p:nvPr/>
        </p:nvSpPr>
        <p:spPr>
          <a:xfrm>
            <a:off x="2483768" y="116632"/>
            <a:ext cx="4248472" cy="766434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14" name="Connettore 4 13"/>
          <p:cNvCxnSpPr>
            <a:stCxn id="8" idx="4"/>
            <a:endCxn id="7" idx="0"/>
          </p:cNvCxnSpPr>
          <p:nvPr/>
        </p:nvCxnSpPr>
        <p:spPr>
          <a:xfrm rot="16200000" flipH="1">
            <a:off x="5726668" y="-235598"/>
            <a:ext cx="673726" cy="2911054"/>
          </a:xfrm>
          <a:prstGeom prst="bentConnector3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ttore 4 15"/>
          <p:cNvCxnSpPr/>
          <p:nvPr/>
        </p:nvCxnSpPr>
        <p:spPr>
          <a:xfrm rot="5400000">
            <a:off x="2758571" y="-302055"/>
            <a:ext cx="673726" cy="3043969"/>
          </a:xfrm>
          <a:prstGeom prst="bentConnector3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ttore 2 19"/>
          <p:cNvCxnSpPr>
            <a:stCxn id="8" idx="4"/>
            <a:endCxn id="6" idx="0"/>
          </p:cNvCxnSpPr>
          <p:nvPr/>
        </p:nvCxnSpPr>
        <p:spPr>
          <a:xfrm>
            <a:off x="4608004" y="883066"/>
            <a:ext cx="0" cy="673726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Immagine 2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24075" y="1909866"/>
            <a:ext cx="2244069" cy="1015078"/>
          </a:xfrm>
          <a:prstGeom prst="rect">
            <a:avLst/>
          </a:prstGeom>
        </p:spPr>
      </p:pic>
      <p:pic>
        <p:nvPicPr>
          <p:cNvPr id="25" name="Immagine 2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0499" y="2492896"/>
            <a:ext cx="1653631" cy="1259930"/>
          </a:xfrm>
          <a:prstGeom prst="rect">
            <a:avLst/>
          </a:prstGeom>
        </p:spPr>
      </p:pic>
      <p:pic>
        <p:nvPicPr>
          <p:cNvPr id="26" name="Immagine 25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02340" y="2448612"/>
            <a:ext cx="1636008" cy="1259002"/>
          </a:xfrm>
          <a:prstGeom prst="rect">
            <a:avLst/>
          </a:prstGeom>
        </p:spPr>
      </p:pic>
      <p:pic>
        <p:nvPicPr>
          <p:cNvPr id="27" name="Immagine 26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933827"/>
            <a:ext cx="1574477" cy="1172716"/>
          </a:xfrm>
          <a:prstGeom prst="rect">
            <a:avLst/>
          </a:prstGeom>
        </p:spPr>
      </p:pic>
      <p:pic>
        <p:nvPicPr>
          <p:cNvPr id="28" name="Immagine 27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11659" y="3924298"/>
            <a:ext cx="1544218" cy="1352736"/>
          </a:xfrm>
          <a:prstGeom prst="rect">
            <a:avLst/>
          </a:prstGeom>
        </p:spPr>
      </p:pic>
      <p:pic>
        <p:nvPicPr>
          <p:cNvPr id="29" name="Immagine 28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70762" y="3287342"/>
            <a:ext cx="1475347" cy="1299668"/>
          </a:xfrm>
          <a:prstGeom prst="rect">
            <a:avLst/>
          </a:prstGeom>
        </p:spPr>
      </p:pic>
      <p:pic>
        <p:nvPicPr>
          <p:cNvPr id="30" name="Immagine 29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28987" y="3277165"/>
            <a:ext cx="1440160" cy="1313324"/>
          </a:xfrm>
          <a:prstGeom prst="rect">
            <a:avLst/>
          </a:prstGeom>
        </p:spPr>
      </p:pic>
      <p:pic>
        <p:nvPicPr>
          <p:cNvPr id="31" name="Immagine 30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24075" y="4857398"/>
            <a:ext cx="2409825" cy="1620520"/>
          </a:xfrm>
          <a:prstGeom prst="rect">
            <a:avLst/>
          </a:prstGeom>
        </p:spPr>
      </p:pic>
      <p:pic>
        <p:nvPicPr>
          <p:cNvPr id="32" name="Immagine 31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56176" y="2066019"/>
            <a:ext cx="1420161" cy="999354"/>
          </a:xfrm>
          <a:prstGeom prst="rect">
            <a:avLst/>
          </a:prstGeom>
        </p:spPr>
      </p:pic>
      <p:pic>
        <p:nvPicPr>
          <p:cNvPr id="33" name="Immagine 32"/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80264" y="1998807"/>
            <a:ext cx="1451223" cy="1079306"/>
          </a:xfrm>
          <a:prstGeom prst="rect">
            <a:avLst/>
          </a:prstGeom>
        </p:spPr>
      </p:pic>
      <p:pic>
        <p:nvPicPr>
          <p:cNvPr id="34" name="Immagine 33"/>
          <p:cNvPicPr/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07264" y="3063032"/>
            <a:ext cx="1320811" cy="1149223"/>
          </a:xfrm>
          <a:prstGeom prst="rect">
            <a:avLst/>
          </a:prstGeom>
        </p:spPr>
      </p:pic>
      <p:pic>
        <p:nvPicPr>
          <p:cNvPr id="35" name="Immagine 34"/>
          <p:cNvPicPr/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85657" y="3002662"/>
            <a:ext cx="1427674" cy="1319758"/>
          </a:xfrm>
          <a:prstGeom prst="rect">
            <a:avLst/>
          </a:prstGeom>
        </p:spPr>
      </p:pic>
      <p:pic>
        <p:nvPicPr>
          <p:cNvPr id="36" name="Immagine 35"/>
          <p:cNvPicPr/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69147" y="4322420"/>
            <a:ext cx="1183173" cy="1069955"/>
          </a:xfrm>
          <a:prstGeom prst="rect">
            <a:avLst/>
          </a:prstGeom>
        </p:spPr>
      </p:pic>
      <p:pic>
        <p:nvPicPr>
          <p:cNvPr id="37" name="Immagine 36"/>
          <p:cNvPicPr/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55240" y="4369544"/>
            <a:ext cx="1265232" cy="1022831"/>
          </a:xfrm>
          <a:prstGeom prst="rect">
            <a:avLst/>
          </a:prstGeom>
        </p:spPr>
      </p:pic>
      <p:pic>
        <p:nvPicPr>
          <p:cNvPr id="38" name="Immagine 37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35955" y="5601730"/>
            <a:ext cx="1354003" cy="876188"/>
          </a:xfrm>
          <a:prstGeom prst="rect">
            <a:avLst/>
          </a:prstGeom>
        </p:spPr>
      </p:pic>
      <p:pic>
        <p:nvPicPr>
          <p:cNvPr id="39" name="Immagine 38"/>
          <p:cNvPicPr/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28075" y="5453521"/>
            <a:ext cx="1355602" cy="956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22725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3203848" y="173846"/>
            <a:ext cx="28973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>
                <a:solidFill>
                  <a:srgbClr val="FF0000"/>
                </a:solidFill>
              </a:rPr>
              <a:t>FASE DI LAVORO SUCCESSIVA</a:t>
            </a:r>
            <a:endParaRPr lang="it-IT" dirty="0">
              <a:solidFill>
                <a:srgbClr val="FF0000"/>
              </a:solidFill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395536" y="908720"/>
            <a:ext cx="2509020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400" dirty="0" smtClean="0"/>
              <a:t>Protocollo di esercizi di </a:t>
            </a:r>
          </a:p>
          <a:p>
            <a:pPr algn="ctr"/>
            <a:r>
              <a:rPr lang="it-IT" sz="1400" dirty="0"/>
              <a:t>p</a:t>
            </a:r>
            <a:r>
              <a:rPr lang="it-IT" sz="1400" dirty="0" smtClean="0"/>
              <a:t>otenziamento e stabilizzazione</a:t>
            </a:r>
          </a:p>
          <a:p>
            <a:pPr algn="ctr"/>
            <a:r>
              <a:rPr lang="it-IT" sz="1400" dirty="0"/>
              <a:t>d</a:t>
            </a:r>
            <a:r>
              <a:rPr lang="it-IT" sz="1400" dirty="0" smtClean="0"/>
              <a:t>ei muscoli paravertebrali</a:t>
            </a:r>
            <a:endParaRPr lang="it-IT" sz="1400" dirty="0"/>
          </a:p>
        </p:txBody>
      </p:sp>
      <p:sp>
        <p:nvSpPr>
          <p:cNvPr id="6" name="CasellaDiTesto 5"/>
          <p:cNvSpPr txBox="1"/>
          <p:nvPr/>
        </p:nvSpPr>
        <p:spPr>
          <a:xfrm>
            <a:off x="3915839" y="583493"/>
            <a:ext cx="26370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400" dirty="0" smtClean="0"/>
              <a:t>Esercizi in  isometria per i muscoli</a:t>
            </a:r>
          </a:p>
          <a:p>
            <a:pPr algn="ctr"/>
            <a:r>
              <a:rPr lang="it-IT" sz="1400" dirty="0" smtClean="0"/>
              <a:t>paravertebrali e dell’anca</a:t>
            </a:r>
            <a:endParaRPr lang="it-IT" sz="1400" dirty="0"/>
          </a:p>
        </p:txBody>
      </p:sp>
      <p:sp>
        <p:nvSpPr>
          <p:cNvPr id="7" name="CasellaDiTesto 6"/>
          <p:cNvSpPr txBox="1"/>
          <p:nvPr/>
        </p:nvSpPr>
        <p:spPr>
          <a:xfrm>
            <a:off x="3707904" y="1542987"/>
            <a:ext cx="306417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400" dirty="0" smtClean="0"/>
              <a:t>Esercizi mirati al rafforzamento del core</a:t>
            </a:r>
            <a:endParaRPr lang="it-IT" sz="1400" dirty="0"/>
          </a:p>
        </p:txBody>
      </p:sp>
      <p:sp>
        <p:nvSpPr>
          <p:cNvPr id="8" name="Rettangolo 7"/>
          <p:cNvSpPr/>
          <p:nvPr/>
        </p:nvSpPr>
        <p:spPr>
          <a:xfrm>
            <a:off x="395536" y="908720"/>
            <a:ext cx="2509020" cy="738664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Rettangolo 8"/>
          <p:cNvSpPr/>
          <p:nvPr/>
        </p:nvSpPr>
        <p:spPr>
          <a:xfrm>
            <a:off x="3723324" y="583493"/>
            <a:ext cx="3064172" cy="52322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Rettangolo 9"/>
          <p:cNvSpPr/>
          <p:nvPr/>
        </p:nvSpPr>
        <p:spPr>
          <a:xfrm>
            <a:off x="3702255" y="1435265"/>
            <a:ext cx="3064172" cy="52322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12" name="Connettore 4 11"/>
          <p:cNvCxnSpPr>
            <a:stCxn id="8" idx="3"/>
            <a:endCxn id="9" idx="1"/>
          </p:cNvCxnSpPr>
          <p:nvPr/>
        </p:nvCxnSpPr>
        <p:spPr>
          <a:xfrm flipV="1">
            <a:off x="2904556" y="845103"/>
            <a:ext cx="818768" cy="432949"/>
          </a:xfrm>
          <a:prstGeom prst="bentConnector3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ttore 4 13"/>
          <p:cNvCxnSpPr>
            <a:stCxn id="5" idx="3"/>
            <a:endCxn id="7" idx="1"/>
          </p:cNvCxnSpPr>
          <p:nvPr/>
        </p:nvCxnSpPr>
        <p:spPr>
          <a:xfrm>
            <a:off x="2904556" y="1278052"/>
            <a:ext cx="803348" cy="418824"/>
          </a:xfrm>
          <a:prstGeom prst="bentConnector3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Immagine 1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33302" y="502585"/>
            <a:ext cx="2088232" cy="1550933"/>
          </a:xfrm>
          <a:prstGeom prst="rect">
            <a:avLst/>
          </a:prstGeom>
        </p:spPr>
      </p:pic>
      <p:sp>
        <p:nvSpPr>
          <p:cNvPr id="18" name="CasellaDiTesto 17"/>
          <p:cNvSpPr txBox="1"/>
          <p:nvPr/>
        </p:nvSpPr>
        <p:spPr>
          <a:xfrm>
            <a:off x="0" y="2144681"/>
            <a:ext cx="93245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 smtClean="0"/>
              <a:t>Principalmente si eseguono esercizi per il tratto cervicale e lombo-sacrale in quanto si verificano spesso le patologie discali, che invece sono più rare a livello dorsale. In generale si lavora su tutti i muscoli paravertebrali per stabilizzare il rachide.</a:t>
            </a:r>
            <a:endParaRPr lang="it-IT" sz="1400" dirty="0"/>
          </a:p>
        </p:txBody>
      </p:sp>
      <p:pic>
        <p:nvPicPr>
          <p:cNvPr id="19" name="Immagine 18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56176" y="2780928"/>
            <a:ext cx="2431260" cy="983610"/>
          </a:xfrm>
          <a:prstGeom prst="rect">
            <a:avLst/>
          </a:prstGeom>
        </p:spPr>
      </p:pic>
      <p:pic>
        <p:nvPicPr>
          <p:cNvPr id="20" name="Immagine 19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3902" y="2780928"/>
            <a:ext cx="1296144" cy="1010556"/>
          </a:xfrm>
          <a:prstGeom prst="rect">
            <a:avLst/>
          </a:prstGeom>
        </p:spPr>
      </p:pic>
      <p:pic>
        <p:nvPicPr>
          <p:cNvPr id="21" name="Immagine 20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18507" y="2780928"/>
            <a:ext cx="1186049" cy="1066800"/>
          </a:xfrm>
          <a:prstGeom prst="rect">
            <a:avLst/>
          </a:prstGeom>
        </p:spPr>
      </p:pic>
      <p:pic>
        <p:nvPicPr>
          <p:cNvPr id="22" name="Immagine 21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25188" y="2780928"/>
            <a:ext cx="2468871" cy="1155948"/>
          </a:xfrm>
          <a:prstGeom prst="rect">
            <a:avLst/>
          </a:prstGeom>
        </p:spPr>
      </p:pic>
      <p:pic>
        <p:nvPicPr>
          <p:cNvPr id="23" name="Immagine 22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1194" y="4068519"/>
            <a:ext cx="2857705" cy="1170235"/>
          </a:xfrm>
          <a:prstGeom prst="rect">
            <a:avLst/>
          </a:prstGeom>
        </p:spPr>
      </p:pic>
      <p:pic>
        <p:nvPicPr>
          <p:cNvPr id="24" name="Immagine 23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30910" y="3936876"/>
            <a:ext cx="2257425" cy="1158875"/>
          </a:xfrm>
          <a:prstGeom prst="rect">
            <a:avLst/>
          </a:prstGeom>
        </p:spPr>
      </p:pic>
      <p:pic>
        <p:nvPicPr>
          <p:cNvPr id="25" name="Immagine 24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67825" y="3764537"/>
            <a:ext cx="2608631" cy="1314303"/>
          </a:xfrm>
          <a:prstGeom prst="rect">
            <a:avLst/>
          </a:prstGeom>
        </p:spPr>
      </p:pic>
      <p:pic>
        <p:nvPicPr>
          <p:cNvPr id="26" name="Immagine 25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1194" y="5373216"/>
            <a:ext cx="2857704" cy="1152128"/>
          </a:xfrm>
          <a:prstGeom prst="rect">
            <a:avLst/>
          </a:prstGeom>
        </p:spPr>
      </p:pic>
      <p:pic>
        <p:nvPicPr>
          <p:cNvPr id="27" name="Immagine 26"/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93659" y="5373216"/>
            <a:ext cx="2317709" cy="1152128"/>
          </a:xfrm>
          <a:prstGeom prst="rect">
            <a:avLst/>
          </a:prstGeom>
        </p:spPr>
      </p:pic>
      <p:pic>
        <p:nvPicPr>
          <p:cNvPr id="28" name="Immagine 27"/>
          <p:cNvPicPr/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12160" y="5348194"/>
            <a:ext cx="2719292" cy="117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7478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1666301" y="131664"/>
            <a:ext cx="15648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>
                <a:solidFill>
                  <a:srgbClr val="FF0000"/>
                </a:solidFill>
              </a:rPr>
              <a:t>PREVENZIONE</a:t>
            </a:r>
            <a:endParaRPr lang="it-IT" dirty="0">
              <a:solidFill>
                <a:srgbClr val="FF0000"/>
              </a:solidFill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122288" y="1268760"/>
            <a:ext cx="12341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400" dirty="0" smtClean="0"/>
              <a:t>In presenza di </a:t>
            </a:r>
          </a:p>
          <a:p>
            <a:pPr algn="ctr"/>
            <a:r>
              <a:rPr lang="it-IT" sz="1400" dirty="0" smtClean="0"/>
              <a:t>discopatie</a:t>
            </a:r>
            <a:endParaRPr lang="it-IT" sz="1400" dirty="0"/>
          </a:p>
        </p:txBody>
      </p:sp>
      <p:sp>
        <p:nvSpPr>
          <p:cNvPr id="6" name="CasellaDiTesto 5"/>
          <p:cNvSpPr txBox="1"/>
          <p:nvPr/>
        </p:nvSpPr>
        <p:spPr>
          <a:xfrm>
            <a:off x="1835696" y="679026"/>
            <a:ext cx="2395207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sz="1200" dirty="0" smtClean="0"/>
              <a:t>Ridurre i carichi che gravano </a:t>
            </a:r>
          </a:p>
          <a:p>
            <a:r>
              <a:rPr lang="it-IT" sz="1200" dirty="0"/>
              <a:t> </a:t>
            </a:r>
            <a:r>
              <a:rPr lang="it-IT" sz="1200" dirty="0" smtClean="0"/>
              <a:t>       sulla colonna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sz="1200" dirty="0" smtClean="0"/>
              <a:t>Atteggiamenti posturali </a:t>
            </a:r>
          </a:p>
          <a:p>
            <a:r>
              <a:rPr lang="it-IT" sz="1200" dirty="0" smtClean="0"/>
              <a:t>        corretti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sz="1200" dirty="0"/>
              <a:t>M</a:t>
            </a:r>
            <a:r>
              <a:rPr lang="it-IT" sz="1200" dirty="0" smtClean="0"/>
              <a:t>antenere il peso corporeo </a:t>
            </a:r>
          </a:p>
          <a:p>
            <a:r>
              <a:rPr lang="it-IT" sz="1200" dirty="0"/>
              <a:t> </a:t>
            </a:r>
            <a:r>
              <a:rPr lang="it-IT" sz="1200" dirty="0" smtClean="0"/>
              <a:t>       nella norma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sz="1200" dirty="0" smtClean="0"/>
              <a:t>Evitare discipline sportive</a:t>
            </a:r>
          </a:p>
          <a:p>
            <a:r>
              <a:rPr lang="it-IT" sz="1200" dirty="0" smtClean="0"/>
              <a:t>        con continue sollecitazioni</a:t>
            </a:r>
          </a:p>
          <a:p>
            <a:r>
              <a:rPr lang="it-IT" sz="1200" dirty="0" smtClean="0"/>
              <a:t>        soprattutto in forma agonistica</a:t>
            </a:r>
            <a:endParaRPr lang="it-IT" sz="1200" dirty="0"/>
          </a:p>
        </p:txBody>
      </p:sp>
      <p:sp>
        <p:nvSpPr>
          <p:cNvPr id="9" name="Rettangolo arrotondato 8"/>
          <p:cNvSpPr/>
          <p:nvPr/>
        </p:nvSpPr>
        <p:spPr>
          <a:xfrm>
            <a:off x="1835696" y="679026"/>
            <a:ext cx="2395207" cy="1754326"/>
          </a:xfrm>
          <a:prstGeom prst="round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Freccia a destra 9"/>
          <p:cNvSpPr/>
          <p:nvPr/>
        </p:nvSpPr>
        <p:spPr>
          <a:xfrm>
            <a:off x="1356408" y="1402591"/>
            <a:ext cx="407280" cy="307196"/>
          </a:xfrm>
          <a:prstGeom prst="rightArrow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" name="CasellaDiTesto 10"/>
          <p:cNvSpPr txBox="1"/>
          <p:nvPr/>
        </p:nvSpPr>
        <p:spPr>
          <a:xfrm>
            <a:off x="1560048" y="2611651"/>
            <a:ext cx="128573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dirty="0" smtClean="0"/>
              <a:t>SI CONSIGLIA</a:t>
            </a:r>
            <a:endParaRPr lang="it-IT" sz="1600" dirty="0"/>
          </a:p>
        </p:txBody>
      </p:sp>
      <p:sp>
        <p:nvSpPr>
          <p:cNvPr id="12" name="CasellaDiTesto 11"/>
          <p:cNvSpPr txBox="1"/>
          <p:nvPr/>
        </p:nvSpPr>
        <p:spPr>
          <a:xfrm>
            <a:off x="122288" y="3140968"/>
            <a:ext cx="433387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ü"/>
            </a:pPr>
            <a:r>
              <a:rPr lang="it-IT" sz="1200" dirty="0" smtClean="0"/>
              <a:t>Modificare alcuni movimenti della disciplina sportiva che si </a:t>
            </a:r>
          </a:p>
          <a:p>
            <a:r>
              <a:rPr lang="it-IT" sz="1200" dirty="0"/>
              <a:t> </a:t>
            </a:r>
            <a:r>
              <a:rPr lang="it-IT" sz="1200" dirty="0" smtClean="0"/>
              <a:t>    sta svolgendo, ed evitare complicazioni di patologie discali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it-IT" sz="1200" dirty="0" smtClean="0"/>
              <a:t>Conoscere la « Back School» (scuola della schiena)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it-IT" sz="1200" dirty="0" smtClean="0"/>
              <a:t>In presenza di continui fastidi, scegliere un’attività fisica           </a:t>
            </a:r>
          </a:p>
          <a:p>
            <a:r>
              <a:rPr lang="it-IT" sz="1200" dirty="0" smtClean="0"/>
              <a:t>     adattata, in quanto con un lavoro mirato ai muscoli del  rachide </a:t>
            </a:r>
          </a:p>
          <a:p>
            <a:r>
              <a:rPr lang="it-IT" sz="1200" dirty="0"/>
              <a:t> </a:t>
            </a:r>
            <a:r>
              <a:rPr lang="it-IT" sz="1200" dirty="0" smtClean="0"/>
              <a:t>    diminuisce la probabilità di protrusioni o ernie discali </a:t>
            </a:r>
            <a:endParaRPr lang="it-IT" sz="1200" dirty="0"/>
          </a:p>
        </p:txBody>
      </p:sp>
      <p:sp>
        <p:nvSpPr>
          <p:cNvPr id="14" name="Rettangolo arrotondato 13"/>
          <p:cNvSpPr/>
          <p:nvPr/>
        </p:nvSpPr>
        <p:spPr>
          <a:xfrm>
            <a:off x="122288" y="2996952"/>
            <a:ext cx="4220707" cy="1584176"/>
          </a:xfrm>
          <a:prstGeom prst="round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CasellaDiTesto 14"/>
          <p:cNvSpPr txBox="1"/>
          <p:nvPr/>
        </p:nvSpPr>
        <p:spPr>
          <a:xfrm>
            <a:off x="5868144" y="131664"/>
            <a:ext cx="20521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>
                <a:solidFill>
                  <a:srgbClr val="FF0000"/>
                </a:solidFill>
              </a:rPr>
              <a:t>POST- INTERVENTO</a:t>
            </a:r>
            <a:endParaRPr lang="it-IT" dirty="0">
              <a:solidFill>
                <a:srgbClr val="FF0000"/>
              </a:solidFill>
            </a:endParaRPr>
          </a:p>
        </p:txBody>
      </p:sp>
      <p:sp>
        <p:nvSpPr>
          <p:cNvPr id="16" name="CasellaDiTesto 15"/>
          <p:cNvSpPr txBox="1"/>
          <p:nvPr/>
        </p:nvSpPr>
        <p:spPr>
          <a:xfrm>
            <a:off x="4909763" y="910618"/>
            <a:ext cx="9919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400" dirty="0" smtClean="0"/>
              <a:t>Intervento </a:t>
            </a:r>
          </a:p>
          <a:p>
            <a:pPr algn="ctr"/>
            <a:r>
              <a:rPr lang="it-IT" sz="1400" dirty="0" smtClean="0"/>
              <a:t>chirurgico</a:t>
            </a:r>
            <a:endParaRPr lang="it-IT" sz="1400" dirty="0"/>
          </a:p>
        </p:txBody>
      </p:sp>
      <p:sp>
        <p:nvSpPr>
          <p:cNvPr id="17" name="CasellaDiTesto 16"/>
          <p:cNvSpPr txBox="1"/>
          <p:nvPr/>
        </p:nvSpPr>
        <p:spPr>
          <a:xfrm>
            <a:off x="6300192" y="906871"/>
            <a:ext cx="1312154" cy="52322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it-IT" sz="1400" dirty="0" smtClean="0"/>
              <a:t>Iter riabilitativo</a:t>
            </a:r>
          </a:p>
          <a:p>
            <a:pPr algn="ctr"/>
            <a:r>
              <a:rPr lang="it-IT" sz="1400" dirty="0" smtClean="0"/>
              <a:t>fisioterapico</a:t>
            </a:r>
            <a:endParaRPr lang="it-IT" sz="1400" dirty="0"/>
          </a:p>
        </p:txBody>
      </p:sp>
      <p:sp>
        <p:nvSpPr>
          <p:cNvPr id="18" name="CasellaDiTesto 17"/>
          <p:cNvSpPr txBox="1"/>
          <p:nvPr/>
        </p:nvSpPr>
        <p:spPr>
          <a:xfrm>
            <a:off x="8088755" y="802896"/>
            <a:ext cx="866391" cy="738664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it-IT" sz="1400" dirty="0" smtClean="0"/>
              <a:t> Attività </a:t>
            </a:r>
          </a:p>
          <a:p>
            <a:pPr algn="ctr"/>
            <a:r>
              <a:rPr lang="it-IT" sz="1400" dirty="0"/>
              <a:t>f</a:t>
            </a:r>
            <a:r>
              <a:rPr lang="it-IT" sz="1400" dirty="0" smtClean="0"/>
              <a:t>isica </a:t>
            </a:r>
          </a:p>
          <a:p>
            <a:pPr algn="ctr"/>
            <a:r>
              <a:rPr lang="it-IT" sz="1400" dirty="0" smtClean="0"/>
              <a:t>adattata</a:t>
            </a:r>
            <a:endParaRPr lang="it-IT" sz="1400" dirty="0"/>
          </a:p>
        </p:txBody>
      </p:sp>
      <p:sp>
        <p:nvSpPr>
          <p:cNvPr id="19" name="CasellaDiTesto 18"/>
          <p:cNvSpPr txBox="1"/>
          <p:nvPr/>
        </p:nvSpPr>
        <p:spPr>
          <a:xfrm>
            <a:off x="7436317" y="2125575"/>
            <a:ext cx="9271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400" dirty="0"/>
              <a:t>i</a:t>
            </a:r>
            <a:r>
              <a:rPr lang="it-IT" sz="1400" dirty="0" smtClean="0"/>
              <a:t>n assenza</a:t>
            </a:r>
            <a:endParaRPr lang="it-IT" sz="1400" dirty="0"/>
          </a:p>
        </p:txBody>
      </p:sp>
      <p:sp>
        <p:nvSpPr>
          <p:cNvPr id="20" name="CasellaDiTesto 19"/>
          <p:cNvSpPr txBox="1"/>
          <p:nvPr/>
        </p:nvSpPr>
        <p:spPr>
          <a:xfrm>
            <a:off x="6300192" y="2794575"/>
            <a:ext cx="1746632" cy="52322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it-IT" sz="1400" dirty="0"/>
              <a:t>m</a:t>
            </a:r>
            <a:r>
              <a:rPr lang="it-IT" sz="1400" dirty="0" smtClean="0"/>
              <a:t>aggiore probabilità </a:t>
            </a:r>
          </a:p>
          <a:p>
            <a:pPr algn="ctr"/>
            <a:r>
              <a:rPr lang="it-IT" sz="1400" dirty="0"/>
              <a:t>d</a:t>
            </a:r>
            <a:r>
              <a:rPr lang="it-IT" sz="1400" dirty="0" smtClean="0"/>
              <a:t>i recidive</a:t>
            </a:r>
            <a:endParaRPr lang="it-IT" sz="1400" dirty="0"/>
          </a:p>
        </p:txBody>
      </p:sp>
      <p:sp>
        <p:nvSpPr>
          <p:cNvPr id="21" name="CasellaDiTesto 20"/>
          <p:cNvSpPr txBox="1"/>
          <p:nvPr/>
        </p:nvSpPr>
        <p:spPr>
          <a:xfrm>
            <a:off x="5148064" y="3933056"/>
            <a:ext cx="1446358" cy="52322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it-IT" sz="1400" dirty="0"/>
              <a:t>n</a:t>
            </a:r>
            <a:r>
              <a:rPr lang="it-IT" sz="1400" dirty="0" smtClean="0"/>
              <a:t>uovo intervento</a:t>
            </a:r>
          </a:p>
          <a:p>
            <a:pPr algn="ctr"/>
            <a:r>
              <a:rPr lang="it-IT" sz="1400" dirty="0" smtClean="0"/>
              <a:t>chirurgico</a:t>
            </a:r>
            <a:endParaRPr lang="it-IT" sz="1400" dirty="0"/>
          </a:p>
        </p:txBody>
      </p:sp>
      <p:sp>
        <p:nvSpPr>
          <p:cNvPr id="22" name="Rettangolo 21"/>
          <p:cNvSpPr/>
          <p:nvPr/>
        </p:nvSpPr>
        <p:spPr>
          <a:xfrm>
            <a:off x="4876206" y="906871"/>
            <a:ext cx="991938" cy="52322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3" name="Freccia a destra 22"/>
          <p:cNvSpPr/>
          <p:nvPr/>
        </p:nvSpPr>
        <p:spPr>
          <a:xfrm>
            <a:off x="5940152" y="1052736"/>
            <a:ext cx="288032" cy="216024"/>
          </a:xfrm>
          <a:prstGeom prst="rightArrow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4" name="Freccia a destra 23"/>
          <p:cNvSpPr/>
          <p:nvPr/>
        </p:nvSpPr>
        <p:spPr>
          <a:xfrm>
            <a:off x="7755858" y="1052736"/>
            <a:ext cx="288032" cy="216024"/>
          </a:xfrm>
          <a:prstGeom prst="rightArrow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4" name="Freccia circolare a sinistra 33"/>
          <p:cNvSpPr/>
          <p:nvPr/>
        </p:nvSpPr>
        <p:spPr>
          <a:xfrm>
            <a:off x="8363430" y="1709787"/>
            <a:ext cx="457042" cy="569676"/>
          </a:xfrm>
          <a:prstGeom prst="curvedLeftArrow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35" name="Ovale 34"/>
          <p:cNvSpPr/>
          <p:nvPr/>
        </p:nvSpPr>
        <p:spPr>
          <a:xfrm>
            <a:off x="7436317" y="2125575"/>
            <a:ext cx="927113" cy="307777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37" name="Connettore 4 36"/>
          <p:cNvCxnSpPr>
            <a:stCxn id="19" idx="1"/>
          </p:cNvCxnSpPr>
          <p:nvPr/>
        </p:nvCxnSpPr>
        <p:spPr>
          <a:xfrm rot="10800000" flipV="1">
            <a:off x="7173509" y="2279464"/>
            <a:ext cx="262809" cy="501464"/>
          </a:xfrm>
          <a:prstGeom prst="bentConnector2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Connettore 4 38"/>
          <p:cNvCxnSpPr>
            <a:stCxn id="20" idx="2"/>
            <a:endCxn id="21" idx="3"/>
          </p:cNvCxnSpPr>
          <p:nvPr/>
        </p:nvCxnSpPr>
        <p:spPr>
          <a:xfrm rot="5400000">
            <a:off x="6445530" y="3466687"/>
            <a:ext cx="876871" cy="579086"/>
          </a:xfrm>
          <a:prstGeom prst="bentConnector2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" name="Immagine 39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43608" y="4597296"/>
            <a:ext cx="2643193" cy="2260704"/>
          </a:xfrm>
          <a:prstGeom prst="rect">
            <a:avLst/>
          </a:prstGeom>
        </p:spPr>
      </p:pic>
      <p:pic>
        <p:nvPicPr>
          <p:cNvPr id="41" name="Immagine 40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48063" y="4581128"/>
            <a:ext cx="2464283" cy="2174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41399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uppo 19"/>
          <p:cNvGrpSpPr/>
          <p:nvPr/>
        </p:nvGrpSpPr>
        <p:grpSpPr>
          <a:xfrm>
            <a:off x="97131" y="404664"/>
            <a:ext cx="7488832" cy="1872208"/>
            <a:chOff x="1403648" y="116632"/>
            <a:chExt cx="7488832" cy="1872208"/>
          </a:xfrm>
        </p:grpSpPr>
        <p:sp>
          <p:nvSpPr>
            <p:cNvPr id="4" name="CasellaDiTesto 3"/>
            <p:cNvSpPr txBox="1"/>
            <p:nvPr/>
          </p:nvSpPr>
          <p:spPr>
            <a:xfrm>
              <a:off x="3911548" y="188640"/>
              <a:ext cx="111671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dirty="0" smtClean="0">
                  <a:solidFill>
                    <a:srgbClr val="FF0000"/>
                  </a:solidFill>
                </a:rPr>
                <a:t>operatore</a:t>
              </a:r>
              <a:endParaRPr lang="it-IT" dirty="0">
                <a:solidFill>
                  <a:srgbClr val="FF0000"/>
                </a:solidFill>
              </a:endParaRPr>
            </a:p>
          </p:txBody>
        </p:sp>
        <p:sp>
          <p:nvSpPr>
            <p:cNvPr id="5" name="Freccia circolare a destra 4"/>
            <p:cNvSpPr/>
            <p:nvPr/>
          </p:nvSpPr>
          <p:spPr>
            <a:xfrm>
              <a:off x="1403648" y="404664"/>
              <a:ext cx="1944216" cy="1584176"/>
            </a:xfrm>
            <a:prstGeom prst="curvedRightArrow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>
                <a:solidFill>
                  <a:schemeClr val="tx1"/>
                </a:solidFill>
              </a:endParaRPr>
            </a:p>
          </p:txBody>
        </p:sp>
        <p:sp>
          <p:nvSpPr>
            <p:cNvPr id="6" name="CasellaDiTesto 5"/>
            <p:cNvSpPr txBox="1"/>
            <p:nvPr/>
          </p:nvSpPr>
          <p:spPr>
            <a:xfrm>
              <a:off x="3423850" y="1445087"/>
              <a:ext cx="156825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dirty="0" smtClean="0"/>
                <a:t>           paziente</a:t>
              </a:r>
              <a:endParaRPr lang="it-IT" dirty="0" smtClean="0"/>
            </a:p>
          </p:txBody>
        </p:sp>
        <p:sp>
          <p:nvSpPr>
            <p:cNvPr id="7" name="CasellaDiTesto 6"/>
            <p:cNvSpPr txBox="1"/>
            <p:nvPr/>
          </p:nvSpPr>
          <p:spPr>
            <a:xfrm>
              <a:off x="6588224" y="1446582"/>
              <a:ext cx="160172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dirty="0" smtClean="0"/>
                <a:t>              gruppo</a:t>
              </a:r>
              <a:endParaRPr lang="it-IT" dirty="0"/>
            </a:p>
          </p:txBody>
        </p:sp>
        <p:sp>
          <p:nvSpPr>
            <p:cNvPr id="9" name="Ovale 8"/>
            <p:cNvSpPr/>
            <p:nvPr/>
          </p:nvSpPr>
          <p:spPr>
            <a:xfrm>
              <a:off x="3635896" y="116632"/>
              <a:ext cx="1668021" cy="86409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0" name="Ovale 9"/>
            <p:cNvSpPr/>
            <p:nvPr/>
          </p:nvSpPr>
          <p:spPr>
            <a:xfrm>
              <a:off x="3423850" y="1340768"/>
              <a:ext cx="2092111" cy="576064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1" name="Freccia a destra 10"/>
            <p:cNvSpPr/>
            <p:nvPr/>
          </p:nvSpPr>
          <p:spPr>
            <a:xfrm>
              <a:off x="5810130" y="1485232"/>
              <a:ext cx="504056" cy="369332"/>
            </a:xfrm>
            <a:prstGeom prst="rightArrow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4" name="Ovale 13"/>
            <p:cNvSpPr/>
            <p:nvPr/>
          </p:nvSpPr>
          <p:spPr>
            <a:xfrm>
              <a:off x="6516216" y="1340768"/>
              <a:ext cx="2376264" cy="64807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sp>
        <p:nvSpPr>
          <p:cNvPr id="15" name="CasellaDiTesto 14"/>
          <p:cNvSpPr txBox="1"/>
          <p:nvPr/>
        </p:nvSpPr>
        <p:spPr>
          <a:xfrm>
            <a:off x="251158" y="4134313"/>
            <a:ext cx="7467622" cy="24622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400" dirty="0" smtClean="0"/>
              <a:t>Prevenzione in tutte le discipline sportive nell’esecuzione di determinati movimenti</a:t>
            </a:r>
          </a:p>
          <a:p>
            <a:endParaRPr lang="it-IT" sz="1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400" dirty="0" smtClean="0"/>
              <a:t>Mantenere una buona struttura muscolare in persone che presentano</a:t>
            </a:r>
          </a:p>
          <a:p>
            <a:r>
              <a:rPr lang="it-IT" sz="1400" dirty="0" smtClean="0"/>
              <a:t>       patologie discali attraverso un’attività fisica adattata ed evitare futuri interventi chirurgici</a:t>
            </a:r>
          </a:p>
          <a:p>
            <a:endParaRPr lang="it-IT" sz="1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400" dirty="0" smtClean="0"/>
              <a:t>Partecipare al post – intervento, dopo un corretto iter terapeutico fisioterapico, attraverso un </a:t>
            </a:r>
          </a:p>
          <a:p>
            <a:r>
              <a:rPr lang="it-IT" sz="1400"/>
              <a:t> </a:t>
            </a:r>
            <a:r>
              <a:rPr lang="it-IT" sz="1400" smtClean="0"/>
              <a:t>      lavoro mirato di </a:t>
            </a:r>
            <a:r>
              <a:rPr lang="it-IT" sz="1400" dirty="0" smtClean="0"/>
              <a:t>stabilizzazione dei muscoli paravertebrali ed evitare recidive, in modo tale da:  </a:t>
            </a:r>
          </a:p>
          <a:p>
            <a:pPr marL="285750" indent="-285750">
              <a:buFontTx/>
              <a:buChar char="-"/>
            </a:pPr>
            <a:r>
              <a:rPr lang="it-IT" sz="1400" dirty="0"/>
              <a:t>l</a:t>
            </a:r>
            <a:r>
              <a:rPr lang="it-IT" sz="1400" dirty="0" smtClean="0"/>
              <a:t>imitare i costi della sanità pubblica</a:t>
            </a:r>
          </a:p>
          <a:p>
            <a:pPr marL="285750" indent="-285750">
              <a:buFontTx/>
              <a:buChar char="-"/>
            </a:pPr>
            <a:r>
              <a:rPr lang="it-IT" sz="1400" dirty="0"/>
              <a:t>e</a:t>
            </a:r>
            <a:r>
              <a:rPr lang="it-IT" sz="1400" dirty="0" smtClean="0"/>
              <a:t>vitare problemi lavorativi, data la lunga degenza provocata da un intervento</a:t>
            </a:r>
          </a:p>
          <a:p>
            <a:r>
              <a:rPr lang="it-IT" sz="1400" dirty="0" smtClean="0"/>
              <a:t>-     consigliare a tali soggetti una buona conoscenza della «Back School», tutti quei criteri preventivi</a:t>
            </a:r>
          </a:p>
          <a:p>
            <a:r>
              <a:rPr lang="it-IT" sz="1400" dirty="0" smtClean="0"/>
              <a:t>       nello svolgimento dei normali movimenti quotidiani  </a:t>
            </a:r>
            <a:endParaRPr lang="it-IT" sz="1400" dirty="0"/>
          </a:p>
        </p:txBody>
      </p:sp>
      <p:sp>
        <p:nvSpPr>
          <p:cNvPr id="21" name="Freccia circolare a sinistra 20"/>
          <p:cNvSpPr/>
          <p:nvPr/>
        </p:nvSpPr>
        <p:spPr>
          <a:xfrm>
            <a:off x="7764423" y="1916832"/>
            <a:ext cx="1200065" cy="2736304"/>
          </a:xfrm>
          <a:prstGeom prst="curvedLeftArrow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pic>
        <p:nvPicPr>
          <p:cNvPr id="1026" name="Picture 2" descr="http://www.centroglobalfitness.com/images/header_personal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5180" y="2394256"/>
            <a:ext cx="6231075" cy="1655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Immagine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16217" y="105426"/>
            <a:ext cx="2448272" cy="1462572"/>
          </a:xfrm>
          <a:prstGeom prst="rect">
            <a:avLst/>
          </a:prstGeom>
        </p:spPr>
      </p:pic>
      <p:sp>
        <p:nvSpPr>
          <p:cNvPr id="24" name="Rettangolo arrotondato 23"/>
          <p:cNvSpPr/>
          <p:nvPr/>
        </p:nvSpPr>
        <p:spPr>
          <a:xfrm>
            <a:off x="251158" y="4049385"/>
            <a:ext cx="7489195" cy="2547141"/>
          </a:xfrm>
          <a:prstGeom prst="round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2667404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1084931" y="2442677"/>
            <a:ext cx="1685077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it-IT" dirty="0" smtClean="0">
                <a:solidFill>
                  <a:srgbClr val="FF0000"/>
                </a:solidFill>
              </a:rPr>
              <a:t>Patologie discali</a:t>
            </a:r>
            <a:endParaRPr lang="it-IT" dirty="0">
              <a:solidFill>
                <a:srgbClr val="FF0000"/>
              </a:solidFill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4860032" y="2042568"/>
            <a:ext cx="3528392" cy="116955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it-IT" sz="1400" dirty="0" smtClean="0"/>
          </a:p>
          <a:p>
            <a:pPr algn="ctr"/>
            <a:r>
              <a:rPr lang="it-IT" sz="1400" dirty="0" smtClean="0"/>
              <a:t>Patologia multifattoriale che costituisce </a:t>
            </a:r>
          </a:p>
          <a:p>
            <a:pPr algn="ctr"/>
            <a:r>
              <a:rPr lang="it-IT" sz="1400" dirty="0"/>
              <a:t>u</a:t>
            </a:r>
            <a:r>
              <a:rPr lang="it-IT" sz="1400" dirty="0" smtClean="0"/>
              <a:t>n problema clinico estremamente diffuso</a:t>
            </a:r>
          </a:p>
          <a:p>
            <a:pPr algn="ctr"/>
            <a:r>
              <a:rPr lang="it-IT" sz="1400" dirty="0"/>
              <a:t>n</a:t>
            </a:r>
            <a:r>
              <a:rPr lang="it-IT" sz="1400" dirty="0" smtClean="0"/>
              <a:t>ella società contemporanea</a:t>
            </a:r>
          </a:p>
          <a:p>
            <a:endParaRPr lang="it-IT" sz="1400" dirty="0"/>
          </a:p>
        </p:txBody>
      </p:sp>
      <p:cxnSp>
        <p:nvCxnSpPr>
          <p:cNvPr id="10" name="Connettore 1 9"/>
          <p:cNvCxnSpPr>
            <a:stCxn id="4" idx="3"/>
            <a:endCxn id="5" idx="1"/>
          </p:cNvCxnSpPr>
          <p:nvPr/>
        </p:nvCxnSpPr>
        <p:spPr>
          <a:xfrm>
            <a:off x="2770008" y="2627343"/>
            <a:ext cx="2090024" cy="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CasellaDiTesto 10"/>
          <p:cNvSpPr txBox="1"/>
          <p:nvPr/>
        </p:nvSpPr>
        <p:spPr>
          <a:xfrm>
            <a:off x="3023695" y="4296894"/>
            <a:ext cx="1836337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it-IT" dirty="0" smtClean="0"/>
              <a:t>Ruolo importante</a:t>
            </a:r>
            <a:endParaRPr lang="it-IT" dirty="0"/>
          </a:p>
        </p:txBody>
      </p:sp>
      <p:cxnSp>
        <p:nvCxnSpPr>
          <p:cNvPr id="14" name="Connettore 1 13"/>
          <p:cNvCxnSpPr>
            <a:stCxn id="4" idx="2"/>
          </p:cNvCxnSpPr>
          <p:nvPr/>
        </p:nvCxnSpPr>
        <p:spPr>
          <a:xfrm flipH="1">
            <a:off x="1927469" y="2812009"/>
            <a:ext cx="1" cy="101601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ttore 1 15"/>
          <p:cNvCxnSpPr>
            <a:stCxn id="11" idx="1"/>
          </p:cNvCxnSpPr>
          <p:nvPr/>
        </p:nvCxnSpPr>
        <p:spPr>
          <a:xfrm flipH="1">
            <a:off x="1927469" y="4481560"/>
            <a:ext cx="109622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ttore 1 23"/>
          <p:cNvCxnSpPr/>
          <p:nvPr/>
        </p:nvCxnSpPr>
        <p:spPr>
          <a:xfrm>
            <a:off x="1927469" y="3828023"/>
            <a:ext cx="1" cy="65353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Immagine 2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360156"/>
            <a:ext cx="3096344" cy="1916716"/>
          </a:xfrm>
          <a:prstGeom prst="rect">
            <a:avLst/>
          </a:prstGeom>
        </p:spPr>
      </p:pic>
      <p:pic>
        <p:nvPicPr>
          <p:cNvPr id="28" name="Immagine 27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85928" y="3498580"/>
            <a:ext cx="3276600" cy="1965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98330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827584" y="692696"/>
            <a:ext cx="797423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Il </a:t>
            </a:r>
            <a:r>
              <a:rPr lang="it-IT" dirty="0" smtClean="0">
                <a:solidFill>
                  <a:srgbClr val="FF0000"/>
                </a:solidFill>
              </a:rPr>
              <a:t>rachide</a:t>
            </a:r>
            <a:r>
              <a:rPr lang="it-IT" dirty="0" smtClean="0"/>
              <a:t> è un complesso formato da uno scheletro, la colonna vertebrale </a:t>
            </a:r>
          </a:p>
          <a:p>
            <a:r>
              <a:rPr lang="it-IT" dirty="0" smtClean="0"/>
              <a:t>(formata da 33 o 34 ossa articolate fra loro, le vertebre), unito da varie articolazioni</a:t>
            </a:r>
          </a:p>
          <a:p>
            <a:r>
              <a:rPr lang="it-IT" dirty="0"/>
              <a:t>e</a:t>
            </a:r>
            <a:r>
              <a:rPr lang="it-IT" dirty="0" smtClean="0"/>
              <a:t> rivestito da numerosi muscoli che gli conferiscono stabilità e mobilità.</a:t>
            </a:r>
            <a:endParaRPr lang="it-IT" dirty="0"/>
          </a:p>
        </p:txBody>
      </p:sp>
      <p:pic>
        <p:nvPicPr>
          <p:cNvPr id="5" name="Immagine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99792" y="1988840"/>
            <a:ext cx="3867150" cy="3036570"/>
          </a:xfrm>
          <a:prstGeom prst="rect">
            <a:avLst/>
          </a:prstGeom>
        </p:spPr>
      </p:pic>
      <p:sp>
        <p:nvSpPr>
          <p:cNvPr id="6" name="CasellaDiTesto 5"/>
          <p:cNvSpPr txBox="1"/>
          <p:nvPr/>
        </p:nvSpPr>
        <p:spPr>
          <a:xfrm>
            <a:off x="2177887" y="5589240"/>
            <a:ext cx="51385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Ha la funzione di sostegno della testa e del tronco ed</a:t>
            </a:r>
          </a:p>
          <a:p>
            <a:r>
              <a:rPr lang="it-IT" dirty="0" smtClean="0"/>
              <a:t> accoglie inoltre e protegge il midollo spinale.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xmlns="" val="2884146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539551" y="260648"/>
            <a:ext cx="353596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dirty="0" smtClean="0"/>
              <a:t>Nel suo insieme il rachide rappresenta </a:t>
            </a:r>
          </a:p>
          <a:p>
            <a:r>
              <a:rPr lang="it-IT" sz="1600" dirty="0" smtClean="0"/>
              <a:t>l’equivalente di un’articolazione con tre</a:t>
            </a:r>
          </a:p>
          <a:p>
            <a:r>
              <a:rPr lang="it-IT" sz="1600" dirty="0"/>
              <a:t>g</a:t>
            </a:r>
            <a:r>
              <a:rPr lang="it-IT" sz="1600" dirty="0" smtClean="0"/>
              <a:t>radi di libertà: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600" dirty="0" smtClean="0"/>
              <a:t>flesso – estensione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600" dirty="0"/>
              <a:t>i</a:t>
            </a:r>
            <a:r>
              <a:rPr lang="it-IT" sz="1600" dirty="0" smtClean="0"/>
              <a:t>nclinazione laterale destra e sinistra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600" dirty="0" smtClean="0"/>
              <a:t>rotazione assiale</a:t>
            </a:r>
            <a:endParaRPr lang="it-IT" sz="1600" dirty="0"/>
          </a:p>
        </p:txBody>
      </p:sp>
      <p:pic>
        <p:nvPicPr>
          <p:cNvPr id="5" name="Immagine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60032" y="36680"/>
            <a:ext cx="1800200" cy="1800200"/>
          </a:xfrm>
          <a:prstGeom prst="rect">
            <a:avLst/>
          </a:prstGeom>
        </p:spPr>
      </p:pic>
      <p:sp>
        <p:nvSpPr>
          <p:cNvPr id="6" name="CasellaDiTesto 5"/>
          <p:cNvSpPr txBox="1"/>
          <p:nvPr/>
        </p:nvSpPr>
        <p:spPr>
          <a:xfrm>
            <a:off x="1949893" y="1955685"/>
            <a:ext cx="47519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dirty="0" smtClean="0"/>
              <a:t>La colonna vertebrale presenta  delle curve fisiologiche</a:t>
            </a:r>
          </a:p>
        </p:txBody>
      </p:sp>
      <p:sp>
        <p:nvSpPr>
          <p:cNvPr id="7" name="CasellaDiTesto 6"/>
          <p:cNvSpPr txBox="1"/>
          <p:nvPr/>
        </p:nvSpPr>
        <p:spPr>
          <a:xfrm>
            <a:off x="251519" y="2924944"/>
            <a:ext cx="297158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dirty="0" smtClean="0"/>
              <a:t>In proiezione </a:t>
            </a:r>
            <a:r>
              <a:rPr lang="it-IT" sz="1600" dirty="0" err="1" smtClean="0"/>
              <a:t>antero</a:t>
            </a:r>
            <a:r>
              <a:rPr lang="it-IT" sz="1600" dirty="0" smtClean="0"/>
              <a:t> – posteriore </a:t>
            </a:r>
          </a:p>
          <a:p>
            <a:r>
              <a:rPr lang="it-IT" sz="1600" dirty="0" smtClean="0"/>
              <a:t>si osserva la scoliosi</a:t>
            </a:r>
            <a:endParaRPr lang="it-IT" sz="1600" dirty="0"/>
          </a:p>
        </p:txBody>
      </p:sp>
      <p:pic>
        <p:nvPicPr>
          <p:cNvPr id="8" name="Immagine 7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33742" y="2296548"/>
            <a:ext cx="3038458" cy="2428596"/>
          </a:xfrm>
          <a:prstGeom prst="rect">
            <a:avLst/>
          </a:prstGeom>
        </p:spPr>
      </p:pic>
      <p:pic>
        <p:nvPicPr>
          <p:cNvPr id="9" name="Immagine 8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19" y="4797152"/>
            <a:ext cx="4176465" cy="1815658"/>
          </a:xfrm>
          <a:prstGeom prst="rect">
            <a:avLst/>
          </a:prstGeom>
        </p:spPr>
      </p:pic>
      <p:sp>
        <p:nvSpPr>
          <p:cNvPr id="10" name="CasellaDiTesto 9"/>
          <p:cNvSpPr txBox="1"/>
          <p:nvPr/>
        </p:nvSpPr>
        <p:spPr>
          <a:xfrm>
            <a:off x="4472785" y="5085184"/>
            <a:ext cx="467121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dirty="0" smtClean="0"/>
              <a:t>In proiezione laterale vi è la presenza di due cifosi, </a:t>
            </a:r>
          </a:p>
          <a:p>
            <a:r>
              <a:rPr lang="it-IT" sz="1600" dirty="0" smtClean="0"/>
              <a:t>una dorsale ed una sacrococcigea, definite curve</a:t>
            </a:r>
          </a:p>
          <a:p>
            <a:r>
              <a:rPr lang="it-IT" sz="1600" dirty="0" smtClean="0"/>
              <a:t>primarie; e due lordosi di cui una nel tratto cervicale</a:t>
            </a:r>
          </a:p>
          <a:p>
            <a:r>
              <a:rPr lang="it-IT" sz="1600" dirty="0" smtClean="0"/>
              <a:t>ed una nel tratto lombare, definite curve secondarie; </a:t>
            </a:r>
            <a:endParaRPr lang="it-IT" sz="1600" dirty="0"/>
          </a:p>
        </p:txBody>
      </p:sp>
    </p:spTree>
    <p:extLst>
      <p:ext uri="{BB962C8B-B14F-4D97-AF65-F5344CB8AC3E}">
        <p14:creationId xmlns:p14="http://schemas.microsoft.com/office/powerpoint/2010/main" xmlns="" val="2332119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2987824" y="2780928"/>
            <a:ext cx="3277116" cy="92333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it-IT" dirty="0" smtClean="0"/>
              <a:t>Alterazioni delle curve </a:t>
            </a:r>
          </a:p>
          <a:p>
            <a:pPr algn="ctr"/>
            <a:r>
              <a:rPr lang="it-IT" dirty="0"/>
              <a:t>f</a:t>
            </a:r>
            <a:r>
              <a:rPr lang="it-IT" dirty="0" smtClean="0"/>
              <a:t>isiologiche possono comportare</a:t>
            </a:r>
          </a:p>
          <a:p>
            <a:pPr algn="ctr"/>
            <a:r>
              <a:rPr lang="it-IT" dirty="0"/>
              <a:t>d</a:t>
            </a:r>
            <a:r>
              <a:rPr lang="it-IT" dirty="0" smtClean="0"/>
              <a:t>iverse patologie</a:t>
            </a:r>
          </a:p>
        </p:txBody>
      </p:sp>
      <p:sp>
        <p:nvSpPr>
          <p:cNvPr id="5" name="CasellaDiTesto 4"/>
          <p:cNvSpPr txBox="1"/>
          <p:nvPr/>
        </p:nvSpPr>
        <p:spPr>
          <a:xfrm>
            <a:off x="1331640" y="903203"/>
            <a:ext cx="1990353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it-IT" dirty="0" smtClean="0"/>
              <a:t>Provocate da cause</a:t>
            </a:r>
          </a:p>
          <a:p>
            <a:pPr algn="ctr"/>
            <a:r>
              <a:rPr lang="it-IT" dirty="0"/>
              <a:t>d</a:t>
            </a:r>
            <a:r>
              <a:rPr lang="it-IT" dirty="0" smtClean="0"/>
              <a:t>i varia natura</a:t>
            </a:r>
          </a:p>
        </p:txBody>
      </p:sp>
      <p:sp>
        <p:nvSpPr>
          <p:cNvPr id="6" name="CasellaDiTesto 5"/>
          <p:cNvSpPr txBox="1"/>
          <p:nvPr/>
        </p:nvSpPr>
        <p:spPr>
          <a:xfrm>
            <a:off x="5796136" y="764704"/>
            <a:ext cx="1576072" cy="92333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smtClean="0"/>
              <a:t>GENETICA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smtClean="0"/>
              <a:t>IDIOPATICA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smtClean="0"/>
              <a:t>POSTURALE</a:t>
            </a:r>
            <a:endParaRPr lang="it-IT" dirty="0"/>
          </a:p>
        </p:txBody>
      </p:sp>
      <p:sp>
        <p:nvSpPr>
          <p:cNvPr id="7" name="CasellaDiTesto 6"/>
          <p:cNvSpPr txBox="1"/>
          <p:nvPr/>
        </p:nvSpPr>
        <p:spPr>
          <a:xfrm>
            <a:off x="251518" y="4725144"/>
            <a:ext cx="403636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dirty="0" smtClean="0"/>
              <a:t>Le più frequenti interessano il disco</a:t>
            </a:r>
          </a:p>
          <a:p>
            <a:pPr algn="ctr"/>
            <a:r>
              <a:rPr lang="it-IT" dirty="0" smtClean="0"/>
              <a:t> intervertebrale interposto tra una </a:t>
            </a:r>
          </a:p>
          <a:p>
            <a:pPr algn="ctr"/>
            <a:r>
              <a:rPr lang="it-IT" dirty="0" smtClean="0"/>
              <a:t>vertebra e l’altra con lo scopo di facilitare</a:t>
            </a:r>
          </a:p>
          <a:p>
            <a:pPr algn="ctr"/>
            <a:r>
              <a:rPr lang="it-IT" dirty="0" smtClean="0"/>
              <a:t> i movimenti ed ammortizzare gli urti</a:t>
            </a:r>
            <a:endParaRPr lang="it-IT" dirty="0"/>
          </a:p>
        </p:txBody>
      </p:sp>
      <p:cxnSp>
        <p:nvCxnSpPr>
          <p:cNvPr id="10" name="Connettore 4 9"/>
          <p:cNvCxnSpPr>
            <a:stCxn id="5" idx="3"/>
          </p:cNvCxnSpPr>
          <p:nvPr/>
        </p:nvCxnSpPr>
        <p:spPr>
          <a:xfrm flipV="1">
            <a:off x="3321993" y="1226368"/>
            <a:ext cx="2330127" cy="1"/>
          </a:xfrm>
          <a:prstGeom prst="bentConnector3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ttore 4 23"/>
          <p:cNvCxnSpPr>
            <a:stCxn id="4" idx="1"/>
          </p:cNvCxnSpPr>
          <p:nvPr/>
        </p:nvCxnSpPr>
        <p:spPr>
          <a:xfrm rot="10800000">
            <a:off x="2269698" y="1688035"/>
            <a:ext cx="718126" cy="1554559"/>
          </a:xfrm>
          <a:prstGeom prst="bentConnector2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ttangolo arrotondato 27"/>
          <p:cNvSpPr/>
          <p:nvPr/>
        </p:nvSpPr>
        <p:spPr>
          <a:xfrm>
            <a:off x="251518" y="4725144"/>
            <a:ext cx="4036361" cy="1200329"/>
          </a:xfrm>
          <a:prstGeom prst="round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30" name="Connettore 2 29"/>
          <p:cNvCxnSpPr/>
          <p:nvPr/>
        </p:nvCxnSpPr>
        <p:spPr>
          <a:xfrm flipH="1">
            <a:off x="2483768" y="3704258"/>
            <a:ext cx="1080120" cy="94887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Immagine 10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36096" y="3789040"/>
            <a:ext cx="2880320" cy="2880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47227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268823" y="692696"/>
            <a:ext cx="473757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Il disco intervertebrale è costituito da una </a:t>
            </a:r>
          </a:p>
          <a:p>
            <a:r>
              <a:rPr lang="it-IT" dirty="0"/>
              <a:t>p</a:t>
            </a:r>
            <a:r>
              <a:rPr lang="it-IT" dirty="0" smtClean="0"/>
              <a:t>arte centrale chiamata </a:t>
            </a:r>
            <a:r>
              <a:rPr lang="it-IT" dirty="0" smtClean="0">
                <a:solidFill>
                  <a:srgbClr val="FF0000"/>
                </a:solidFill>
              </a:rPr>
              <a:t>nucleo polposo</a:t>
            </a:r>
            <a:r>
              <a:rPr lang="it-IT" dirty="0" smtClean="0"/>
              <a:t> e</a:t>
            </a:r>
          </a:p>
          <a:p>
            <a:r>
              <a:rPr lang="it-IT" dirty="0" smtClean="0"/>
              <a:t>da una parte periferica chiamata </a:t>
            </a:r>
            <a:r>
              <a:rPr lang="it-IT" dirty="0" smtClean="0">
                <a:solidFill>
                  <a:srgbClr val="FF0000"/>
                </a:solidFill>
              </a:rPr>
              <a:t>anello fibroso</a:t>
            </a:r>
          </a:p>
          <a:p>
            <a:endParaRPr lang="it-IT" dirty="0" smtClean="0"/>
          </a:p>
        </p:txBody>
      </p:sp>
      <p:sp>
        <p:nvSpPr>
          <p:cNvPr id="7" name="CasellaDiTesto 6"/>
          <p:cNvSpPr txBox="1"/>
          <p:nvPr/>
        </p:nvSpPr>
        <p:spPr>
          <a:xfrm>
            <a:off x="107504" y="3091026"/>
            <a:ext cx="421352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dirty="0" smtClean="0"/>
              <a:t>Il disco può andare incontro a processi</a:t>
            </a:r>
          </a:p>
          <a:p>
            <a:pPr algn="ctr"/>
            <a:r>
              <a:rPr lang="it-IT" dirty="0"/>
              <a:t>d</a:t>
            </a:r>
            <a:r>
              <a:rPr lang="it-IT" dirty="0" smtClean="0"/>
              <a:t>i invecchiamento e degenerazione, dando</a:t>
            </a:r>
          </a:p>
          <a:p>
            <a:pPr algn="ctr"/>
            <a:r>
              <a:rPr lang="it-IT" dirty="0" smtClean="0"/>
              <a:t> origine ad una discopatia</a:t>
            </a:r>
            <a:endParaRPr lang="it-IT" dirty="0"/>
          </a:p>
        </p:txBody>
      </p:sp>
      <p:sp>
        <p:nvSpPr>
          <p:cNvPr id="8" name="CasellaDiTesto 7"/>
          <p:cNvSpPr txBox="1"/>
          <p:nvPr/>
        </p:nvSpPr>
        <p:spPr>
          <a:xfrm>
            <a:off x="5148064" y="3244510"/>
            <a:ext cx="1426609" cy="646331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it-IT" dirty="0" smtClean="0"/>
              <a:t>Conseguenze</a:t>
            </a:r>
          </a:p>
          <a:p>
            <a:pPr algn="ctr"/>
            <a:r>
              <a:rPr lang="it-IT" dirty="0" smtClean="0"/>
              <a:t> più gravi</a:t>
            </a:r>
            <a:endParaRPr lang="it-IT" dirty="0"/>
          </a:p>
        </p:txBody>
      </p:sp>
      <p:sp>
        <p:nvSpPr>
          <p:cNvPr id="9" name="CasellaDiTesto 8"/>
          <p:cNvSpPr txBox="1"/>
          <p:nvPr/>
        </p:nvSpPr>
        <p:spPr>
          <a:xfrm>
            <a:off x="7590972" y="3091026"/>
            <a:ext cx="1285416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it-IT" dirty="0" smtClean="0"/>
              <a:t>protrusione</a:t>
            </a:r>
            <a:endParaRPr lang="it-IT" dirty="0"/>
          </a:p>
        </p:txBody>
      </p:sp>
      <p:sp>
        <p:nvSpPr>
          <p:cNvPr id="10" name="CasellaDiTesto 9"/>
          <p:cNvSpPr txBox="1"/>
          <p:nvPr/>
        </p:nvSpPr>
        <p:spPr>
          <a:xfrm>
            <a:off x="7900896" y="3691190"/>
            <a:ext cx="665567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it-IT" dirty="0" smtClean="0"/>
              <a:t>ernia</a:t>
            </a:r>
            <a:endParaRPr lang="it-IT" dirty="0"/>
          </a:p>
        </p:txBody>
      </p:sp>
      <p:sp>
        <p:nvSpPr>
          <p:cNvPr id="12" name="CasellaDiTesto 11"/>
          <p:cNvSpPr txBox="1"/>
          <p:nvPr/>
        </p:nvSpPr>
        <p:spPr>
          <a:xfrm>
            <a:off x="436088" y="4581125"/>
            <a:ext cx="4040145" cy="16619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dirty="0" smtClean="0">
                <a:solidFill>
                  <a:srgbClr val="FF0000"/>
                </a:solidFill>
              </a:rPr>
              <a:t>Protrusione </a:t>
            </a:r>
          </a:p>
          <a:p>
            <a:pPr algn="ctr"/>
            <a:r>
              <a:rPr lang="it-IT" sz="1400" dirty="0" smtClean="0"/>
              <a:t>Nella protrusione (</a:t>
            </a:r>
            <a:r>
              <a:rPr lang="it-IT" sz="1400" dirty="0" err="1" smtClean="0"/>
              <a:t>bulging</a:t>
            </a:r>
            <a:r>
              <a:rPr lang="it-IT" sz="1400" dirty="0" smtClean="0"/>
              <a:t>) discale, l’anello fibroso </a:t>
            </a:r>
          </a:p>
          <a:p>
            <a:pPr algn="ctr"/>
            <a:r>
              <a:rPr lang="it-IT" sz="1400" dirty="0"/>
              <a:t>è</a:t>
            </a:r>
            <a:r>
              <a:rPr lang="it-IT" sz="1400" dirty="0" smtClean="0"/>
              <a:t> «sfiancato», le fibre sono distese ma non interrotte</a:t>
            </a:r>
          </a:p>
          <a:p>
            <a:pPr algn="ctr"/>
            <a:r>
              <a:rPr lang="it-IT" sz="1400" dirty="0"/>
              <a:t>q</a:t>
            </a:r>
            <a:r>
              <a:rPr lang="it-IT" sz="1400" dirty="0" smtClean="0"/>
              <a:t>uindi non vi è una vera e propria erniazione del </a:t>
            </a:r>
          </a:p>
          <a:p>
            <a:pPr algn="ctr"/>
            <a:r>
              <a:rPr lang="it-IT" sz="1400" dirty="0"/>
              <a:t>n</a:t>
            </a:r>
            <a:r>
              <a:rPr lang="it-IT" sz="1400" dirty="0" smtClean="0"/>
              <a:t>ucleo polposo che viene contenuto dai legamenti </a:t>
            </a:r>
          </a:p>
          <a:p>
            <a:pPr algn="ctr"/>
            <a:r>
              <a:rPr lang="it-IT" sz="1400" dirty="0"/>
              <a:t>l</a:t>
            </a:r>
            <a:r>
              <a:rPr lang="it-IT" sz="1400" dirty="0" smtClean="0"/>
              <a:t>ongitudinali. La protrusione può essere considerata </a:t>
            </a:r>
          </a:p>
          <a:p>
            <a:pPr algn="ctr"/>
            <a:r>
              <a:rPr lang="it-IT" sz="1400" dirty="0"/>
              <a:t>l</a:t>
            </a:r>
            <a:r>
              <a:rPr lang="it-IT" sz="1400" dirty="0" smtClean="0"/>
              <a:t>’anticamera dell’ernia del disco.</a:t>
            </a:r>
          </a:p>
        </p:txBody>
      </p:sp>
      <p:sp>
        <p:nvSpPr>
          <p:cNvPr id="13" name="CasellaDiTesto 12"/>
          <p:cNvSpPr txBox="1"/>
          <p:nvPr/>
        </p:nvSpPr>
        <p:spPr>
          <a:xfrm>
            <a:off x="4737527" y="4581126"/>
            <a:ext cx="4106445" cy="16619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dirty="0" smtClean="0">
                <a:solidFill>
                  <a:srgbClr val="FF0000"/>
                </a:solidFill>
              </a:rPr>
              <a:t>Ernia</a:t>
            </a:r>
          </a:p>
          <a:p>
            <a:pPr algn="ctr"/>
            <a:r>
              <a:rPr lang="it-IT" sz="1400" dirty="0" smtClean="0"/>
              <a:t>L’ernia del disco è una patologia della colonna</a:t>
            </a:r>
          </a:p>
          <a:p>
            <a:pPr algn="ctr"/>
            <a:r>
              <a:rPr lang="it-IT" sz="1400" dirty="0"/>
              <a:t>v</a:t>
            </a:r>
            <a:r>
              <a:rPr lang="it-IT" sz="1400" dirty="0" smtClean="0"/>
              <a:t>ertebrale caratterizzata dalla fuoriuscita del </a:t>
            </a:r>
          </a:p>
          <a:p>
            <a:pPr algn="ctr"/>
            <a:r>
              <a:rPr lang="it-IT" sz="1400" dirty="0"/>
              <a:t>n</a:t>
            </a:r>
            <a:r>
              <a:rPr lang="it-IT" sz="1400" dirty="0" smtClean="0"/>
              <a:t>ucleo polposo all’interno del disco intervertebrale,</a:t>
            </a:r>
          </a:p>
          <a:p>
            <a:pPr algn="ctr"/>
            <a:r>
              <a:rPr lang="it-IT" sz="1400" dirty="0"/>
              <a:t>e</a:t>
            </a:r>
            <a:r>
              <a:rPr lang="it-IT" sz="1400" dirty="0" smtClean="0"/>
              <a:t> dalla sua migrazione all’interno del canale midollare</a:t>
            </a:r>
          </a:p>
          <a:p>
            <a:pPr algn="ctr"/>
            <a:r>
              <a:rPr lang="it-IT" sz="1400" dirty="0"/>
              <a:t>c</a:t>
            </a:r>
            <a:r>
              <a:rPr lang="it-IT" sz="1400" dirty="0" smtClean="0"/>
              <a:t>on conseguente compressione delle radici nervose</a:t>
            </a:r>
          </a:p>
          <a:p>
            <a:pPr algn="ctr"/>
            <a:r>
              <a:rPr lang="it-IT" sz="1400" dirty="0" smtClean="0"/>
              <a:t> e/o del midollo spinale in esso contenuti.</a:t>
            </a:r>
            <a:endParaRPr lang="it-IT" sz="1400" dirty="0"/>
          </a:p>
        </p:txBody>
      </p:sp>
      <p:sp>
        <p:nvSpPr>
          <p:cNvPr id="14" name="Rettangolo 13"/>
          <p:cNvSpPr/>
          <p:nvPr/>
        </p:nvSpPr>
        <p:spPr>
          <a:xfrm>
            <a:off x="147691" y="3068960"/>
            <a:ext cx="4173339" cy="92333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Rettangolo 14"/>
          <p:cNvSpPr/>
          <p:nvPr/>
        </p:nvSpPr>
        <p:spPr>
          <a:xfrm>
            <a:off x="7590972" y="3691190"/>
            <a:ext cx="1285416" cy="369332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7" name="Freccia a destra 16"/>
          <p:cNvSpPr/>
          <p:nvPr/>
        </p:nvSpPr>
        <p:spPr>
          <a:xfrm>
            <a:off x="4572000" y="3460358"/>
            <a:ext cx="434402" cy="230832"/>
          </a:xfrm>
          <a:prstGeom prst="rightArrow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21" name="Connettore 4 20"/>
          <p:cNvCxnSpPr>
            <a:stCxn id="8" idx="3"/>
          </p:cNvCxnSpPr>
          <p:nvPr/>
        </p:nvCxnSpPr>
        <p:spPr>
          <a:xfrm flipV="1">
            <a:off x="6574673" y="3275692"/>
            <a:ext cx="877647" cy="291984"/>
          </a:xfrm>
          <a:prstGeom prst="bentConnector3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ttore 4 22"/>
          <p:cNvCxnSpPr>
            <a:stCxn id="8" idx="3"/>
          </p:cNvCxnSpPr>
          <p:nvPr/>
        </p:nvCxnSpPr>
        <p:spPr>
          <a:xfrm>
            <a:off x="6574673" y="3567676"/>
            <a:ext cx="877647" cy="308180"/>
          </a:xfrm>
          <a:prstGeom prst="bentConnector3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Immagine 2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45610" y="1727835"/>
            <a:ext cx="3552825" cy="1034415"/>
          </a:xfrm>
          <a:prstGeom prst="rect">
            <a:avLst/>
          </a:prstGeom>
        </p:spPr>
      </p:pic>
      <p:pic>
        <p:nvPicPr>
          <p:cNvPr id="16" name="Immagine 1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94902" y="364788"/>
            <a:ext cx="4144698" cy="2397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70731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20587" y="1658175"/>
            <a:ext cx="1296830" cy="369332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it-IT" dirty="0" smtClean="0"/>
              <a:t>Ernie discali</a:t>
            </a:r>
            <a:endParaRPr lang="it-IT" dirty="0"/>
          </a:p>
        </p:txBody>
      </p:sp>
      <p:sp>
        <p:nvSpPr>
          <p:cNvPr id="5" name="CasellaDiTesto 4"/>
          <p:cNvSpPr txBox="1"/>
          <p:nvPr/>
        </p:nvSpPr>
        <p:spPr>
          <a:xfrm>
            <a:off x="1934427" y="1519676"/>
            <a:ext cx="1248932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it-IT" dirty="0"/>
              <a:t>c</a:t>
            </a:r>
            <a:r>
              <a:rPr lang="it-IT" dirty="0" smtClean="0"/>
              <a:t>lassificate </a:t>
            </a:r>
          </a:p>
          <a:p>
            <a:pPr algn="ctr"/>
            <a:r>
              <a:rPr lang="it-IT" dirty="0" smtClean="0"/>
              <a:t>in base</a:t>
            </a:r>
            <a:endParaRPr lang="it-IT" dirty="0"/>
          </a:p>
        </p:txBody>
      </p:sp>
      <p:sp>
        <p:nvSpPr>
          <p:cNvPr id="6" name="CasellaDiTesto 5"/>
          <p:cNvSpPr txBox="1"/>
          <p:nvPr/>
        </p:nvSpPr>
        <p:spPr>
          <a:xfrm>
            <a:off x="4069638" y="376374"/>
            <a:ext cx="2313582" cy="646331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it-IT" dirty="0"/>
              <a:t>a</a:t>
            </a:r>
            <a:r>
              <a:rPr lang="it-IT" dirty="0" smtClean="0"/>
              <a:t>l tratto della colonna </a:t>
            </a:r>
          </a:p>
          <a:p>
            <a:r>
              <a:rPr lang="it-IT" dirty="0"/>
              <a:t>v</a:t>
            </a:r>
            <a:r>
              <a:rPr lang="it-IT" dirty="0" smtClean="0"/>
              <a:t>ertebrale interessato</a:t>
            </a:r>
            <a:endParaRPr lang="it-IT" dirty="0"/>
          </a:p>
        </p:txBody>
      </p:sp>
      <p:sp>
        <p:nvSpPr>
          <p:cNvPr id="7" name="CasellaDiTesto 6"/>
          <p:cNvSpPr txBox="1"/>
          <p:nvPr/>
        </p:nvSpPr>
        <p:spPr>
          <a:xfrm>
            <a:off x="7548744" y="47885"/>
            <a:ext cx="9190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dirty="0" smtClean="0"/>
              <a:t>cervicale</a:t>
            </a:r>
            <a:endParaRPr lang="it-IT" sz="1600" dirty="0"/>
          </a:p>
        </p:txBody>
      </p:sp>
      <p:sp>
        <p:nvSpPr>
          <p:cNvPr id="8" name="CasellaDiTesto 7"/>
          <p:cNvSpPr txBox="1"/>
          <p:nvPr/>
        </p:nvSpPr>
        <p:spPr>
          <a:xfrm>
            <a:off x="7609914" y="494868"/>
            <a:ext cx="7966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dirty="0" smtClean="0"/>
              <a:t>dorsale</a:t>
            </a:r>
            <a:endParaRPr lang="it-IT" sz="1600" dirty="0"/>
          </a:p>
        </p:txBody>
      </p:sp>
      <p:sp>
        <p:nvSpPr>
          <p:cNvPr id="9" name="CasellaDiTesto 8"/>
          <p:cNvSpPr txBox="1"/>
          <p:nvPr/>
        </p:nvSpPr>
        <p:spPr>
          <a:xfrm>
            <a:off x="7284242" y="932637"/>
            <a:ext cx="145482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dirty="0"/>
              <a:t>l</a:t>
            </a:r>
            <a:r>
              <a:rPr lang="it-IT" sz="1600" dirty="0" smtClean="0"/>
              <a:t>ombo - sacrale</a:t>
            </a:r>
            <a:endParaRPr lang="it-IT" sz="1600" dirty="0"/>
          </a:p>
        </p:txBody>
      </p:sp>
      <p:sp>
        <p:nvSpPr>
          <p:cNvPr id="10" name="CasellaDiTesto 9"/>
          <p:cNvSpPr txBox="1"/>
          <p:nvPr/>
        </p:nvSpPr>
        <p:spPr>
          <a:xfrm>
            <a:off x="4069638" y="1519676"/>
            <a:ext cx="2271776" cy="646331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it-IT" dirty="0"/>
              <a:t>a</a:t>
            </a:r>
            <a:r>
              <a:rPr lang="it-IT" dirty="0" smtClean="0"/>
              <a:t>lla sede di erniazione</a:t>
            </a:r>
          </a:p>
          <a:p>
            <a:pPr algn="ctr"/>
            <a:r>
              <a:rPr lang="it-IT" dirty="0"/>
              <a:t>d</a:t>
            </a:r>
            <a:r>
              <a:rPr lang="it-IT" dirty="0" smtClean="0"/>
              <a:t>el nucleo polposo</a:t>
            </a:r>
            <a:endParaRPr lang="it-IT" dirty="0"/>
          </a:p>
        </p:txBody>
      </p:sp>
      <p:sp>
        <p:nvSpPr>
          <p:cNvPr id="11" name="CasellaDiTesto 10"/>
          <p:cNvSpPr txBox="1"/>
          <p:nvPr/>
        </p:nvSpPr>
        <p:spPr>
          <a:xfrm>
            <a:off x="7197177" y="1383354"/>
            <a:ext cx="16427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/>
              <a:t>p</a:t>
            </a:r>
            <a:r>
              <a:rPr lang="it-IT" sz="1600" dirty="0" smtClean="0"/>
              <a:t>ostero – laterale</a:t>
            </a:r>
          </a:p>
        </p:txBody>
      </p:sp>
      <p:sp>
        <p:nvSpPr>
          <p:cNvPr id="12" name="CasellaDiTesto 11"/>
          <p:cNvSpPr txBox="1"/>
          <p:nvPr/>
        </p:nvSpPr>
        <p:spPr>
          <a:xfrm>
            <a:off x="4069638" y="2777732"/>
            <a:ext cx="2267416" cy="646331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it-IT" dirty="0"/>
              <a:t>a</a:t>
            </a:r>
            <a:r>
              <a:rPr lang="it-IT" dirty="0" smtClean="0"/>
              <a:t>l grado di fuoriuscita </a:t>
            </a:r>
          </a:p>
          <a:p>
            <a:pPr algn="ctr"/>
            <a:r>
              <a:rPr lang="it-IT" dirty="0" smtClean="0"/>
              <a:t>del nucleo polposo </a:t>
            </a:r>
            <a:endParaRPr lang="it-IT" dirty="0"/>
          </a:p>
        </p:txBody>
      </p:sp>
      <p:sp>
        <p:nvSpPr>
          <p:cNvPr id="13" name="CasellaDiTesto 12"/>
          <p:cNvSpPr txBox="1"/>
          <p:nvPr/>
        </p:nvSpPr>
        <p:spPr>
          <a:xfrm>
            <a:off x="7422584" y="2439178"/>
            <a:ext cx="10852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 </a:t>
            </a:r>
            <a:r>
              <a:rPr lang="it-IT" sz="1600" dirty="0" smtClean="0"/>
              <a:t>contenuta</a:t>
            </a:r>
            <a:endParaRPr lang="it-IT" sz="1600" dirty="0"/>
          </a:p>
        </p:txBody>
      </p:sp>
      <p:sp>
        <p:nvSpPr>
          <p:cNvPr id="14" name="CasellaDiTesto 13"/>
          <p:cNvSpPr txBox="1"/>
          <p:nvPr/>
        </p:nvSpPr>
        <p:spPr>
          <a:xfrm>
            <a:off x="7564440" y="2931619"/>
            <a:ext cx="8363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dirty="0" smtClean="0"/>
              <a:t>Estrusa </a:t>
            </a:r>
            <a:endParaRPr lang="it-IT" sz="1600" dirty="0"/>
          </a:p>
        </p:txBody>
      </p:sp>
      <p:sp>
        <p:nvSpPr>
          <p:cNvPr id="15" name="CasellaDiTesto 14"/>
          <p:cNvSpPr txBox="1"/>
          <p:nvPr/>
        </p:nvSpPr>
        <p:spPr>
          <a:xfrm>
            <a:off x="7197177" y="3424200"/>
            <a:ext cx="16427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dirty="0"/>
              <a:t>e</a:t>
            </a:r>
            <a:r>
              <a:rPr lang="it-IT" sz="1600" dirty="0" smtClean="0"/>
              <a:t>spulsa o migrata</a:t>
            </a:r>
            <a:endParaRPr lang="it-IT" sz="1600" dirty="0"/>
          </a:p>
        </p:txBody>
      </p:sp>
      <p:sp>
        <p:nvSpPr>
          <p:cNvPr id="16" name="CasellaDiTesto 15"/>
          <p:cNvSpPr txBox="1"/>
          <p:nvPr/>
        </p:nvSpPr>
        <p:spPr>
          <a:xfrm>
            <a:off x="134534" y="2393011"/>
            <a:ext cx="4270977" cy="27392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>
                <a:solidFill>
                  <a:srgbClr val="FF0000"/>
                </a:solidFill>
              </a:rPr>
              <a:t>CAUSE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sz="1400" dirty="0" smtClean="0"/>
              <a:t>Alterazioni posturali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sz="1400" dirty="0"/>
              <a:t>T</a:t>
            </a:r>
            <a:r>
              <a:rPr lang="it-IT" sz="1400" dirty="0" smtClean="0"/>
              <a:t>raumi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sz="1400" dirty="0" smtClean="0"/>
              <a:t>Stress tensivi prolungati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sz="1400" dirty="0" smtClean="0"/>
              <a:t>Cicatrici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sz="1400" dirty="0" smtClean="0"/>
              <a:t>Osteoporosi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sz="1400" dirty="0" smtClean="0"/>
              <a:t>Età avanzata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sz="1400" dirty="0" smtClean="0"/>
              <a:t>Scorrette modalità sollevamento pesi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sz="1400" dirty="0" smtClean="0"/>
              <a:t>Vizi posturali professionali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sz="1400" dirty="0" smtClean="0"/>
              <a:t>Problemi respiratori, </a:t>
            </a:r>
            <a:r>
              <a:rPr lang="it-IT" sz="1400" dirty="0" err="1" smtClean="0"/>
              <a:t>occlusali,visivi,uditivi,digestivi</a:t>
            </a:r>
            <a:endParaRPr lang="it-IT" sz="1400" dirty="0" smtClean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sz="1400" dirty="0" smtClean="0"/>
              <a:t>Problematiche connesse all’ansia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it-IT" sz="1400" dirty="0"/>
          </a:p>
        </p:txBody>
      </p:sp>
      <p:sp>
        <p:nvSpPr>
          <p:cNvPr id="17" name="CasellaDiTesto 16"/>
          <p:cNvSpPr txBox="1"/>
          <p:nvPr/>
        </p:nvSpPr>
        <p:spPr>
          <a:xfrm>
            <a:off x="125305" y="5073906"/>
            <a:ext cx="2021002" cy="12311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>
                <a:solidFill>
                  <a:srgbClr val="FF0000"/>
                </a:solidFill>
              </a:rPr>
              <a:t>FATTORI DI RISCHIO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400" dirty="0" smtClean="0"/>
              <a:t>Età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400" dirty="0" smtClean="0"/>
              <a:t>Fumo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400" dirty="0" smtClean="0"/>
              <a:t>Peso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400" dirty="0" smtClean="0"/>
              <a:t>Attività lavorative</a:t>
            </a:r>
            <a:endParaRPr lang="it-IT" sz="1400" dirty="0"/>
          </a:p>
        </p:txBody>
      </p:sp>
      <p:sp>
        <p:nvSpPr>
          <p:cNvPr id="18" name="Freccia a destra 17"/>
          <p:cNvSpPr/>
          <p:nvPr/>
        </p:nvSpPr>
        <p:spPr>
          <a:xfrm>
            <a:off x="1475656" y="1721908"/>
            <a:ext cx="360040" cy="241866"/>
          </a:xfrm>
          <a:prstGeom prst="rightArrow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9" name="CasellaDiTesto 18"/>
          <p:cNvSpPr txBox="1"/>
          <p:nvPr/>
        </p:nvSpPr>
        <p:spPr>
          <a:xfrm>
            <a:off x="7510554" y="1929470"/>
            <a:ext cx="10021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mediana</a:t>
            </a:r>
            <a:endParaRPr lang="it-IT" dirty="0"/>
          </a:p>
        </p:txBody>
      </p:sp>
      <p:cxnSp>
        <p:nvCxnSpPr>
          <p:cNvPr id="21" name="Connettore 4 20"/>
          <p:cNvCxnSpPr>
            <a:stCxn id="5" idx="3"/>
            <a:endCxn id="6" idx="1"/>
          </p:cNvCxnSpPr>
          <p:nvPr/>
        </p:nvCxnSpPr>
        <p:spPr>
          <a:xfrm flipV="1">
            <a:off x="3183359" y="699540"/>
            <a:ext cx="886279" cy="1143302"/>
          </a:xfrm>
          <a:prstGeom prst="bentConnector3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nettore 2 26"/>
          <p:cNvCxnSpPr/>
          <p:nvPr/>
        </p:nvCxnSpPr>
        <p:spPr>
          <a:xfrm>
            <a:off x="3563888" y="1842842"/>
            <a:ext cx="505750" cy="0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nettore 4 28"/>
          <p:cNvCxnSpPr>
            <a:stCxn id="5" idx="3"/>
            <a:endCxn id="12" idx="1"/>
          </p:cNvCxnSpPr>
          <p:nvPr/>
        </p:nvCxnSpPr>
        <p:spPr>
          <a:xfrm>
            <a:off x="3183359" y="1842842"/>
            <a:ext cx="886279" cy="1258056"/>
          </a:xfrm>
          <a:prstGeom prst="bentConnector3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ttangolo 29"/>
          <p:cNvSpPr/>
          <p:nvPr/>
        </p:nvSpPr>
        <p:spPr>
          <a:xfrm>
            <a:off x="7280850" y="37820"/>
            <a:ext cx="1454822" cy="338554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1" name="Rettangolo 30"/>
          <p:cNvSpPr/>
          <p:nvPr/>
        </p:nvSpPr>
        <p:spPr>
          <a:xfrm>
            <a:off x="7291144" y="530262"/>
            <a:ext cx="1454822" cy="338554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2" name="Rettangolo 31"/>
          <p:cNvSpPr/>
          <p:nvPr/>
        </p:nvSpPr>
        <p:spPr>
          <a:xfrm>
            <a:off x="7284242" y="932637"/>
            <a:ext cx="1454822" cy="338554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3" name="Rettangolo 32"/>
          <p:cNvSpPr/>
          <p:nvPr/>
        </p:nvSpPr>
        <p:spPr>
          <a:xfrm>
            <a:off x="7279524" y="1410865"/>
            <a:ext cx="1478061" cy="338554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4" name="Rettangolo 33"/>
          <p:cNvSpPr/>
          <p:nvPr/>
        </p:nvSpPr>
        <p:spPr>
          <a:xfrm>
            <a:off x="7287895" y="1960248"/>
            <a:ext cx="1454822" cy="338554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6" name="Rettangolo 35"/>
          <p:cNvSpPr/>
          <p:nvPr/>
        </p:nvSpPr>
        <p:spPr>
          <a:xfrm>
            <a:off x="7261004" y="2471870"/>
            <a:ext cx="1454822" cy="338554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8" name="Rettangolo 37"/>
          <p:cNvSpPr/>
          <p:nvPr/>
        </p:nvSpPr>
        <p:spPr>
          <a:xfrm>
            <a:off x="7255221" y="2931620"/>
            <a:ext cx="1454822" cy="338553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9" name="Rettangolo 38"/>
          <p:cNvSpPr/>
          <p:nvPr/>
        </p:nvSpPr>
        <p:spPr>
          <a:xfrm>
            <a:off x="7255220" y="3424063"/>
            <a:ext cx="1483843" cy="338554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41" name="Connettore 4 40"/>
          <p:cNvCxnSpPr>
            <a:stCxn id="6" idx="3"/>
            <a:endCxn id="30" idx="1"/>
          </p:cNvCxnSpPr>
          <p:nvPr/>
        </p:nvCxnSpPr>
        <p:spPr>
          <a:xfrm flipV="1">
            <a:off x="6383220" y="207097"/>
            <a:ext cx="897630" cy="492443"/>
          </a:xfrm>
          <a:prstGeom prst="bentConnector3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Connettore 4 62"/>
          <p:cNvCxnSpPr>
            <a:stCxn id="6" idx="3"/>
            <a:endCxn id="32" idx="1"/>
          </p:cNvCxnSpPr>
          <p:nvPr/>
        </p:nvCxnSpPr>
        <p:spPr>
          <a:xfrm>
            <a:off x="6383220" y="699540"/>
            <a:ext cx="901022" cy="402374"/>
          </a:xfrm>
          <a:prstGeom prst="bentConnector3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Connettore 2 64"/>
          <p:cNvCxnSpPr>
            <a:stCxn id="6" idx="3"/>
            <a:endCxn id="31" idx="1"/>
          </p:cNvCxnSpPr>
          <p:nvPr/>
        </p:nvCxnSpPr>
        <p:spPr>
          <a:xfrm flipV="1">
            <a:off x="6383220" y="699539"/>
            <a:ext cx="907924" cy="1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Connettore 4 66"/>
          <p:cNvCxnSpPr>
            <a:stCxn id="10" idx="3"/>
            <a:endCxn id="33" idx="1"/>
          </p:cNvCxnSpPr>
          <p:nvPr/>
        </p:nvCxnSpPr>
        <p:spPr>
          <a:xfrm flipV="1">
            <a:off x="6341414" y="1580142"/>
            <a:ext cx="938110" cy="262700"/>
          </a:xfrm>
          <a:prstGeom prst="bentConnector3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Connettore 4 70"/>
          <p:cNvCxnSpPr>
            <a:stCxn id="10" idx="3"/>
            <a:endCxn id="34" idx="1"/>
          </p:cNvCxnSpPr>
          <p:nvPr/>
        </p:nvCxnSpPr>
        <p:spPr>
          <a:xfrm>
            <a:off x="6341414" y="1842842"/>
            <a:ext cx="946481" cy="286683"/>
          </a:xfrm>
          <a:prstGeom prst="bentConnector3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Connettore 4 74"/>
          <p:cNvCxnSpPr>
            <a:stCxn id="12" idx="3"/>
            <a:endCxn id="36" idx="1"/>
          </p:cNvCxnSpPr>
          <p:nvPr/>
        </p:nvCxnSpPr>
        <p:spPr>
          <a:xfrm flipV="1">
            <a:off x="6337054" y="2641147"/>
            <a:ext cx="923950" cy="459751"/>
          </a:xfrm>
          <a:prstGeom prst="bentConnector3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Connettore 4 76"/>
          <p:cNvCxnSpPr>
            <a:stCxn id="12" idx="3"/>
            <a:endCxn id="39" idx="1"/>
          </p:cNvCxnSpPr>
          <p:nvPr/>
        </p:nvCxnSpPr>
        <p:spPr>
          <a:xfrm>
            <a:off x="6337054" y="3100898"/>
            <a:ext cx="918166" cy="492442"/>
          </a:xfrm>
          <a:prstGeom prst="bentConnector3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Connettore 2 84"/>
          <p:cNvCxnSpPr>
            <a:stCxn id="12" idx="3"/>
            <a:endCxn id="38" idx="1"/>
          </p:cNvCxnSpPr>
          <p:nvPr/>
        </p:nvCxnSpPr>
        <p:spPr>
          <a:xfrm flipV="1">
            <a:off x="6337054" y="3100897"/>
            <a:ext cx="918167" cy="1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7" name="Immagine 8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74098" y="3861048"/>
            <a:ext cx="4135945" cy="2803431"/>
          </a:xfrm>
          <a:prstGeom prst="rect">
            <a:avLst/>
          </a:prstGeom>
        </p:spPr>
      </p:pic>
      <p:pic>
        <p:nvPicPr>
          <p:cNvPr id="40" name="Immagine 39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3368" y="123606"/>
            <a:ext cx="1413984" cy="1426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47625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899592" y="659424"/>
            <a:ext cx="9194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dirty="0" smtClean="0">
                <a:solidFill>
                  <a:srgbClr val="FF0000"/>
                </a:solidFill>
              </a:rPr>
              <a:t>SINTOMI</a:t>
            </a:r>
            <a:endParaRPr lang="it-IT" sz="1600" dirty="0">
              <a:solidFill>
                <a:srgbClr val="FF0000"/>
              </a:solidFill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2699792" y="332656"/>
            <a:ext cx="578767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dirty="0" smtClean="0"/>
              <a:t>Le ernie discali provocano una compressione sulle strutture in esso </a:t>
            </a:r>
          </a:p>
          <a:p>
            <a:r>
              <a:rPr lang="it-IT" sz="1600" dirty="0" smtClean="0"/>
              <a:t>contenute (radici nervose/o midollo spinale). I sintomi dipendono </a:t>
            </a:r>
          </a:p>
          <a:p>
            <a:r>
              <a:rPr lang="it-IT" sz="1600" dirty="0"/>
              <a:t>d</a:t>
            </a:r>
            <a:r>
              <a:rPr lang="it-IT" sz="1600" dirty="0" smtClean="0"/>
              <a:t>alla sede di insorgenza della stessa e dalle strutture compresse </a:t>
            </a:r>
          </a:p>
          <a:p>
            <a:r>
              <a:rPr lang="it-IT" sz="1600" dirty="0"/>
              <a:t>d</a:t>
            </a:r>
            <a:r>
              <a:rPr lang="it-IT" sz="1600" dirty="0" smtClean="0"/>
              <a:t>a quest’ultima all’interno del canale midollare.</a:t>
            </a:r>
            <a:endParaRPr lang="it-IT" sz="1600" dirty="0"/>
          </a:p>
        </p:txBody>
      </p:sp>
      <p:sp>
        <p:nvSpPr>
          <p:cNvPr id="4" name="CasellaDiTesto 3"/>
          <p:cNvSpPr txBox="1"/>
          <p:nvPr/>
        </p:nvSpPr>
        <p:spPr>
          <a:xfrm>
            <a:off x="430995" y="2222709"/>
            <a:ext cx="13390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dirty="0" smtClean="0"/>
              <a:t>Ernie cervicali</a:t>
            </a:r>
            <a:endParaRPr lang="it-IT" sz="1600" dirty="0"/>
          </a:p>
        </p:txBody>
      </p:sp>
      <p:sp>
        <p:nvSpPr>
          <p:cNvPr id="5" name="CasellaDiTesto 4"/>
          <p:cNvSpPr txBox="1"/>
          <p:nvPr/>
        </p:nvSpPr>
        <p:spPr>
          <a:xfrm>
            <a:off x="461117" y="3989787"/>
            <a:ext cx="12166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dirty="0" smtClean="0"/>
              <a:t>Ernie dorsali</a:t>
            </a:r>
            <a:endParaRPr lang="it-IT" sz="1600" dirty="0"/>
          </a:p>
        </p:txBody>
      </p:sp>
      <p:sp>
        <p:nvSpPr>
          <p:cNvPr id="6" name="CasellaDiTesto 5"/>
          <p:cNvSpPr txBox="1"/>
          <p:nvPr/>
        </p:nvSpPr>
        <p:spPr>
          <a:xfrm>
            <a:off x="430995" y="5709651"/>
            <a:ext cx="13035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dirty="0" smtClean="0"/>
              <a:t>Ernie lombari</a:t>
            </a:r>
            <a:endParaRPr lang="it-IT" sz="1600" dirty="0"/>
          </a:p>
        </p:txBody>
      </p:sp>
      <p:pic>
        <p:nvPicPr>
          <p:cNvPr id="7" name="Immagine 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99792" y="1574126"/>
            <a:ext cx="1985330" cy="1635719"/>
          </a:xfrm>
          <a:prstGeom prst="rect">
            <a:avLst/>
          </a:prstGeom>
        </p:spPr>
      </p:pic>
      <p:pic>
        <p:nvPicPr>
          <p:cNvPr id="8" name="Immagine 7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25659" y="1553661"/>
            <a:ext cx="2052228" cy="1656184"/>
          </a:xfrm>
          <a:prstGeom prst="rect">
            <a:avLst/>
          </a:prstGeom>
        </p:spPr>
      </p:pic>
      <p:pic>
        <p:nvPicPr>
          <p:cNvPr id="9" name="Immagine 8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37634" y="3392601"/>
            <a:ext cx="1909646" cy="1501711"/>
          </a:xfrm>
          <a:prstGeom prst="rect">
            <a:avLst/>
          </a:prstGeom>
        </p:spPr>
      </p:pic>
      <p:pic>
        <p:nvPicPr>
          <p:cNvPr id="10" name="Immagine 9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41663" y="3392601"/>
            <a:ext cx="2036224" cy="1593175"/>
          </a:xfrm>
          <a:prstGeom prst="rect">
            <a:avLst/>
          </a:prstGeom>
        </p:spPr>
      </p:pic>
      <p:pic>
        <p:nvPicPr>
          <p:cNvPr id="11" name="Immagine 10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03869" y="4985775"/>
            <a:ext cx="1036084" cy="1740537"/>
          </a:xfrm>
          <a:prstGeom prst="rect">
            <a:avLst/>
          </a:prstGeom>
        </p:spPr>
      </p:pic>
      <p:pic>
        <p:nvPicPr>
          <p:cNvPr id="12" name="Immagine 11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25658" y="5084221"/>
            <a:ext cx="2052229" cy="1642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11714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3779912" y="620688"/>
            <a:ext cx="11271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>
                <a:solidFill>
                  <a:srgbClr val="FF0000"/>
                </a:solidFill>
              </a:rPr>
              <a:t>DIAGNOSI</a:t>
            </a:r>
            <a:endParaRPr lang="it-IT" dirty="0">
              <a:solidFill>
                <a:srgbClr val="FF0000"/>
              </a:solidFill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395536" y="1101543"/>
            <a:ext cx="816531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dirty="0" smtClean="0"/>
              <a:t>Si basa essenzialmente sull’esame anamnestico e sull’esame obiettivo, attraverso i seguenti test:</a:t>
            </a:r>
            <a:endParaRPr lang="it-IT" sz="1600" dirty="0"/>
          </a:p>
        </p:txBody>
      </p:sp>
      <p:sp>
        <p:nvSpPr>
          <p:cNvPr id="6" name="CasellaDiTesto 5"/>
          <p:cNvSpPr txBox="1"/>
          <p:nvPr/>
        </p:nvSpPr>
        <p:spPr>
          <a:xfrm>
            <a:off x="1181161" y="1844824"/>
            <a:ext cx="218162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sz="1600" dirty="0" smtClean="0"/>
              <a:t>Test di </a:t>
            </a:r>
            <a:r>
              <a:rPr lang="it-IT" sz="1600" dirty="0" err="1" smtClean="0"/>
              <a:t>Lasegue</a:t>
            </a:r>
            <a:endParaRPr lang="it-IT" sz="1600" dirty="0" smtClean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sz="1600" dirty="0" smtClean="0"/>
              <a:t>Test di Neri I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sz="1600" dirty="0" smtClean="0"/>
              <a:t>Test di Neri II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sz="1600" dirty="0" smtClean="0"/>
              <a:t>Test di Wassermann </a:t>
            </a:r>
            <a:endParaRPr lang="it-IT" sz="1600" dirty="0"/>
          </a:p>
        </p:txBody>
      </p:sp>
      <p:sp>
        <p:nvSpPr>
          <p:cNvPr id="7" name="CasellaDiTesto 6"/>
          <p:cNvSpPr txBox="1"/>
          <p:nvPr/>
        </p:nvSpPr>
        <p:spPr>
          <a:xfrm>
            <a:off x="395536" y="3492198"/>
            <a:ext cx="863909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dirty="0" smtClean="0"/>
              <a:t>Se i test sopraindicati lasciano adito a dubbi sulla presenza di ernie discali, vengono prescritte dallo</a:t>
            </a:r>
          </a:p>
          <a:p>
            <a:r>
              <a:rPr lang="it-IT" sz="1600" dirty="0"/>
              <a:t>s</a:t>
            </a:r>
            <a:r>
              <a:rPr lang="it-IT" sz="1600" dirty="0" smtClean="0"/>
              <a:t>pecialista esami di diagnostica per immagini per confermare eventuale presenza di patologie discali</a:t>
            </a:r>
          </a:p>
          <a:p>
            <a:r>
              <a:rPr lang="it-IT" sz="1600" dirty="0"/>
              <a:t>e</a:t>
            </a:r>
            <a:r>
              <a:rPr lang="it-IT" sz="1600" dirty="0" smtClean="0"/>
              <a:t>d escludere altre condizioni quali neoplasie o processi infettivi, oppure altre patologie a livello osseo </a:t>
            </a:r>
          </a:p>
          <a:p>
            <a:r>
              <a:rPr lang="it-IT" sz="1600" dirty="0"/>
              <a:t>c</a:t>
            </a:r>
            <a:r>
              <a:rPr lang="it-IT" sz="1600" dirty="0" smtClean="0"/>
              <a:t>ome artropatie ed </a:t>
            </a:r>
            <a:r>
              <a:rPr lang="it-IT" sz="1600" dirty="0" err="1" smtClean="0"/>
              <a:t>osteopenie</a:t>
            </a:r>
            <a:r>
              <a:rPr lang="it-IT" sz="1600" dirty="0" smtClean="0"/>
              <a:t>. </a:t>
            </a:r>
            <a:endParaRPr lang="it-IT" sz="1600" dirty="0"/>
          </a:p>
        </p:txBody>
      </p:sp>
      <p:sp>
        <p:nvSpPr>
          <p:cNvPr id="8" name="CasellaDiTesto 7"/>
          <p:cNvSpPr txBox="1"/>
          <p:nvPr/>
        </p:nvSpPr>
        <p:spPr>
          <a:xfrm>
            <a:off x="1115616" y="5013176"/>
            <a:ext cx="3812262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sz="1600" dirty="0" smtClean="0"/>
              <a:t>Radiografia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sz="1600" dirty="0" smtClean="0"/>
              <a:t>Tac (Tomografia Assiale Computerizzata)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sz="1600" dirty="0" err="1" smtClean="0"/>
              <a:t>Rnm</a:t>
            </a:r>
            <a:r>
              <a:rPr lang="it-IT" sz="1600" dirty="0" smtClean="0"/>
              <a:t> (Risonanza Magnetica Nucleare)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sz="1600" dirty="0" smtClean="0"/>
              <a:t>Elettromiografia</a:t>
            </a:r>
            <a:endParaRPr lang="it-IT" sz="1600" dirty="0"/>
          </a:p>
        </p:txBody>
      </p:sp>
      <p:pic>
        <p:nvPicPr>
          <p:cNvPr id="9" name="Immagine 8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39952" y="1502370"/>
            <a:ext cx="3070860" cy="1762125"/>
          </a:xfrm>
          <a:prstGeom prst="rect">
            <a:avLst/>
          </a:prstGeom>
        </p:spPr>
      </p:pic>
      <p:pic>
        <p:nvPicPr>
          <p:cNvPr id="10" name="Immagine 9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36096" y="4365104"/>
            <a:ext cx="1943472" cy="2188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22525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949</TotalTime>
  <Words>1167</Words>
  <Application>Microsoft Office PowerPoint</Application>
  <PresentationFormat>Presentazione su schermo (4:3)</PresentationFormat>
  <Paragraphs>230</Paragraphs>
  <Slides>15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15</vt:i4>
      </vt:variant>
    </vt:vector>
  </HeadingPairs>
  <TitlesOfParts>
    <vt:vector size="16" baseType="lpstr">
      <vt:lpstr>Tema di Office</vt:lpstr>
      <vt:lpstr>UNIVERSITA’ DEGLI STUDI DI CATANIA DIPARTIMENTO DI SCIENZE BIOMEDICHE E BIOTECNOLOGICHE CORSO DI LAUREA IN SCIENZE MOTORIE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UNIVERSITA’ DEGLI STUDI DI CATANIA DIPARTIMENTO DI SCIENZE BIOMEDICHE E BIOTECNOLOGICHE CORSO DI LAUREA IN SCIENZE MOTORIE</dc:title>
  <dc:creator>utente</dc:creator>
  <cp:lastModifiedBy>NUovo Utente</cp:lastModifiedBy>
  <cp:revision>61</cp:revision>
  <dcterms:created xsi:type="dcterms:W3CDTF">2015-10-11T11:11:39Z</dcterms:created>
  <dcterms:modified xsi:type="dcterms:W3CDTF">2015-10-22T07:36:58Z</dcterms:modified>
</cp:coreProperties>
</file>